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4.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notesSlides/notesSlide14.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notesSlides/notesSlide15.xml" ContentType="application/vnd.openxmlformats-officedocument.presentationml.notesSlide+xml"/>
  <Override PartName="/ppt/charts/chart3.xml" ContentType="application/vnd.openxmlformats-officedocument.drawingml.chart+xml"/>
  <Override PartName="/ppt/theme/themeOverride2.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4.xml" ContentType="application/vnd.openxmlformats-officedocument.drawingml.chart+xml"/>
  <Override PartName="/ppt/theme/themeOverride3.xml" ContentType="application/vnd.openxmlformats-officedocument.themeOverride+xml"/>
  <Override PartName="/ppt/notesSlides/notesSlide19.xml" ContentType="application/vnd.openxmlformats-officedocument.presentationml.notesSlide+xml"/>
  <Override PartName="/ppt/charts/chart5.xml" ContentType="application/vnd.openxmlformats-officedocument.drawingml.chart+xml"/>
  <Override PartName="/ppt/theme/themeOverride4.xml" ContentType="application/vnd.openxmlformats-officedocument.themeOverride+xml"/>
  <Override PartName="/ppt/charts/chart6.xml" ContentType="application/vnd.openxmlformats-officedocument.drawingml.chart+xml"/>
  <Override PartName="/ppt/theme/themeOverride5.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theme/themeOverride6.xml" ContentType="application/vnd.openxmlformats-officedocument.themeOverr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rts/chart9.xml" ContentType="application/vnd.openxmlformats-officedocument.drawingml.chart+xml"/>
  <Override PartName="/ppt/theme/themeOverride7.xml" ContentType="application/vnd.openxmlformats-officedocument.themeOverride+xml"/>
  <Override PartName="/ppt/drawings/drawing1.xml" ContentType="application/vnd.openxmlformats-officedocument.drawingml.chartshapes+xml"/>
  <Override PartName="/ppt/notesSlides/notesSlide35.xml" ContentType="application/vnd.openxmlformats-officedocument.presentationml.notesSlide+xml"/>
  <Override PartName="/ppt/charts/chart10.xml" ContentType="application/vnd.openxmlformats-officedocument.drawingml.chart+xml"/>
  <Override PartName="/ppt/theme/themeOverride8.xml" ContentType="application/vnd.openxmlformats-officedocument.themeOverride+xml"/>
  <Override PartName="/ppt/drawings/drawing2.xml" ContentType="application/vnd.openxmlformats-officedocument.drawingml.chartshapes+xml"/>
  <Override PartName="/ppt/notesSlides/notesSlide36.xml" ContentType="application/vnd.openxmlformats-officedocument.presentationml.notesSlide+xml"/>
  <Override PartName="/ppt/charts/chart11.xml" ContentType="application/vnd.openxmlformats-officedocument.drawingml.chart+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charts/chart12.xml" ContentType="application/vnd.openxmlformats-officedocument.drawingml.chart+xml"/>
  <Override PartName="/ppt/charts/chart13.xml" ContentType="application/vnd.openxmlformats-officedocument.drawingml.chart+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charts/chart14.xml" ContentType="application/vnd.openxmlformats-officedocument.drawingml.chart+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charts/chart15.xml" ContentType="application/vnd.openxmlformats-officedocument.drawingml.chart+xml"/>
  <Override PartName="/ppt/theme/themeOverride9.xml" ContentType="application/vnd.openxmlformats-officedocument.themeOverride+xml"/>
  <Override PartName="/ppt/charts/chart16.xml" ContentType="application/vnd.openxmlformats-officedocument.drawingml.chart+xml"/>
  <Override PartName="/ppt/theme/themeOverride10.xml" ContentType="application/vnd.openxmlformats-officedocument.themeOverride+xml"/>
  <Override PartName="/ppt/notesSlides/notesSlide77.xml" ContentType="application/vnd.openxmlformats-officedocument.presentationml.notesSlide+xml"/>
  <Override PartName="/ppt/charts/chart17.xml" ContentType="application/vnd.openxmlformats-officedocument.drawingml.chart+xml"/>
  <Override PartName="/ppt/theme/themeOverride11.xml" ContentType="application/vnd.openxmlformats-officedocument.themeOverride+xml"/>
  <Override PartName="/ppt/charts/chart18.xml" ContentType="application/vnd.openxmlformats-officedocument.drawingml.chart+xml"/>
  <Override PartName="/ppt/theme/themeOverride12.xml" ContentType="application/vnd.openxmlformats-officedocument.themeOverride+xml"/>
  <Override PartName="/ppt/notesSlides/notesSlide78.xml" ContentType="application/vnd.openxmlformats-officedocument.presentationml.notesSlide+xml"/>
  <Override PartName="/ppt/charts/chart19.xml" ContentType="application/vnd.openxmlformats-officedocument.drawingml.chart+xml"/>
  <Override PartName="/ppt/theme/themeOverride13.xml" ContentType="application/vnd.openxmlformats-officedocument.themeOverride+xml"/>
  <Override PartName="/ppt/charts/chart20.xml" ContentType="application/vnd.openxmlformats-officedocument.drawingml.chart+xml"/>
  <Override PartName="/ppt/theme/themeOverride14.xml" ContentType="application/vnd.openxmlformats-officedocument.themeOverride+xml"/>
  <Override PartName="/ppt/notesSlides/notesSlide79.xml" ContentType="application/vnd.openxmlformats-officedocument.presentationml.notesSlide+xml"/>
  <Override PartName="/ppt/charts/chart21.xml" ContentType="application/vnd.openxmlformats-officedocument.drawingml.chart+xml"/>
  <Override PartName="/ppt/theme/themeOverride15.xml" ContentType="application/vnd.openxmlformats-officedocument.themeOverride+xml"/>
  <Override PartName="/ppt/charts/chart22.xml" ContentType="application/vnd.openxmlformats-officedocument.drawingml.chart+xml"/>
  <Override PartName="/ppt/theme/themeOverride16.xml" ContentType="application/vnd.openxmlformats-officedocument.themeOverride+xml"/>
  <Override PartName="/ppt/notesSlides/notesSlide80.xml" ContentType="application/vnd.openxmlformats-officedocument.presentationml.notesSlide+xml"/>
  <Override PartName="/ppt/charts/chart23.xml" ContentType="application/vnd.openxmlformats-officedocument.drawingml.chart+xml"/>
  <Override PartName="/ppt/theme/themeOverride17.xml" ContentType="application/vnd.openxmlformats-officedocument.themeOverride+xml"/>
  <Override PartName="/ppt/charts/chart24.xml" ContentType="application/vnd.openxmlformats-officedocument.drawingml.chart+xml"/>
  <Override PartName="/ppt/theme/themeOverride18.xml" ContentType="application/vnd.openxmlformats-officedocument.themeOverride+xml"/>
  <Override PartName="/ppt/notesSlides/notesSlide81.xml" ContentType="application/vnd.openxmlformats-officedocument.presentationml.notesSlide+xml"/>
  <Override PartName="/ppt/charts/chart25.xml" ContentType="application/vnd.openxmlformats-officedocument.drawingml.chart+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64" r:id="rId2"/>
    <p:sldMasterId id="2147483676" r:id="rId3"/>
    <p:sldMasterId id="2147483679" r:id="rId4"/>
    <p:sldMasterId id="2147483691" r:id="rId5"/>
  </p:sldMasterIdLst>
  <p:notesMasterIdLst>
    <p:notesMasterId r:id="rId95"/>
  </p:notesMasterIdLst>
  <p:sldIdLst>
    <p:sldId id="1400" r:id="rId6"/>
    <p:sldId id="1317" r:id="rId7"/>
    <p:sldId id="1303" r:id="rId8"/>
    <p:sldId id="1070" r:id="rId9"/>
    <p:sldId id="1289" r:id="rId10"/>
    <p:sldId id="1054" r:id="rId11"/>
    <p:sldId id="1055" r:id="rId12"/>
    <p:sldId id="1056" r:id="rId13"/>
    <p:sldId id="1290" r:id="rId14"/>
    <p:sldId id="1262" r:id="rId15"/>
    <p:sldId id="1296" r:id="rId16"/>
    <p:sldId id="1315" r:id="rId17"/>
    <p:sldId id="1065" r:id="rId18"/>
    <p:sldId id="1066" r:id="rId19"/>
    <p:sldId id="749" r:id="rId20"/>
    <p:sldId id="1314" r:id="rId21"/>
    <p:sldId id="1072" r:id="rId22"/>
    <p:sldId id="1282" r:id="rId23"/>
    <p:sldId id="1077" r:id="rId24"/>
    <p:sldId id="1263" r:id="rId25"/>
    <p:sldId id="1291" r:id="rId26"/>
    <p:sldId id="1273" r:id="rId27"/>
    <p:sldId id="1086" r:id="rId28"/>
    <p:sldId id="1270" r:id="rId29"/>
    <p:sldId id="1318" r:id="rId30"/>
    <p:sldId id="1292" r:id="rId31"/>
    <p:sldId id="1313" r:id="rId32"/>
    <p:sldId id="1327" r:id="rId33"/>
    <p:sldId id="1328" r:id="rId34"/>
    <p:sldId id="1329" r:id="rId35"/>
    <p:sldId id="1330" r:id="rId36"/>
    <p:sldId id="1331" r:id="rId37"/>
    <p:sldId id="1293" r:id="rId38"/>
    <p:sldId id="1307" r:id="rId39"/>
    <p:sldId id="1324" r:id="rId40"/>
    <p:sldId id="1332" r:id="rId41"/>
    <p:sldId id="1305" r:id="rId42"/>
    <p:sldId id="1306" r:id="rId43"/>
    <p:sldId id="1294" r:id="rId44"/>
    <p:sldId id="1333" r:id="rId45"/>
    <p:sldId id="1335" r:id="rId46"/>
    <p:sldId id="1387" r:id="rId47"/>
    <p:sldId id="1388" r:id="rId48"/>
    <p:sldId id="1373" r:id="rId49"/>
    <p:sldId id="1374" r:id="rId50"/>
    <p:sldId id="1334" r:id="rId51"/>
    <p:sldId id="1389" r:id="rId52"/>
    <p:sldId id="1115" r:id="rId53"/>
    <p:sldId id="1375" r:id="rId54"/>
    <p:sldId id="1221" r:id="rId55"/>
    <p:sldId id="1384" r:id="rId56"/>
    <p:sldId id="1122" r:id="rId57"/>
    <p:sldId id="1353" r:id="rId58"/>
    <p:sldId id="1385" r:id="rId59"/>
    <p:sldId id="1132" r:id="rId60"/>
    <p:sldId id="1223" r:id="rId61"/>
    <p:sldId id="1298" r:id="rId62"/>
    <p:sldId id="1377" r:id="rId63"/>
    <p:sldId id="1224" r:id="rId64"/>
    <p:sldId id="1337" r:id="rId65"/>
    <p:sldId id="1378" r:id="rId66"/>
    <p:sldId id="1386" r:id="rId67"/>
    <p:sldId id="1356" r:id="rId68"/>
    <p:sldId id="1357" r:id="rId69"/>
    <p:sldId id="1222" r:id="rId70"/>
    <p:sldId id="1370" r:id="rId71"/>
    <p:sldId id="1169" r:id="rId72"/>
    <p:sldId id="1379" r:id="rId73"/>
    <p:sldId id="1390" r:id="rId74"/>
    <p:sldId id="1391" r:id="rId75"/>
    <p:sldId id="1380" r:id="rId76"/>
    <p:sldId id="1392" r:id="rId77"/>
    <p:sldId id="1321" r:id="rId78"/>
    <p:sldId id="1394" r:id="rId79"/>
    <p:sldId id="1396" r:id="rId80"/>
    <p:sldId id="1383" r:id="rId81"/>
    <p:sldId id="1355" r:id="rId82"/>
    <p:sldId id="1280" r:id="rId83"/>
    <p:sldId id="1363" r:id="rId84"/>
    <p:sldId id="1367" r:id="rId85"/>
    <p:sldId id="1368" r:id="rId86"/>
    <p:sldId id="1364" r:id="rId87"/>
    <p:sldId id="1397" r:id="rId88"/>
    <p:sldId id="1362" r:id="rId89"/>
    <p:sldId id="1393" r:id="rId90"/>
    <p:sldId id="1382" r:id="rId91"/>
    <p:sldId id="1398" r:id="rId92"/>
    <p:sldId id="1399" r:id="rId93"/>
    <p:sldId id="1401" r:id="rId9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97D"/>
    <a:srgbClr val="1400FF"/>
    <a:srgbClr val="A6A6A6"/>
    <a:srgbClr val="FFFFFF"/>
    <a:srgbClr val="E4E4E4"/>
    <a:srgbClr val="595959"/>
    <a:srgbClr val="FFF4CC"/>
    <a:srgbClr val="AF9CD3"/>
    <a:srgbClr val="F2F2F2"/>
    <a:srgbClr val="B8CF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1442"/>
    <p:restoredTop sz="78562"/>
  </p:normalViewPr>
  <p:slideViewPr>
    <p:cSldViewPr snapToGrid="0" snapToObjects="1">
      <p:cViewPr varScale="1">
        <p:scale>
          <a:sx n="101" d="100"/>
          <a:sy n="101" d="100"/>
        </p:scale>
        <p:origin x="2768" y="200"/>
      </p:cViewPr>
      <p:guideLst/>
    </p:cSldViewPr>
  </p:slideViewPr>
  <p:notesTextViewPr>
    <p:cViewPr>
      <p:scale>
        <a:sx n="1" d="1"/>
        <a:sy n="1" d="1"/>
      </p:scale>
      <p:origin x="0" y="0"/>
    </p:cViewPr>
  </p:notesTextViewPr>
  <p:sorterViewPr>
    <p:cViewPr>
      <p:scale>
        <a:sx n="85" d="100"/>
        <a:sy n="85"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notesMaster" Target="notesMasters/notesMaster1.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amiraliboroumand:cmu:Google-Internship-EdgeTPU:ML-Workload-Analysis-repaired%20-backup-for-graphs%20copy.xlsx" TargetMode="External"/></Relationships>
</file>

<file path=ppt/charts/_rels/chart10.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oleObject" Target="Macintosh%20HD:Users:amiraliboroumand:cmu:Google-Internship-EdgeTPU:ML-Workload-Analysis-repaired%20-backup-graphs.xlsx" TargetMode="External"/><Relationship Id="rId1" Type="http://schemas.openxmlformats.org/officeDocument/2006/relationships/themeOverride" Target="../theme/themeOverride8.xml"/></Relationships>
</file>

<file path=ppt/charts/_rels/chart11.xml.rels><?xml version="1.0" encoding="UTF-8" standalone="yes"?>
<Relationships xmlns="http://schemas.openxmlformats.org/package/2006/relationships"><Relationship Id="rId1" Type="http://schemas.openxmlformats.org/officeDocument/2006/relationships/oleObject" Target="file:////Users/geraldo/Projects/Mensa/Plots.xlsx" TargetMode="External"/></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15.xml.rels><?xml version="1.0" encoding="UTF-8" standalone="yes"?>
<Relationships xmlns="http://schemas.openxmlformats.org/package/2006/relationships"><Relationship Id="rId2" Type="http://schemas.openxmlformats.org/officeDocument/2006/relationships/oleObject" Target="Macintosh%20HD:Users:amiraliboroumand:cmu:SAFARI:Paper:PIM-HTAP:PIM-HTAP-Motivation-Result.xlsx" TargetMode="External"/><Relationship Id="rId1" Type="http://schemas.openxmlformats.org/officeDocument/2006/relationships/themeOverride" Target="../theme/themeOverride9.xml"/></Relationships>
</file>

<file path=ppt/charts/_rels/chart16.xml.rels><?xml version="1.0" encoding="UTF-8" standalone="yes"?>
<Relationships xmlns="http://schemas.openxmlformats.org/package/2006/relationships"><Relationship Id="rId2" Type="http://schemas.openxmlformats.org/officeDocument/2006/relationships/oleObject" Target="Macintosh%20HD:Users:amiraliboroumand:cmu:SAFARI:Paper:PIM-HTAP:PIM-HTAP-Motivation-Result.xlsx" TargetMode="External"/><Relationship Id="rId1" Type="http://schemas.openxmlformats.org/officeDocument/2006/relationships/themeOverride" Target="../theme/themeOverride10.xml"/></Relationships>
</file>

<file path=ppt/charts/_rels/chart17.xml.rels><?xml version="1.0" encoding="UTF-8" standalone="yes"?>
<Relationships xmlns="http://schemas.openxmlformats.org/package/2006/relationships"><Relationship Id="rId2" Type="http://schemas.openxmlformats.org/officeDocument/2006/relationships/oleObject" Target="Macintosh%20HD:Users:amiraliboroumand:cmu:SAFARI:Paper:PIM-HTAP:PIM-HTAP-Motivation-Result.xlsx" TargetMode="External"/><Relationship Id="rId1" Type="http://schemas.openxmlformats.org/officeDocument/2006/relationships/themeOverride" Target="../theme/themeOverride11.xml"/></Relationships>
</file>

<file path=ppt/charts/_rels/chart18.xml.rels><?xml version="1.0" encoding="UTF-8" standalone="yes"?>
<Relationships xmlns="http://schemas.openxmlformats.org/package/2006/relationships"><Relationship Id="rId2" Type="http://schemas.openxmlformats.org/officeDocument/2006/relationships/oleObject" Target="Macintosh%20HD:Users:amiraliboroumand:cmu:SAFARI:Paper:PIM-HTAP:PIM-HTAP-Motivation-Result.xlsx" TargetMode="External"/><Relationship Id="rId1" Type="http://schemas.openxmlformats.org/officeDocument/2006/relationships/themeOverride" Target="../theme/themeOverride12.xml"/></Relationships>
</file>

<file path=ppt/charts/_rels/chart19.xml.rels><?xml version="1.0" encoding="UTF-8" standalone="yes"?>
<Relationships xmlns="http://schemas.openxmlformats.org/package/2006/relationships"><Relationship Id="rId2" Type="http://schemas.openxmlformats.org/officeDocument/2006/relationships/oleObject" Target="Macintosh%20HD:Users:amiraliboroumand:cmu:SAFARI:Paper:PIM-HTAP:PIM-HTAP-Motivation-Result.xlsx" TargetMode="External"/><Relationship Id="rId1" Type="http://schemas.openxmlformats.org/officeDocument/2006/relationships/themeOverride" Target="../theme/themeOverride13.xml"/></Relationships>
</file>

<file path=ppt/charts/_rels/chart2.xml.rels><?xml version="1.0" encoding="UTF-8" standalone="yes"?>
<Relationships xmlns="http://schemas.openxmlformats.org/package/2006/relationships"><Relationship Id="rId2" Type="http://schemas.openxmlformats.org/officeDocument/2006/relationships/oleObject" Target="Macintosh%20HD:Users:amiraliboroumand:cmu:Google-Internship-EdgeTPU:ML-Workload-Analysis-repaired%20-backup-for-graphs%20copy.xlsx" TargetMode="External"/><Relationship Id="rId1" Type="http://schemas.openxmlformats.org/officeDocument/2006/relationships/themeOverride" Target="../theme/themeOverride1.xml"/></Relationships>
</file>

<file path=ppt/charts/_rels/chart20.xml.rels><?xml version="1.0" encoding="UTF-8" standalone="yes"?>
<Relationships xmlns="http://schemas.openxmlformats.org/package/2006/relationships"><Relationship Id="rId2" Type="http://schemas.openxmlformats.org/officeDocument/2006/relationships/oleObject" Target="Macintosh%20HD:Users:amiraliboroumand:cmu:SAFARI:Paper:PIM-HTAP:PIM-HTAP-Motivation-Result.xlsx" TargetMode="External"/><Relationship Id="rId1" Type="http://schemas.openxmlformats.org/officeDocument/2006/relationships/themeOverride" Target="../theme/themeOverride14.xml"/></Relationships>
</file>

<file path=ppt/charts/_rels/chart21.xml.rels><?xml version="1.0" encoding="UTF-8" standalone="yes"?>
<Relationships xmlns="http://schemas.openxmlformats.org/package/2006/relationships"><Relationship Id="rId2" Type="http://schemas.openxmlformats.org/officeDocument/2006/relationships/oleObject" Target="Macintosh%20HD:Users:amiraliboroumand:cmu:SAFARI:Paper:PIM-HTAP:PIM-HTAP-Motivation-Result.xlsx" TargetMode="External"/><Relationship Id="rId1" Type="http://schemas.openxmlformats.org/officeDocument/2006/relationships/themeOverride" Target="../theme/themeOverride15.xml"/></Relationships>
</file>

<file path=ppt/charts/_rels/chart22.xml.rels><?xml version="1.0" encoding="UTF-8" standalone="yes"?>
<Relationships xmlns="http://schemas.openxmlformats.org/package/2006/relationships"><Relationship Id="rId2" Type="http://schemas.openxmlformats.org/officeDocument/2006/relationships/oleObject" Target="Macintosh%20HD:Users:amiraliboroumand:cmu:SAFARI:Paper:PIM-HTAP:PIM-HTAP-Motivation-Result.xlsx" TargetMode="External"/><Relationship Id="rId1" Type="http://schemas.openxmlformats.org/officeDocument/2006/relationships/themeOverride" Target="../theme/themeOverride16.xml"/></Relationships>
</file>

<file path=ppt/charts/_rels/chart23.xml.rels><?xml version="1.0" encoding="UTF-8" standalone="yes"?>
<Relationships xmlns="http://schemas.openxmlformats.org/package/2006/relationships"><Relationship Id="rId2" Type="http://schemas.openxmlformats.org/officeDocument/2006/relationships/oleObject" Target="Macintosh%20HD:Users:amiraliboroumand:cmu:SAFARI:Paper:PIM-HTAP:PIM-HTAP-Motivation-Result.xlsx" TargetMode="External"/><Relationship Id="rId1" Type="http://schemas.openxmlformats.org/officeDocument/2006/relationships/themeOverride" Target="../theme/themeOverride17.xml"/></Relationships>
</file>

<file path=ppt/charts/_rels/chart24.xml.rels><?xml version="1.0" encoding="UTF-8" standalone="yes"?>
<Relationships xmlns="http://schemas.openxmlformats.org/package/2006/relationships"><Relationship Id="rId2" Type="http://schemas.openxmlformats.org/officeDocument/2006/relationships/oleObject" Target="Macintosh%20HD:Users:amiraliboroumand:cmu:SAFARI:Paper:PIM-HTAP:PIM-HTAP-Motivation-Result.xlsx" TargetMode="External"/><Relationship Id="rId1" Type="http://schemas.openxmlformats.org/officeDocument/2006/relationships/themeOverride" Target="../theme/themeOverride18.xml"/></Relationships>
</file>

<file path=ppt/charts/_rels/chart25.xml.rels><?xml version="1.0" encoding="UTF-8" standalone="yes"?>
<Relationships xmlns="http://schemas.openxmlformats.org/package/2006/relationships"><Relationship Id="rId1" Type="http://schemas.openxmlformats.org/officeDocument/2006/relationships/oleObject" Target="file:////Users/geraldo/Projects/pim-htap-writeup/ICDE-2022/all_plots.xlsx" TargetMode="External"/></Relationships>
</file>

<file path=ppt/charts/_rels/chart3.xml.rels><?xml version="1.0" encoding="UTF-8" standalone="yes"?>
<Relationships xmlns="http://schemas.openxmlformats.org/package/2006/relationships"><Relationship Id="rId2" Type="http://schemas.openxmlformats.org/officeDocument/2006/relationships/oleObject" Target="Macintosh%20HD:Users:amiraliboroumand:cmu:Google-Internship-EdgeTPU:ML-Workload-Analysis-repaired%20-backup-for-graphs%20copy.xlsx" TargetMode="External"/><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4.xml"/></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5.xml"/></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8.xml.rels><?xml version="1.0" encoding="UTF-8" standalone="yes"?>
<Relationships xmlns="http://schemas.openxmlformats.org/package/2006/relationships"><Relationship Id="rId2" Type="http://schemas.openxmlformats.org/officeDocument/2006/relationships/oleObject" Target="Macintosh%20HD:Users:amiraliboroumand:cmu:Google-Internship-EdgeTPU:ML-Workload-Analysis-repaired%20-backup-for-graphs-copy.xlsx" TargetMode="External"/><Relationship Id="rId1" Type="http://schemas.openxmlformats.org/officeDocument/2006/relationships/themeOverride" Target="../theme/themeOverride6.xml"/></Relationships>
</file>

<file path=ppt/charts/_rels/chart9.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Macintosh%20HD:Users:amiraliboroumand:cmu:Google-Internship-EdgeTPU:ML-Workload-Analysis-repaired%20-backup-graphs.xlsx" TargetMode="External"/><Relationship Id="rId1" Type="http://schemas.openxmlformats.org/officeDocument/2006/relationships/themeOverride" Target="../theme/themeOverrid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0.11586093577145801"/>
          <c:y val="3.5880398671096297E-2"/>
          <c:w val="0.71654414521714205"/>
          <c:h val="0.80258011353231995"/>
        </c:manualLayout>
      </c:layout>
      <c:scatterChart>
        <c:scatterStyle val="lineMarker"/>
        <c:varyColors val="0"/>
        <c:ser>
          <c:idx val="0"/>
          <c:order val="0"/>
          <c:tx>
            <c:strRef>
              <c:f>Utilization!$G$7</c:f>
              <c:strCache>
                <c:ptCount val="1"/>
                <c:pt idx="0">
                  <c:v>LSTM1</c:v>
                </c:pt>
              </c:strCache>
            </c:strRef>
          </c:tx>
          <c:spPr>
            <a:ln w="31750">
              <a:solidFill>
                <a:srgbClr val="000000"/>
              </a:solidFill>
            </a:ln>
          </c:spPr>
          <c:marker>
            <c:symbol val="square"/>
            <c:size val="10"/>
            <c:spPr>
              <a:solidFill>
                <a:schemeClr val="accent2"/>
              </a:solidFill>
              <a:ln>
                <a:solidFill>
                  <a:srgbClr val="000000"/>
                </a:solidFill>
              </a:ln>
            </c:spPr>
          </c:marker>
          <c:xVal>
            <c:numRef>
              <c:f>Utilization!$I$7</c:f>
              <c:numCache>
                <c:formatCode>0.00</c:formatCode>
                <c:ptCount val="1"/>
                <c:pt idx="0">
                  <c:v>2</c:v>
                </c:pt>
              </c:numCache>
            </c:numRef>
          </c:xVal>
          <c:yVal>
            <c:numRef>
              <c:f>Utilization!$H$7</c:f>
              <c:numCache>
                <c:formatCode>General</c:formatCode>
                <c:ptCount val="1"/>
                <c:pt idx="0">
                  <c:v>1.5842870613333299E-2</c:v>
                </c:pt>
              </c:numCache>
            </c:numRef>
          </c:yVal>
          <c:smooth val="0"/>
          <c:extLst>
            <c:ext xmlns:c16="http://schemas.microsoft.com/office/drawing/2014/chart" uri="{C3380CC4-5D6E-409C-BE32-E72D297353CC}">
              <c16:uniqueId val="{00000000-4872-8140-81CE-6C74991B6815}"/>
            </c:ext>
          </c:extLst>
        </c:ser>
        <c:ser>
          <c:idx val="1"/>
          <c:order val="1"/>
          <c:tx>
            <c:strRef>
              <c:f>Utilization!$G$8</c:f>
              <c:strCache>
                <c:ptCount val="1"/>
                <c:pt idx="0">
                  <c:v>LSTM2</c:v>
                </c:pt>
              </c:strCache>
            </c:strRef>
          </c:tx>
          <c:spPr>
            <a:ln w="31750">
              <a:solidFill>
                <a:schemeClr val="tx1"/>
              </a:solidFill>
            </a:ln>
          </c:spPr>
          <c:marker>
            <c:symbol val="square"/>
            <c:size val="10"/>
            <c:spPr>
              <a:solidFill>
                <a:schemeClr val="accent1"/>
              </a:solidFill>
              <a:ln>
                <a:solidFill>
                  <a:schemeClr val="tx1"/>
                </a:solidFill>
              </a:ln>
            </c:spPr>
          </c:marker>
          <c:xVal>
            <c:numRef>
              <c:f>Utilization!$I$8</c:f>
              <c:numCache>
                <c:formatCode>0.00</c:formatCode>
                <c:ptCount val="1"/>
                <c:pt idx="0">
                  <c:v>2</c:v>
                </c:pt>
              </c:numCache>
            </c:numRef>
          </c:xVal>
          <c:yVal>
            <c:numRef>
              <c:f>Utilization!$H$8</c:f>
              <c:numCache>
                <c:formatCode>General</c:formatCode>
                <c:ptCount val="1"/>
                <c:pt idx="0">
                  <c:v>1.58924253866667E-2</c:v>
                </c:pt>
              </c:numCache>
            </c:numRef>
          </c:yVal>
          <c:smooth val="0"/>
          <c:extLst>
            <c:ext xmlns:c16="http://schemas.microsoft.com/office/drawing/2014/chart" uri="{C3380CC4-5D6E-409C-BE32-E72D297353CC}">
              <c16:uniqueId val="{00000001-4872-8140-81CE-6C74991B6815}"/>
            </c:ext>
          </c:extLst>
        </c:ser>
        <c:ser>
          <c:idx val="2"/>
          <c:order val="2"/>
          <c:tx>
            <c:strRef>
              <c:f>Utilization!$G$9</c:f>
              <c:strCache>
                <c:ptCount val="1"/>
                <c:pt idx="0">
                  <c:v>Transducer1</c:v>
                </c:pt>
              </c:strCache>
            </c:strRef>
          </c:tx>
          <c:spPr>
            <a:ln w="31750">
              <a:solidFill>
                <a:srgbClr val="000000"/>
              </a:solidFill>
            </a:ln>
          </c:spPr>
          <c:marker>
            <c:symbol val="triangle"/>
            <c:size val="10"/>
            <c:spPr>
              <a:solidFill>
                <a:srgbClr val="EA4335"/>
              </a:solidFill>
              <a:ln>
                <a:solidFill>
                  <a:srgbClr val="000000"/>
                </a:solidFill>
              </a:ln>
            </c:spPr>
          </c:marker>
          <c:xVal>
            <c:numRef>
              <c:f>Utilization!$I$9</c:f>
              <c:numCache>
                <c:formatCode>0.00</c:formatCode>
                <c:ptCount val="1"/>
                <c:pt idx="0">
                  <c:v>2</c:v>
                </c:pt>
              </c:numCache>
            </c:numRef>
          </c:xVal>
          <c:yVal>
            <c:numRef>
              <c:f>Utilization!$H$9</c:f>
              <c:numCache>
                <c:formatCode>General</c:formatCode>
                <c:ptCount val="1"/>
                <c:pt idx="0">
                  <c:v>1.5617624746666701E-2</c:v>
                </c:pt>
              </c:numCache>
            </c:numRef>
          </c:yVal>
          <c:smooth val="0"/>
          <c:extLst>
            <c:ext xmlns:c16="http://schemas.microsoft.com/office/drawing/2014/chart" uri="{C3380CC4-5D6E-409C-BE32-E72D297353CC}">
              <c16:uniqueId val="{00000002-4872-8140-81CE-6C74991B6815}"/>
            </c:ext>
          </c:extLst>
        </c:ser>
        <c:ser>
          <c:idx val="3"/>
          <c:order val="3"/>
          <c:tx>
            <c:strRef>
              <c:f>Utilization!$G$10</c:f>
              <c:strCache>
                <c:ptCount val="1"/>
                <c:pt idx="0">
                  <c:v>Transducer2</c:v>
                </c:pt>
              </c:strCache>
            </c:strRef>
          </c:tx>
          <c:spPr>
            <a:ln w="31750">
              <a:solidFill>
                <a:srgbClr val="000000"/>
              </a:solidFill>
            </a:ln>
          </c:spPr>
          <c:marker>
            <c:symbol val="triangle"/>
            <c:size val="10"/>
            <c:spPr>
              <a:ln>
                <a:solidFill>
                  <a:srgbClr val="000000"/>
                </a:solidFill>
              </a:ln>
            </c:spPr>
          </c:marker>
          <c:xVal>
            <c:numRef>
              <c:f>Utilization!$I$10</c:f>
              <c:numCache>
                <c:formatCode>0.00</c:formatCode>
                <c:ptCount val="1"/>
                <c:pt idx="0">
                  <c:v>2</c:v>
                </c:pt>
              </c:numCache>
            </c:numRef>
          </c:xVal>
          <c:yVal>
            <c:numRef>
              <c:f>Utilization!$H$10</c:f>
              <c:numCache>
                <c:formatCode>General</c:formatCode>
                <c:ptCount val="1"/>
                <c:pt idx="0">
                  <c:v>1.56666083555555E-2</c:v>
                </c:pt>
              </c:numCache>
            </c:numRef>
          </c:yVal>
          <c:smooth val="0"/>
          <c:extLst>
            <c:ext xmlns:c16="http://schemas.microsoft.com/office/drawing/2014/chart" uri="{C3380CC4-5D6E-409C-BE32-E72D297353CC}">
              <c16:uniqueId val="{00000003-4872-8140-81CE-6C74991B6815}"/>
            </c:ext>
          </c:extLst>
        </c:ser>
        <c:ser>
          <c:idx val="4"/>
          <c:order val="4"/>
          <c:tx>
            <c:strRef>
              <c:f>Utilization!$G$11</c:f>
              <c:strCache>
                <c:ptCount val="1"/>
                <c:pt idx="0">
                  <c:v>Transducer3</c:v>
                </c:pt>
              </c:strCache>
            </c:strRef>
          </c:tx>
          <c:spPr>
            <a:ln w="31750">
              <a:solidFill>
                <a:srgbClr val="000000"/>
              </a:solidFill>
            </a:ln>
          </c:spPr>
          <c:marker>
            <c:symbol val="triangle"/>
            <c:size val="10"/>
            <c:spPr>
              <a:solidFill>
                <a:schemeClr val="tx1">
                  <a:lumMod val="50000"/>
                  <a:lumOff val="50000"/>
                </a:schemeClr>
              </a:solidFill>
              <a:ln>
                <a:solidFill>
                  <a:srgbClr val="000000"/>
                </a:solidFill>
              </a:ln>
            </c:spPr>
          </c:marker>
          <c:xVal>
            <c:numRef>
              <c:f>Utilization!$I$11</c:f>
              <c:numCache>
                <c:formatCode>0.00</c:formatCode>
                <c:ptCount val="1"/>
                <c:pt idx="0">
                  <c:v>2.1</c:v>
                </c:pt>
              </c:numCache>
            </c:numRef>
          </c:xVal>
          <c:yVal>
            <c:numRef>
              <c:f>Utilization!$H$11</c:f>
              <c:numCache>
                <c:formatCode>General</c:formatCode>
                <c:ptCount val="1"/>
                <c:pt idx="0">
                  <c:v>1.5380958585263199E-2</c:v>
                </c:pt>
              </c:numCache>
            </c:numRef>
          </c:yVal>
          <c:smooth val="0"/>
          <c:extLst>
            <c:ext xmlns:c16="http://schemas.microsoft.com/office/drawing/2014/chart" uri="{C3380CC4-5D6E-409C-BE32-E72D297353CC}">
              <c16:uniqueId val="{00000004-4872-8140-81CE-6C74991B6815}"/>
            </c:ext>
          </c:extLst>
        </c:ser>
        <c:ser>
          <c:idx val="5"/>
          <c:order val="5"/>
          <c:tx>
            <c:strRef>
              <c:f>Utilization!$G$12</c:f>
              <c:strCache>
                <c:ptCount val="1"/>
                <c:pt idx="0">
                  <c:v>Transducer4</c:v>
                </c:pt>
              </c:strCache>
            </c:strRef>
          </c:tx>
          <c:spPr>
            <a:ln w="31750">
              <a:solidFill>
                <a:srgbClr val="000000"/>
              </a:solidFill>
            </a:ln>
          </c:spPr>
          <c:marker>
            <c:symbol val="triangle"/>
            <c:size val="10"/>
            <c:spPr>
              <a:solidFill>
                <a:schemeClr val="accent3"/>
              </a:solidFill>
              <a:ln>
                <a:solidFill>
                  <a:srgbClr val="000000"/>
                </a:solidFill>
              </a:ln>
            </c:spPr>
          </c:marker>
          <c:xVal>
            <c:numRef>
              <c:f>Utilization!$I$12</c:f>
              <c:numCache>
                <c:formatCode>0.00</c:formatCode>
                <c:ptCount val="1"/>
                <c:pt idx="0">
                  <c:v>2</c:v>
                </c:pt>
              </c:numCache>
            </c:numRef>
          </c:xVal>
          <c:yVal>
            <c:numRef>
              <c:f>Utilization!$H$12</c:f>
              <c:numCache>
                <c:formatCode>General</c:formatCode>
                <c:ptCount val="1"/>
                <c:pt idx="0">
                  <c:v>1.5751791177142899E-2</c:v>
                </c:pt>
              </c:numCache>
            </c:numRef>
          </c:yVal>
          <c:smooth val="0"/>
          <c:extLst>
            <c:ext xmlns:c16="http://schemas.microsoft.com/office/drawing/2014/chart" uri="{C3380CC4-5D6E-409C-BE32-E72D297353CC}">
              <c16:uniqueId val="{00000005-4872-8140-81CE-6C74991B6815}"/>
            </c:ext>
          </c:extLst>
        </c:ser>
        <c:ser>
          <c:idx val="6"/>
          <c:order val="6"/>
          <c:tx>
            <c:strRef>
              <c:f>Utilization!$G$18</c:f>
              <c:strCache>
                <c:ptCount val="1"/>
                <c:pt idx="0">
                  <c:v>CNN1</c:v>
                </c:pt>
              </c:strCache>
            </c:strRef>
          </c:tx>
          <c:spPr>
            <a:ln>
              <a:solidFill>
                <a:srgbClr val="000000"/>
              </a:solidFill>
            </a:ln>
          </c:spPr>
          <c:marker>
            <c:symbol val="diamond"/>
            <c:size val="10"/>
            <c:spPr>
              <a:solidFill>
                <a:schemeClr val="accent2">
                  <a:lumMod val="75000"/>
                </a:schemeClr>
              </a:solidFill>
              <a:ln>
                <a:solidFill>
                  <a:srgbClr val="000000"/>
                </a:solidFill>
              </a:ln>
            </c:spPr>
          </c:marker>
          <c:xVal>
            <c:numRef>
              <c:f>Utilization!$I$18</c:f>
              <c:numCache>
                <c:formatCode>General</c:formatCode>
                <c:ptCount val="1"/>
                <c:pt idx="0">
                  <c:v>231.9341093784318</c:v>
                </c:pt>
              </c:numCache>
            </c:numRef>
          </c:xVal>
          <c:yVal>
            <c:numRef>
              <c:f>Utilization!$H$18</c:f>
              <c:numCache>
                <c:formatCode>General</c:formatCode>
                <c:ptCount val="1"/>
                <c:pt idx="0">
                  <c:v>1.263644576308965</c:v>
                </c:pt>
              </c:numCache>
            </c:numRef>
          </c:yVal>
          <c:smooth val="0"/>
          <c:extLst>
            <c:ext xmlns:c16="http://schemas.microsoft.com/office/drawing/2014/chart" uri="{C3380CC4-5D6E-409C-BE32-E72D297353CC}">
              <c16:uniqueId val="{00000006-4872-8140-81CE-6C74991B6815}"/>
            </c:ext>
          </c:extLst>
        </c:ser>
        <c:ser>
          <c:idx val="7"/>
          <c:order val="7"/>
          <c:tx>
            <c:strRef>
              <c:f>Utilization!$G$19</c:f>
              <c:strCache>
                <c:ptCount val="1"/>
                <c:pt idx="0">
                  <c:v>CNN2</c:v>
                </c:pt>
              </c:strCache>
            </c:strRef>
          </c:tx>
          <c:spPr>
            <a:ln>
              <a:solidFill>
                <a:srgbClr val="000000"/>
              </a:solidFill>
            </a:ln>
          </c:spPr>
          <c:marker>
            <c:symbol val="diamond"/>
            <c:size val="10"/>
            <c:spPr>
              <a:solidFill>
                <a:schemeClr val="accent3"/>
              </a:solidFill>
              <a:ln>
                <a:solidFill>
                  <a:srgbClr val="000000"/>
                </a:solidFill>
              </a:ln>
            </c:spPr>
          </c:marker>
          <c:xVal>
            <c:numRef>
              <c:f>Utilization!$I$19</c:f>
              <c:numCache>
                <c:formatCode>General</c:formatCode>
                <c:ptCount val="1"/>
                <c:pt idx="0">
                  <c:v>185.59532255482699</c:v>
                </c:pt>
              </c:numCache>
            </c:numRef>
          </c:xVal>
          <c:yVal>
            <c:numRef>
              <c:f>Utilization!$H$19</c:f>
              <c:numCache>
                <c:formatCode>General</c:formatCode>
                <c:ptCount val="1"/>
                <c:pt idx="0">
                  <c:v>1.25878788316322</c:v>
                </c:pt>
              </c:numCache>
            </c:numRef>
          </c:yVal>
          <c:smooth val="0"/>
          <c:extLst>
            <c:ext xmlns:c16="http://schemas.microsoft.com/office/drawing/2014/chart" uri="{C3380CC4-5D6E-409C-BE32-E72D297353CC}">
              <c16:uniqueId val="{00000007-4872-8140-81CE-6C74991B6815}"/>
            </c:ext>
          </c:extLst>
        </c:ser>
        <c:ser>
          <c:idx val="8"/>
          <c:order val="8"/>
          <c:tx>
            <c:strRef>
              <c:f>Utilization!$G$21</c:f>
              <c:strCache>
                <c:ptCount val="1"/>
                <c:pt idx="0">
                  <c:v>CNN3</c:v>
                </c:pt>
              </c:strCache>
            </c:strRef>
          </c:tx>
          <c:spPr>
            <a:ln>
              <a:solidFill>
                <a:srgbClr val="000000"/>
              </a:solidFill>
            </a:ln>
          </c:spPr>
          <c:marker>
            <c:symbol val="diamond"/>
            <c:size val="10"/>
            <c:spPr>
              <a:solidFill>
                <a:schemeClr val="accent6">
                  <a:lumMod val="60000"/>
                  <a:lumOff val="40000"/>
                </a:schemeClr>
              </a:solidFill>
              <a:ln>
                <a:solidFill>
                  <a:srgbClr val="000000"/>
                </a:solidFill>
              </a:ln>
            </c:spPr>
          </c:marker>
          <c:xVal>
            <c:numRef>
              <c:f>Utilization!$I$21</c:f>
              <c:numCache>
                <c:formatCode>General</c:formatCode>
                <c:ptCount val="1"/>
                <c:pt idx="0">
                  <c:v>235.44582076245919</c:v>
                </c:pt>
              </c:numCache>
            </c:numRef>
          </c:xVal>
          <c:yVal>
            <c:numRef>
              <c:f>Utilization!$H$21</c:f>
              <c:numCache>
                <c:formatCode>General</c:formatCode>
                <c:ptCount val="1"/>
                <c:pt idx="0">
                  <c:v>1.361887518720001</c:v>
                </c:pt>
              </c:numCache>
            </c:numRef>
          </c:yVal>
          <c:smooth val="0"/>
          <c:extLst>
            <c:ext xmlns:c16="http://schemas.microsoft.com/office/drawing/2014/chart" uri="{C3380CC4-5D6E-409C-BE32-E72D297353CC}">
              <c16:uniqueId val="{00000008-4872-8140-81CE-6C74991B6815}"/>
            </c:ext>
          </c:extLst>
        </c:ser>
        <c:ser>
          <c:idx val="9"/>
          <c:order val="9"/>
          <c:tx>
            <c:strRef>
              <c:f>Utilization!$G$22</c:f>
              <c:strCache>
                <c:ptCount val="1"/>
                <c:pt idx="0">
                  <c:v>CNN4</c:v>
                </c:pt>
              </c:strCache>
            </c:strRef>
          </c:tx>
          <c:spPr>
            <a:ln>
              <a:solidFill>
                <a:srgbClr val="000000"/>
              </a:solidFill>
            </a:ln>
          </c:spPr>
          <c:marker>
            <c:symbol val="diamond"/>
            <c:size val="10"/>
            <c:spPr>
              <a:solidFill>
                <a:schemeClr val="accent4"/>
              </a:solidFill>
              <a:ln>
                <a:solidFill>
                  <a:srgbClr val="000000"/>
                </a:solidFill>
              </a:ln>
            </c:spPr>
          </c:marker>
          <c:xVal>
            <c:numRef>
              <c:f>Utilization!$I$22</c:f>
              <c:numCache>
                <c:formatCode>General</c:formatCode>
                <c:ptCount val="1"/>
                <c:pt idx="0">
                  <c:v>275.04098959362722</c:v>
                </c:pt>
              </c:numCache>
            </c:numRef>
          </c:xVal>
          <c:yVal>
            <c:numRef>
              <c:f>Utilization!$H$22</c:f>
              <c:numCache>
                <c:formatCode>General</c:formatCode>
                <c:ptCount val="1"/>
                <c:pt idx="0">
                  <c:v>1.35055177150359</c:v>
                </c:pt>
              </c:numCache>
            </c:numRef>
          </c:yVal>
          <c:smooth val="0"/>
          <c:extLst>
            <c:ext xmlns:c16="http://schemas.microsoft.com/office/drawing/2014/chart" uri="{C3380CC4-5D6E-409C-BE32-E72D297353CC}">
              <c16:uniqueId val="{00000009-4872-8140-81CE-6C74991B6815}"/>
            </c:ext>
          </c:extLst>
        </c:ser>
        <c:ser>
          <c:idx val="10"/>
          <c:order val="10"/>
          <c:tx>
            <c:strRef>
              <c:f>Utilization!$G$23</c:f>
              <c:strCache>
                <c:ptCount val="1"/>
                <c:pt idx="0">
                  <c:v>CNN5</c:v>
                </c:pt>
              </c:strCache>
            </c:strRef>
          </c:tx>
          <c:spPr>
            <a:ln>
              <a:solidFill>
                <a:srgbClr val="000000"/>
              </a:solidFill>
            </a:ln>
          </c:spPr>
          <c:marker>
            <c:symbol val="diamond"/>
            <c:size val="10"/>
            <c:spPr>
              <a:solidFill>
                <a:schemeClr val="accent5">
                  <a:lumMod val="60000"/>
                  <a:lumOff val="40000"/>
                </a:schemeClr>
              </a:solidFill>
              <a:ln>
                <a:solidFill>
                  <a:srgbClr val="000000"/>
                </a:solidFill>
              </a:ln>
            </c:spPr>
          </c:marker>
          <c:xVal>
            <c:numRef>
              <c:f>Utilization!$I$23</c:f>
              <c:numCache>
                <c:formatCode>General</c:formatCode>
                <c:ptCount val="1"/>
                <c:pt idx="0">
                  <c:v>62.463082807481882</c:v>
                </c:pt>
              </c:numCache>
            </c:numRef>
          </c:xVal>
          <c:yVal>
            <c:numRef>
              <c:f>Utilization!$H$23</c:f>
              <c:numCache>
                <c:formatCode>General</c:formatCode>
                <c:ptCount val="1"/>
                <c:pt idx="0">
                  <c:v>1.0695284470964701</c:v>
                </c:pt>
              </c:numCache>
            </c:numRef>
          </c:yVal>
          <c:smooth val="0"/>
          <c:extLst>
            <c:ext xmlns:c16="http://schemas.microsoft.com/office/drawing/2014/chart" uri="{C3380CC4-5D6E-409C-BE32-E72D297353CC}">
              <c16:uniqueId val="{0000000A-4872-8140-81CE-6C74991B6815}"/>
            </c:ext>
          </c:extLst>
        </c:ser>
        <c:ser>
          <c:idx val="11"/>
          <c:order val="11"/>
          <c:tx>
            <c:strRef>
              <c:f>Utilization!$G$24</c:f>
              <c:strCache>
                <c:ptCount val="1"/>
                <c:pt idx="0">
                  <c:v>CNN6</c:v>
                </c:pt>
              </c:strCache>
            </c:strRef>
          </c:tx>
          <c:spPr>
            <a:ln>
              <a:solidFill>
                <a:srgbClr val="000000"/>
              </a:solidFill>
            </a:ln>
          </c:spPr>
          <c:marker>
            <c:symbol val="diamond"/>
            <c:size val="10"/>
            <c:spPr>
              <a:solidFill>
                <a:schemeClr val="tx1">
                  <a:lumMod val="50000"/>
                  <a:lumOff val="50000"/>
                </a:schemeClr>
              </a:solidFill>
              <a:ln>
                <a:solidFill>
                  <a:srgbClr val="000000"/>
                </a:solidFill>
              </a:ln>
            </c:spPr>
          </c:marker>
          <c:xVal>
            <c:numRef>
              <c:f>Utilization!$I$24</c:f>
              <c:numCache>
                <c:formatCode>General</c:formatCode>
                <c:ptCount val="1"/>
                <c:pt idx="0">
                  <c:v>58.63023862</c:v>
                </c:pt>
              </c:numCache>
            </c:numRef>
          </c:xVal>
          <c:yVal>
            <c:numRef>
              <c:f>Utilization!$H$24</c:f>
              <c:numCache>
                <c:formatCode>General</c:formatCode>
                <c:ptCount val="1"/>
                <c:pt idx="0">
                  <c:v>0.92145230386196098</c:v>
                </c:pt>
              </c:numCache>
            </c:numRef>
          </c:yVal>
          <c:smooth val="0"/>
          <c:extLst>
            <c:ext xmlns:c16="http://schemas.microsoft.com/office/drawing/2014/chart" uri="{C3380CC4-5D6E-409C-BE32-E72D297353CC}">
              <c16:uniqueId val="{0000000B-4872-8140-81CE-6C74991B6815}"/>
            </c:ext>
          </c:extLst>
        </c:ser>
        <c:ser>
          <c:idx val="12"/>
          <c:order val="12"/>
          <c:tx>
            <c:strRef>
              <c:f>Utilization!$G$25</c:f>
              <c:strCache>
                <c:ptCount val="1"/>
                <c:pt idx="0">
                  <c:v>CNN7</c:v>
                </c:pt>
              </c:strCache>
            </c:strRef>
          </c:tx>
          <c:spPr>
            <a:ln>
              <a:solidFill>
                <a:srgbClr val="000000"/>
              </a:solidFill>
            </a:ln>
          </c:spPr>
          <c:marker>
            <c:symbol val="diamond"/>
            <c:size val="10"/>
            <c:spPr>
              <a:solidFill>
                <a:schemeClr val="accent2">
                  <a:lumMod val="60000"/>
                  <a:lumOff val="40000"/>
                </a:schemeClr>
              </a:solidFill>
              <a:ln>
                <a:solidFill>
                  <a:srgbClr val="000000"/>
                </a:solidFill>
              </a:ln>
            </c:spPr>
          </c:marker>
          <c:xVal>
            <c:numRef>
              <c:f>Utilization!$I$25</c:f>
              <c:numCache>
                <c:formatCode>General</c:formatCode>
                <c:ptCount val="1"/>
                <c:pt idx="0">
                  <c:v>52.795427695050797</c:v>
                </c:pt>
              </c:numCache>
            </c:numRef>
          </c:xVal>
          <c:yVal>
            <c:numRef>
              <c:f>Utilization!$H$25</c:f>
              <c:numCache>
                <c:formatCode>General</c:formatCode>
                <c:ptCount val="1"/>
                <c:pt idx="0">
                  <c:v>0.91086146647006605</c:v>
                </c:pt>
              </c:numCache>
            </c:numRef>
          </c:yVal>
          <c:smooth val="0"/>
          <c:extLst>
            <c:ext xmlns:c16="http://schemas.microsoft.com/office/drawing/2014/chart" uri="{C3380CC4-5D6E-409C-BE32-E72D297353CC}">
              <c16:uniqueId val="{0000000C-4872-8140-81CE-6C74991B6815}"/>
            </c:ext>
          </c:extLst>
        </c:ser>
        <c:ser>
          <c:idx val="13"/>
          <c:order val="13"/>
          <c:tx>
            <c:strRef>
              <c:f>Utilization!$G$26</c:f>
              <c:strCache>
                <c:ptCount val="1"/>
                <c:pt idx="0">
                  <c:v>CNN8</c:v>
                </c:pt>
              </c:strCache>
            </c:strRef>
          </c:tx>
          <c:spPr>
            <a:ln>
              <a:solidFill>
                <a:srgbClr val="000000"/>
              </a:solidFill>
            </a:ln>
          </c:spPr>
          <c:marker>
            <c:symbol val="diamond"/>
            <c:size val="10"/>
            <c:spPr>
              <a:solidFill>
                <a:schemeClr val="accent3">
                  <a:lumMod val="75000"/>
                </a:schemeClr>
              </a:solidFill>
              <a:ln>
                <a:solidFill>
                  <a:srgbClr val="000000"/>
                </a:solidFill>
              </a:ln>
            </c:spPr>
          </c:marker>
          <c:xVal>
            <c:numRef>
              <c:f>Utilization!$I$26</c:f>
              <c:numCache>
                <c:formatCode>General</c:formatCode>
                <c:ptCount val="1"/>
                <c:pt idx="0">
                  <c:v>242.78187612875811</c:v>
                </c:pt>
              </c:numCache>
            </c:numRef>
          </c:xVal>
          <c:yVal>
            <c:numRef>
              <c:f>Utilization!$H$26</c:f>
              <c:numCache>
                <c:formatCode>General</c:formatCode>
                <c:ptCount val="1"/>
                <c:pt idx="0">
                  <c:v>1.3813821941551041</c:v>
                </c:pt>
              </c:numCache>
            </c:numRef>
          </c:yVal>
          <c:smooth val="0"/>
          <c:extLst>
            <c:ext xmlns:c16="http://schemas.microsoft.com/office/drawing/2014/chart" uri="{C3380CC4-5D6E-409C-BE32-E72D297353CC}">
              <c16:uniqueId val="{0000000D-4872-8140-81CE-6C74991B6815}"/>
            </c:ext>
          </c:extLst>
        </c:ser>
        <c:ser>
          <c:idx val="14"/>
          <c:order val="14"/>
          <c:tx>
            <c:strRef>
              <c:f>Utilization!$G$27</c:f>
              <c:strCache>
                <c:ptCount val="1"/>
                <c:pt idx="0">
                  <c:v>CNN9</c:v>
                </c:pt>
              </c:strCache>
            </c:strRef>
          </c:tx>
          <c:spPr>
            <a:ln>
              <a:solidFill>
                <a:srgbClr val="000000"/>
              </a:solidFill>
            </a:ln>
          </c:spPr>
          <c:marker>
            <c:symbol val="diamond"/>
            <c:size val="10"/>
            <c:spPr>
              <a:solidFill>
                <a:schemeClr val="accent1">
                  <a:lumMod val="75000"/>
                </a:schemeClr>
              </a:solidFill>
              <a:ln>
                <a:solidFill>
                  <a:srgbClr val="000000"/>
                </a:solidFill>
              </a:ln>
            </c:spPr>
          </c:marker>
          <c:xVal>
            <c:numRef>
              <c:f>Utilization!$I$27</c:f>
              <c:numCache>
                <c:formatCode>General</c:formatCode>
                <c:ptCount val="1"/>
                <c:pt idx="0">
                  <c:v>99.83319127</c:v>
                </c:pt>
              </c:numCache>
            </c:numRef>
          </c:xVal>
          <c:yVal>
            <c:numRef>
              <c:f>Utilization!$H$27</c:f>
              <c:numCache>
                <c:formatCode>General</c:formatCode>
                <c:ptCount val="1"/>
                <c:pt idx="0">
                  <c:v>0.56721092786087002</c:v>
                </c:pt>
              </c:numCache>
            </c:numRef>
          </c:yVal>
          <c:smooth val="0"/>
          <c:extLst>
            <c:ext xmlns:c16="http://schemas.microsoft.com/office/drawing/2014/chart" uri="{C3380CC4-5D6E-409C-BE32-E72D297353CC}">
              <c16:uniqueId val="{0000000E-4872-8140-81CE-6C74991B6815}"/>
            </c:ext>
          </c:extLst>
        </c:ser>
        <c:ser>
          <c:idx val="15"/>
          <c:order val="15"/>
          <c:tx>
            <c:strRef>
              <c:f>Utilization!$G$28</c:f>
              <c:strCache>
                <c:ptCount val="1"/>
                <c:pt idx="0">
                  <c:v>CNN10</c:v>
                </c:pt>
              </c:strCache>
            </c:strRef>
          </c:tx>
          <c:spPr>
            <a:ln>
              <a:solidFill>
                <a:srgbClr val="000000"/>
              </a:solidFill>
            </a:ln>
          </c:spPr>
          <c:marker>
            <c:symbol val="diamond"/>
            <c:size val="10"/>
            <c:spPr>
              <a:solidFill>
                <a:schemeClr val="accent5">
                  <a:lumMod val="75000"/>
                </a:schemeClr>
              </a:solidFill>
              <a:ln>
                <a:solidFill>
                  <a:srgbClr val="000000"/>
                </a:solidFill>
              </a:ln>
            </c:spPr>
          </c:marker>
          <c:xVal>
            <c:numRef>
              <c:f>Utilization!$I$28</c:f>
              <c:numCache>
                <c:formatCode>General</c:formatCode>
                <c:ptCount val="1"/>
                <c:pt idx="0">
                  <c:v>41.156184465829092</c:v>
                </c:pt>
              </c:numCache>
            </c:numRef>
          </c:xVal>
          <c:yVal>
            <c:numRef>
              <c:f>Utilization!$H$28</c:f>
              <c:numCache>
                <c:formatCode>General</c:formatCode>
                <c:ptCount val="1"/>
                <c:pt idx="0">
                  <c:v>0.57875904152216295</c:v>
                </c:pt>
              </c:numCache>
            </c:numRef>
          </c:yVal>
          <c:smooth val="0"/>
          <c:extLst>
            <c:ext xmlns:c16="http://schemas.microsoft.com/office/drawing/2014/chart" uri="{C3380CC4-5D6E-409C-BE32-E72D297353CC}">
              <c16:uniqueId val="{0000000F-4872-8140-81CE-6C74991B6815}"/>
            </c:ext>
          </c:extLst>
        </c:ser>
        <c:ser>
          <c:idx val="16"/>
          <c:order val="16"/>
          <c:tx>
            <c:strRef>
              <c:f>Utilization!$G$29</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Utilization!$I$29</c:f>
              <c:numCache>
                <c:formatCode>General</c:formatCode>
                <c:ptCount val="1"/>
                <c:pt idx="0">
                  <c:v>182.26380550436551</c:v>
                </c:pt>
              </c:numCache>
            </c:numRef>
          </c:xVal>
          <c:yVal>
            <c:numRef>
              <c:f>Utilization!$H$29</c:f>
              <c:numCache>
                <c:formatCode>General</c:formatCode>
                <c:ptCount val="1"/>
                <c:pt idx="0">
                  <c:v>0.50320785408000002</c:v>
                </c:pt>
              </c:numCache>
            </c:numRef>
          </c:yVal>
          <c:smooth val="0"/>
          <c:extLst>
            <c:ext xmlns:c16="http://schemas.microsoft.com/office/drawing/2014/chart" uri="{C3380CC4-5D6E-409C-BE32-E72D297353CC}">
              <c16:uniqueId val="{00000010-4872-8140-81CE-6C74991B6815}"/>
            </c:ext>
          </c:extLst>
        </c:ser>
        <c:ser>
          <c:idx val="17"/>
          <c:order val="17"/>
          <c:tx>
            <c:strRef>
              <c:f>Utilization!$G$30</c:f>
              <c:strCache>
                <c:ptCount val="1"/>
                <c:pt idx="0">
                  <c:v>CNN12</c:v>
                </c:pt>
              </c:strCache>
            </c:strRef>
          </c:tx>
          <c:spPr>
            <a:ln>
              <a:solidFill>
                <a:srgbClr val="000000"/>
              </a:solidFill>
            </a:ln>
          </c:spPr>
          <c:marker>
            <c:symbol val="diamond"/>
            <c:size val="10"/>
            <c:spPr>
              <a:solidFill>
                <a:schemeClr val="accent1">
                  <a:lumMod val="20000"/>
                  <a:lumOff val="80000"/>
                </a:schemeClr>
              </a:solidFill>
              <a:ln>
                <a:solidFill>
                  <a:srgbClr val="000000"/>
                </a:solidFill>
              </a:ln>
            </c:spPr>
          </c:marker>
          <c:xVal>
            <c:numRef>
              <c:f>Utilization!$I$30</c:f>
              <c:numCache>
                <c:formatCode>General</c:formatCode>
                <c:ptCount val="1"/>
                <c:pt idx="0">
                  <c:v>91.854329783194402</c:v>
                </c:pt>
              </c:numCache>
            </c:numRef>
          </c:xVal>
          <c:yVal>
            <c:numRef>
              <c:f>Utilization!$H$30</c:f>
              <c:numCache>
                <c:formatCode>General</c:formatCode>
                <c:ptCount val="1"/>
                <c:pt idx="0">
                  <c:v>0.55913685723428597</c:v>
                </c:pt>
              </c:numCache>
            </c:numRef>
          </c:yVal>
          <c:smooth val="0"/>
          <c:extLst>
            <c:ext xmlns:c16="http://schemas.microsoft.com/office/drawing/2014/chart" uri="{C3380CC4-5D6E-409C-BE32-E72D297353CC}">
              <c16:uniqueId val="{00000011-4872-8140-81CE-6C74991B6815}"/>
            </c:ext>
          </c:extLst>
        </c:ser>
        <c:ser>
          <c:idx val="18"/>
          <c:order val="18"/>
          <c:tx>
            <c:strRef>
              <c:f>Utilization!$G$31</c:f>
              <c:strCache>
                <c:ptCount val="1"/>
                <c:pt idx="0">
                  <c:v>CNN13</c:v>
                </c:pt>
              </c:strCache>
            </c:strRef>
          </c:tx>
          <c:spPr>
            <a:ln>
              <a:solidFill>
                <a:srgbClr val="000000"/>
              </a:solidFill>
            </a:ln>
          </c:spPr>
          <c:marker>
            <c:symbol val="diamond"/>
            <c:size val="10"/>
            <c:spPr>
              <a:solidFill>
                <a:srgbClr val="EA4335"/>
              </a:solidFill>
              <a:ln>
                <a:solidFill>
                  <a:srgbClr val="000000"/>
                </a:solidFill>
              </a:ln>
            </c:spPr>
          </c:marker>
          <c:xVal>
            <c:numRef>
              <c:f>Utilization!$I$31</c:f>
              <c:numCache>
                <c:formatCode>General</c:formatCode>
                <c:ptCount val="1"/>
                <c:pt idx="0">
                  <c:v>40.318576643867218</c:v>
                </c:pt>
              </c:numCache>
            </c:numRef>
          </c:xVal>
          <c:yVal>
            <c:numRef>
              <c:f>Utilization!$H$31</c:f>
              <c:numCache>
                <c:formatCode>General</c:formatCode>
                <c:ptCount val="1"/>
                <c:pt idx="0">
                  <c:v>0.45542687511893298</c:v>
                </c:pt>
              </c:numCache>
            </c:numRef>
          </c:yVal>
          <c:smooth val="0"/>
          <c:extLst>
            <c:ext xmlns:c16="http://schemas.microsoft.com/office/drawing/2014/chart" uri="{C3380CC4-5D6E-409C-BE32-E72D297353CC}">
              <c16:uniqueId val="{00000012-4872-8140-81CE-6C74991B6815}"/>
            </c:ext>
          </c:extLst>
        </c:ser>
        <c:ser>
          <c:idx val="19"/>
          <c:order val="19"/>
          <c:tx>
            <c:strRef>
              <c:f>Utilization!$G$32</c:f>
              <c:strCache>
                <c:ptCount val="1"/>
                <c:pt idx="0">
                  <c:v>RCNN1</c:v>
                </c:pt>
              </c:strCache>
            </c:strRef>
          </c:tx>
          <c:spPr>
            <a:ln>
              <a:solidFill>
                <a:srgbClr val="000000"/>
              </a:solidFill>
            </a:ln>
          </c:spPr>
          <c:marker>
            <c:symbol val="circle"/>
            <c:size val="10"/>
            <c:spPr>
              <a:solidFill>
                <a:schemeClr val="accent4"/>
              </a:solidFill>
              <a:ln>
                <a:solidFill>
                  <a:srgbClr val="000000"/>
                </a:solidFill>
              </a:ln>
            </c:spPr>
          </c:marker>
          <c:xVal>
            <c:numRef>
              <c:f>Utilization!$I$32</c:f>
              <c:numCache>
                <c:formatCode>General</c:formatCode>
                <c:ptCount val="1"/>
                <c:pt idx="0">
                  <c:v>19.333770223715931</c:v>
                </c:pt>
              </c:numCache>
            </c:numRef>
          </c:xVal>
          <c:yVal>
            <c:numRef>
              <c:f>Utilization!$H$32</c:f>
              <c:numCache>
                <c:formatCode>General</c:formatCode>
                <c:ptCount val="1"/>
                <c:pt idx="0">
                  <c:v>0.21078886399999999</c:v>
                </c:pt>
              </c:numCache>
            </c:numRef>
          </c:yVal>
          <c:smooth val="0"/>
          <c:extLst>
            <c:ext xmlns:c16="http://schemas.microsoft.com/office/drawing/2014/chart" uri="{C3380CC4-5D6E-409C-BE32-E72D297353CC}">
              <c16:uniqueId val="{00000013-4872-8140-81CE-6C74991B6815}"/>
            </c:ext>
          </c:extLst>
        </c:ser>
        <c:ser>
          <c:idx val="20"/>
          <c:order val="20"/>
          <c:tx>
            <c:strRef>
              <c:f>Utilization!$G$33</c:f>
              <c:strCache>
                <c:ptCount val="1"/>
                <c:pt idx="0">
                  <c:v>RCNN2</c:v>
                </c:pt>
              </c:strCache>
            </c:strRef>
          </c:tx>
          <c:spPr>
            <a:ln>
              <a:solidFill>
                <a:srgbClr val="000000"/>
              </a:solidFill>
            </a:ln>
          </c:spPr>
          <c:marker>
            <c:symbol val="circle"/>
            <c:size val="10"/>
            <c:spPr>
              <a:solidFill>
                <a:schemeClr val="accent3"/>
              </a:solidFill>
              <a:ln>
                <a:solidFill>
                  <a:srgbClr val="000000"/>
                </a:solidFill>
              </a:ln>
            </c:spPr>
          </c:marker>
          <c:xVal>
            <c:numRef>
              <c:f>Utilization!$I$33</c:f>
              <c:numCache>
                <c:formatCode>General</c:formatCode>
                <c:ptCount val="1"/>
                <c:pt idx="0">
                  <c:v>14.386920524667399</c:v>
                </c:pt>
              </c:numCache>
            </c:numRef>
          </c:xVal>
          <c:yVal>
            <c:numRef>
              <c:f>Utilization!$H$33</c:f>
              <c:numCache>
                <c:formatCode>General</c:formatCode>
                <c:ptCount val="1"/>
                <c:pt idx="0">
                  <c:v>0.31065594443410799</c:v>
                </c:pt>
              </c:numCache>
            </c:numRef>
          </c:yVal>
          <c:smooth val="0"/>
          <c:extLst>
            <c:ext xmlns:c16="http://schemas.microsoft.com/office/drawing/2014/chart" uri="{C3380CC4-5D6E-409C-BE32-E72D297353CC}">
              <c16:uniqueId val="{00000014-4872-8140-81CE-6C74991B6815}"/>
            </c:ext>
          </c:extLst>
        </c:ser>
        <c:ser>
          <c:idx val="21"/>
          <c:order val="21"/>
          <c:tx>
            <c:strRef>
              <c:f>Utilization!$G$34</c:f>
              <c:strCache>
                <c:ptCount val="1"/>
                <c:pt idx="0">
                  <c:v>RCNN3</c:v>
                </c:pt>
              </c:strCache>
            </c:strRef>
          </c:tx>
          <c:spPr>
            <a:ln>
              <a:solidFill>
                <a:srgbClr val="000000"/>
              </a:solidFill>
            </a:ln>
          </c:spPr>
          <c:marker>
            <c:symbol val="circle"/>
            <c:size val="10"/>
            <c:spPr>
              <a:solidFill>
                <a:schemeClr val="accent2"/>
              </a:solidFill>
              <a:ln>
                <a:solidFill>
                  <a:srgbClr val="000000"/>
                </a:solidFill>
              </a:ln>
            </c:spPr>
          </c:marker>
          <c:xVal>
            <c:numRef>
              <c:f>Utilization!$I$34</c:f>
              <c:numCache>
                <c:formatCode>General</c:formatCode>
                <c:ptCount val="1"/>
                <c:pt idx="0">
                  <c:v>35.175115656724351</c:v>
                </c:pt>
              </c:numCache>
            </c:numRef>
          </c:xVal>
          <c:yVal>
            <c:numRef>
              <c:f>Utilization!$H$34</c:f>
              <c:numCache>
                <c:formatCode>General</c:formatCode>
                <c:ptCount val="1"/>
                <c:pt idx="0">
                  <c:v>0.63441488694700898</c:v>
                </c:pt>
              </c:numCache>
            </c:numRef>
          </c:yVal>
          <c:smooth val="0"/>
          <c:extLst>
            <c:ext xmlns:c16="http://schemas.microsoft.com/office/drawing/2014/chart" uri="{C3380CC4-5D6E-409C-BE32-E72D297353CC}">
              <c16:uniqueId val="{00000015-4872-8140-81CE-6C74991B6815}"/>
            </c:ext>
          </c:extLst>
        </c:ser>
        <c:ser>
          <c:idx val="23"/>
          <c:order val="22"/>
          <c:tx>
            <c:strRef>
              <c:f>Utilization!$G$38</c:f>
              <c:strCache>
                <c:ptCount val="1"/>
                <c:pt idx="0">
                  <c:v>Peak2</c:v>
                </c:pt>
              </c:strCache>
            </c:strRef>
          </c:tx>
          <c:spPr>
            <a:ln>
              <a:solidFill>
                <a:srgbClr val="000000"/>
              </a:solidFill>
            </a:ln>
          </c:spPr>
          <c:marker>
            <c:symbol val="circle"/>
            <c:size val="2"/>
            <c:spPr>
              <a:solidFill>
                <a:srgbClr val="000000"/>
              </a:solidFill>
              <a:ln>
                <a:solidFill>
                  <a:srgbClr val="000000"/>
                </a:solidFill>
              </a:ln>
            </c:spPr>
          </c:marker>
          <c:xVal>
            <c:numRef>
              <c:f>Utilization!$I$38</c:f>
              <c:numCache>
                <c:formatCode>General</c:formatCode>
                <c:ptCount val="1"/>
                <c:pt idx="0">
                  <c:v>16</c:v>
                </c:pt>
              </c:numCache>
            </c:numRef>
          </c:xVal>
          <c:yVal>
            <c:numRef>
              <c:f>Utilization!$H$38</c:f>
              <c:numCache>
                <c:formatCode>General</c:formatCode>
                <c:ptCount val="1"/>
                <c:pt idx="0">
                  <c:v>1.024</c:v>
                </c:pt>
              </c:numCache>
            </c:numRef>
          </c:yVal>
          <c:smooth val="0"/>
          <c:extLst>
            <c:ext xmlns:c16="http://schemas.microsoft.com/office/drawing/2014/chart" uri="{C3380CC4-5D6E-409C-BE32-E72D297353CC}">
              <c16:uniqueId val="{00000016-4872-8140-81CE-6C74991B6815}"/>
            </c:ext>
          </c:extLst>
        </c:ser>
        <c:ser>
          <c:idx val="24"/>
          <c:order val="23"/>
          <c:tx>
            <c:strRef>
              <c:f>Utilization!$G$39</c:f>
              <c:strCache>
                <c:ptCount val="1"/>
                <c:pt idx="0">
                  <c:v>Peak3</c:v>
                </c:pt>
              </c:strCache>
            </c:strRef>
          </c:tx>
          <c:spPr>
            <a:ln>
              <a:solidFill>
                <a:srgbClr val="000000"/>
              </a:solidFill>
            </a:ln>
          </c:spPr>
          <c:marker>
            <c:symbol val="circle"/>
            <c:size val="2"/>
            <c:spPr>
              <a:solidFill>
                <a:srgbClr val="000000"/>
              </a:solidFill>
              <a:ln>
                <a:solidFill>
                  <a:srgbClr val="000000"/>
                </a:solidFill>
              </a:ln>
            </c:spPr>
          </c:marker>
          <c:xVal>
            <c:numRef>
              <c:f>Utilization!$I$39</c:f>
              <c:numCache>
                <c:formatCode>General</c:formatCode>
                <c:ptCount val="1"/>
                <c:pt idx="0">
                  <c:v>8</c:v>
                </c:pt>
              </c:numCache>
            </c:numRef>
          </c:xVal>
          <c:yVal>
            <c:numRef>
              <c:f>Utilization!$H$39</c:f>
              <c:numCache>
                <c:formatCode>General</c:formatCode>
                <c:ptCount val="1"/>
                <c:pt idx="0">
                  <c:v>0.51200000000000001</c:v>
                </c:pt>
              </c:numCache>
            </c:numRef>
          </c:yVal>
          <c:smooth val="0"/>
          <c:extLst>
            <c:ext xmlns:c16="http://schemas.microsoft.com/office/drawing/2014/chart" uri="{C3380CC4-5D6E-409C-BE32-E72D297353CC}">
              <c16:uniqueId val="{00000017-4872-8140-81CE-6C74991B6815}"/>
            </c:ext>
          </c:extLst>
        </c:ser>
        <c:dLbls>
          <c:showLegendKey val="0"/>
          <c:showVal val="0"/>
          <c:showCatName val="0"/>
          <c:showSerName val="0"/>
          <c:showPercent val="0"/>
          <c:showBubbleSize val="0"/>
        </c:dLbls>
        <c:axId val="-2058999416"/>
        <c:axId val="-2057095032"/>
      </c:scatterChart>
      <c:valAx>
        <c:axId val="-2058999416"/>
        <c:scaling>
          <c:logBase val="10"/>
          <c:orientation val="minMax"/>
          <c:min val="0.01"/>
        </c:scaling>
        <c:delete val="0"/>
        <c:axPos val="b"/>
        <c:title>
          <c:tx>
            <c:rich>
              <a:bodyPr/>
              <a:lstStyle/>
              <a:p>
                <a:pPr>
                  <a:defRPr sz="1800"/>
                </a:pPr>
                <a:r>
                  <a:rPr lang="en-US" sz="1800" dirty="0"/>
                  <a:t>FLOP/Byte</a:t>
                </a:r>
              </a:p>
            </c:rich>
          </c:tx>
          <c:overlay val="0"/>
        </c:title>
        <c:numFmt formatCode="0" sourceLinked="0"/>
        <c:majorTickMark val="out"/>
        <c:minorTickMark val="none"/>
        <c:tickLblPos val="nextTo"/>
        <c:txPr>
          <a:bodyPr/>
          <a:lstStyle/>
          <a:p>
            <a:pPr>
              <a:defRPr sz="1800"/>
            </a:pPr>
            <a:endParaRPr lang="en-CH"/>
          </a:p>
        </c:txPr>
        <c:crossAx val="-2057095032"/>
        <c:crossesAt val="0.01"/>
        <c:crossBetween val="midCat"/>
      </c:valAx>
      <c:valAx>
        <c:axId val="-2057095032"/>
        <c:scaling>
          <c:logBase val="10"/>
          <c:orientation val="minMax"/>
          <c:max val="10"/>
        </c:scaling>
        <c:delete val="0"/>
        <c:axPos val="l"/>
        <c:majorGridlines/>
        <c:minorGridlines/>
        <c:title>
          <c:tx>
            <c:rich>
              <a:bodyPr rot="-5400000" vert="horz"/>
              <a:lstStyle/>
              <a:p>
                <a:pPr>
                  <a:defRPr/>
                </a:pPr>
                <a:r>
                  <a:rPr lang="en-US" sz="2000" dirty="0"/>
                  <a:t>Throughput (TFLOP/s)</a:t>
                </a:r>
              </a:p>
            </c:rich>
          </c:tx>
          <c:layout>
            <c:manualLayout>
              <c:xMode val="edge"/>
              <c:yMode val="edge"/>
              <c:x val="8.2644628099173504E-3"/>
              <c:y val="9.0909090909090898E-2"/>
            </c:manualLayout>
          </c:layout>
          <c:overlay val="0"/>
        </c:title>
        <c:numFmt formatCode="General" sourceLinked="1"/>
        <c:majorTickMark val="out"/>
        <c:minorTickMark val="none"/>
        <c:tickLblPos val="nextTo"/>
        <c:txPr>
          <a:bodyPr/>
          <a:lstStyle/>
          <a:p>
            <a:pPr>
              <a:defRPr sz="1800"/>
            </a:pPr>
            <a:endParaRPr lang="en-CH"/>
          </a:p>
        </c:txPr>
        <c:crossAx val="-2058999416"/>
        <c:crossesAt val="0.01"/>
        <c:crossBetween val="midCat"/>
      </c:valAx>
      <c:spPr>
        <a:ln>
          <a:solidFill>
            <a:schemeClr val="tx1"/>
          </a:solidFill>
        </a:ln>
      </c:spPr>
    </c:plotArea>
    <c:legend>
      <c:legendPos val="r"/>
      <c:legendEntry>
        <c:idx val="22"/>
        <c:delete val="1"/>
      </c:legendEntry>
      <c:legendEntry>
        <c:idx val="23"/>
        <c:delete val="1"/>
      </c:legendEntry>
      <c:layout>
        <c:manualLayout>
          <c:xMode val="edge"/>
          <c:yMode val="edge"/>
          <c:x val="0.85459629639128998"/>
          <c:y val="0"/>
          <c:w val="0.14272820539126399"/>
          <c:h val="0.94589739918873805"/>
        </c:manualLayout>
      </c:layout>
      <c:overlay val="0"/>
      <c:txPr>
        <a:bodyPr/>
        <a:lstStyle/>
        <a:p>
          <a:pPr>
            <a:defRPr sz="1400"/>
          </a:pPr>
          <a:endParaRPr lang="en-CH"/>
        </a:p>
      </c:txPr>
    </c:legend>
    <c:plotVisOnly val="1"/>
    <c:dispBlanksAs val="gap"/>
    <c:showDLblsOverMax val="0"/>
  </c:chart>
  <c:spPr>
    <a:ln>
      <a:noFill/>
    </a:ln>
  </c:sp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22375865926595"/>
          <c:y val="0.12945946535953601"/>
          <c:w val="0.86863689170001301"/>
          <c:h val="0.478239404335495"/>
        </c:manualLayout>
      </c:layout>
      <c:barChart>
        <c:barDir val="col"/>
        <c:grouping val="stacked"/>
        <c:varyColors val="0"/>
        <c:ser>
          <c:idx val="0"/>
          <c:order val="0"/>
          <c:tx>
            <c:strRef>
              <c:f>'Noronha-Proposal-Result'!$T$116</c:f>
              <c:strCache>
                <c:ptCount val="1"/>
                <c:pt idx="0">
                  <c:v>Total Static</c:v>
                </c:pt>
              </c:strCache>
            </c:strRef>
          </c:tx>
          <c:spPr>
            <a:solidFill>
              <a:schemeClr val="tx1"/>
            </a:solidFill>
            <a:ln>
              <a:solidFill>
                <a:srgbClr val="000000"/>
              </a:solidFill>
            </a:ln>
          </c:spPr>
          <c:invertIfNegative val="0"/>
          <c:cat>
            <c:multiLvlStrRef>
              <c:f>'Noronha-Proposal-Result'!$R$117:$S$146</c:f>
              <c:multiLvlStrCache>
                <c:ptCount val="30"/>
                <c:lvl>
                  <c:pt idx="0">
                    <c:v>Baseline</c:v>
                  </c:pt>
                  <c:pt idx="1">
                    <c:v>Base+HB</c:v>
                  </c:pt>
                  <c:pt idx="2">
                    <c:v>Mensa</c:v>
                  </c:pt>
                  <c:pt idx="3">
                    <c:v>Baseline</c:v>
                  </c:pt>
                  <c:pt idx="4">
                    <c:v>Base+HB</c:v>
                  </c:pt>
                  <c:pt idx="5">
                    <c:v>Mensa</c:v>
                  </c:pt>
                  <c:pt idx="6">
                    <c:v>Baseline</c:v>
                  </c:pt>
                  <c:pt idx="7">
                    <c:v>Base+HB</c:v>
                  </c:pt>
                  <c:pt idx="8">
                    <c:v>Mensa</c:v>
                  </c:pt>
                  <c:pt idx="9">
                    <c:v>Baseline</c:v>
                  </c:pt>
                  <c:pt idx="10">
                    <c:v>Base+HB</c:v>
                  </c:pt>
                  <c:pt idx="11">
                    <c:v>Mensa</c:v>
                  </c:pt>
                  <c:pt idx="12">
                    <c:v>Baseline</c:v>
                  </c:pt>
                  <c:pt idx="13">
                    <c:v>Base+HB</c:v>
                  </c:pt>
                  <c:pt idx="14">
                    <c:v>Mensa</c:v>
                  </c:pt>
                  <c:pt idx="15">
                    <c:v>Baseline</c:v>
                  </c:pt>
                  <c:pt idx="16">
                    <c:v>Base+HB</c:v>
                  </c:pt>
                  <c:pt idx="17">
                    <c:v>Mensa</c:v>
                  </c:pt>
                  <c:pt idx="18">
                    <c:v>Baseline</c:v>
                  </c:pt>
                  <c:pt idx="19">
                    <c:v>Base+HB</c:v>
                  </c:pt>
                  <c:pt idx="20">
                    <c:v>Mensa</c:v>
                  </c:pt>
                  <c:pt idx="21">
                    <c:v>Baseline</c:v>
                  </c:pt>
                  <c:pt idx="22">
                    <c:v>Base+HB</c:v>
                  </c:pt>
                  <c:pt idx="23">
                    <c:v>Mensa</c:v>
                  </c:pt>
                  <c:pt idx="24">
                    <c:v>Baseline</c:v>
                  </c:pt>
                  <c:pt idx="25">
                    <c:v>Base+HB</c:v>
                  </c:pt>
                  <c:pt idx="26">
                    <c:v>Mensa</c:v>
                  </c:pt>
                  <c:pt idx="27">
                    <c:v>Baseline</c:v>
                  </c:pt>
                  <c:pt idx="28">
                    <c:v>Base+HB</c:v>
                  </c:pt>
                  <c:pt idx="29">
                    <c:v>Mensa</c:v>
                  </c:pt>
                </c:lvl>
                <c:lvl>
                  <c:pt idx="0">
                    <c:v>LSTM1</c:v>
                  </c:pt>
                  <c:pt idx="3">
                    <c:v>Transd.1</c:v>
                  </c:pt>
                  <c:pt idx="6">
                    <c:v>Transd.2</c:v>
                  </c:pt>
                  <c:pt idx="9">
                    <c:v>CNN5</c:v>
                  </c:pt>
                  <c:pt idx="12">
                    <c:v>CNN9</c:v>
                  </c:pt>
                  <c:pt idx="15">
                    <c:v>CNN10</c:v>
                  </c:pt>
                  <c:pt idx="18">
                    <c:v>CNN12</c:v>
                  </c:pt>
                  <c:pt idx="21">
                    <c:v>RCNN1</c:v>
                  </c:pt>
                  <c:pt idx="24">
                    <c:v>RCNN3</c:v>
                  </c:pt>
                  <c:pt idx="27">
                    <c:v>Average</c:v>
                  </c:pt>
                </c:lvl>
              </c:multiLvlStrCache>
            </c:multiLvlStrRef>
          </c:cat>
          <c:val>
            <c:numRef>
              <c:f>'Noronha-Proposal-Result'!$T$117:$T$146</c:f>
              <c:numCache>
                <c:formatCode>General</c:formatCode>
                <c:ptCount val="30"/>
                <c:pt idx="0">
                  <c:v>0.18336898082999201</c:v>
                </c:pt>
                <c:pt idx="1">
                  <c:v>2.8807456200452601E-2</c:v>
                </c:pt>
                <c:pt idx="2">
                  <c:v>1.6648405087365599E-3</c:v>
                </c:pt>
                <c:pt idx="3">
                  <c:v>0.182605477659394</c:v>
                </c:pt>
                <c:pt idx="4">
                  <c:v>5.0529269869651901E-2</c:v>
                </c:pt>
                <c:pt idx="5">
                  <c:v>2.9201875643069201E-3</c:v>
                </c:pt>
                <c:pt idx="6">
                  <c:v>0.18196233170166501</c:v>
                </c:pt>
                <c:pt idx="7">
                  <c:v>4.9264944264114E-2</c:v>
                </c:pt>
                <c:pt idx="8">
                  <c:v>2.8471196589116799E-3</c:v>
                </c:pt>
                <c:pt idx="9">
                  <c:v>0.181601258270706</c:v>
                </c:pt>
                <c:pt idx="10">
                  <c:v>0.17418796532873601</c:v>
                </c:pt>
                <c:pt idx="11">
                  <c:v>4.5879366886306699E-2</c:v>
                </c:pt>
                <c:pt idx="12">
                  <c:v>0.22843217304160399</c:v>
                </c:pt>
                <c:pt idx="13">
                  <c:v>0.21229569166946</c:v>
                </c:pt>
                <c:pt idx="14">
                  <c:v>3.3444521070352798E-2</c:v>
                </c:pt>
                <c:pt idx="15">
                  <c:v>0.104250085428801</c:v>
                </c:pt>
                <c:pt idx="16">
                  <c:v>7.1166821286420004E-2</c:v>
                </c:pt>
                <c:pt idx="17">
                  <c:v>1.3518392297138899E-2</c:v>
                </c:pt>
                <c:pt idx="18">
                  <c:v>0.23801422149787699</c:v>
                </c:pt>
                <c:pt idx="19">
                  <c:v>0.21306709112519201</c:v>
                </c:pt>
                <c:pt idx="20">
                  <c:v>3.72371671329675E-2</c:v>
                </c:pt>
                <c:pt idx="21">
                  <c:v>0.18269874330908201</c:v>
                </c:pt>
                <c:pt idx="22">
                  <c:v>8.3928929598445196E-2</c:v>
                </c:pt>
                <c:pt idx="23">
                  <c:v>1.8428916065629301E-2</c:v>
                </c:pt>
                <c:pt idx="24">
                  <c:v>0.13761116944635801</c:v>
                </c:pt>
                <c:pt idx="25">
                  <c:v>5.9898695965186703E-2</c:v>
                </c:pt>
                <c:pt idx="26">
                  <c:v>3.06159912286584E-2</c:v>
                </c:pt>
                <c:pt idx="27">
                  <c:v>0.16493306137688599</c:v>
                </c:pt>
                <c:pt idx="28">
                  <c:v>8.6827059138931101E-2</c:v>
                </c:pt>
                <c:pt idx="29">
                  <c:v>2.41168260877586E-2</c:v>
                </c:pt>
              </c:numCache>
            </c:numRef>
          </c:val>
          <c:extLst>
            <c:ext xmlns:c16="http://schemas.microsoft.com/office/drawing/2014/chart" uri="{C3380CC4-5D6E-409C-BE32-E72D297353CC}">
              <c16:uniqueId val="{00000000-17DC-2444-9296-EB85C77333E5}"/>
            </c:ext>
          </c:extLst>
        </c:ser>
        <c:ser>
          <c:idx val="1"/>
          <c:order val="1"/>
          <c:tx>
            <c:strRef>
              <c:f>'Noronha-Proposal-Result'!$U$116</c:f>
              <c:strCache>
                <c:ptCount val="1"/>
                <c:pt idx="0">
                  <c:v>PE</c:v>
                </c:pt>
              </c:strCache>
            </c:strRef>
          </c:tx>
          <c:spPr>
            <a:solidFill>
              <a:schemeClr val="accent2"/>
            </a:solidFill>
            <a:ln>
              <a:solidFill>
                <a:srgbClr val="000000"/>
              </a:solidFill>
            </a:ln>
          </c:spPr>
          <c:invertIfNegative val="0"/>
          <c:cat>
            <c:multiLvlStrRef>
              <c:f>'Noronha-Proposal-Result'!$R$117:$S$146</c:f>
              <c:multiLvlStrCache>
                <c:ptCount val="30"/>
                <c:lvl>
                  <c:pt idx="0">
                    <c:v>Baseline</c:v>
                  </c:pt>
                  <c:pt idx="1">
                    <c:v>Base+HB</c:v>
                  </c:pt>
                  <c:pt idx="2">
                    <c:v>Mensa</c:v>
                  </c:pt>
                  <c:pt idx="3">
                    <c:v>Baseline</c:v>
                  </c:pt>
                  <c:pt idx="4">
                    <c:v>Base+HB</c:v>
                  </c:pt>
                  <c:pt idx="5">
                    <c:v>Mensa</c:v>
                  </c:pt>
                  <c:pt idx="6">
                    <c:v>Baseline</c:v>
                  </c:pt>
                  <c:pt idx="7">
                    <c:v>Base+HB</c:v>
                  </c:pt>
                  <c:pt idx="8">
                    <c:v>Mensa</c:v>
                  </c:pt>
                  <c:pt idx="9">
                    <c:v>Baseline</c:v>
                  </c:pt>
                  <c:pt idx="10">
                    <c:v>Base+HB</c:v>
                  </c:pt>
                  <c:pt idx="11">
                    <c:v>Mensa</c:v>
                  </c:pt>
                  <c:pt idx="12">
                    <c:v>Baseline</c:v>
                  </c:pt>
                  <c:pt idx="13">
                    <c:v>Base+HB</c:v>
                  </c:pt>
                  <c:pt idx="14">
                    <c:v>Mensa</c:v>
                  </c:pt>
                  <c:pt idx="15">
                    <c:v>Baseline</c:v>
                  </c:pt>
                  <c:pt idx="16">
                    <c:v>Base+HB</c:v>
                  </c:pt>
                  <c:pt idx="17">
                    <c:v>Mensa</c:v>
                  </c:pt>
                  <c:pt idx="18">
                    <c:v>Baseline</c:v>
                  </c:pt>
                  <c:pt idx="19">
                    <c:v>Base+HB</c:v>
                  </c:pt>
                  <c:pt idx="20">
                    <c:v>Mensa</c:v>
                  </c:pt>
                  <c:pt idx="21">
                    <c:v>Baseline</c:v>
                  </c:pt>
                  <c:pt idx="22">
                    <c:v>Base+HB</c:v>
                  </c:pt>
                  <c:pt idx="23">
                    <c:v>Mensa</c:v>
                  </c:pt>
                  <c:pt idx="24">
                    <c:v>Baseline</c:v>
                  </c:pt>
                  <c:pt idx="25">
                    <c:v>Base+HB</c:v>
                  </c:pt>
                  <c:pt idx="26">
                    <c:v>Mensa</c:v>
                  </c:pt>
                  <c:pt idx="27">
                    <c:v>Baseline</c:v>
                  </c:pt>
                  <c:pt idx="28">
                    <c:v>Base+HB</c:v>
                  </c:pt>
                  <c:pt idx="29">
                    <c:v>Mensa</c:v>
                  </c:pt>
                </c:lvl>
                <c:lvl>
                  <c:pt idx="0">
                    <c:v>LSTM1</c:v>
                  </c:pt>
                  <c:pt idx="3">
                    <c:v>Transd.1</c:v>
                  </c:pt>
                  <c:pt idx="6">
                    <c:v>Transd.2</c:v>
                  </c:pt>
                  <c:pt idx="9">
                    <c:v>CNN5</c:v>
                  </c:pt>
                  <c:pt idx="12">
                    <c:v>CNN9</c:v>
                  </c:pt>
                  <c:pt idx="15">
                    <c:v>CNN10</c:v>
                  </c:pt>
                  <c:pt idx="18">
                    <c:v>CNN12</c:v>
                  </c:pt>
                  <c:pt idx="21">
                    <c:v>RCNN1</c:v>
                  </c:pt>
                  <c:pt idx="24">
                    <c:v>RCNN3</c:v>
                  </c:pt>
                  <c:pt idx="27">
                    <c:v>Average</c:v>
                  </c:pt>
                </c:lvl>
              </c:multiLvlStrCache>
            </c:multiLvlStrRef>
          </c:cat>
          <c:val>
            <c:numRef>
              <c:f>'Noronha-Proposal-Result'!$U$117:$U$146</c:f>
              <c:numCache>
                <c:formatCode>General</c:formatCode>
                <c:ptCount val="30"/>
                <c:pt idx="0">
                  <c:v>9.0239276490578692E-3</c:v>
                </c:pt>
                <c:pt idx="1">
                  <c:v>9.0239276490578692E-3</c:v>
                </c:pt>
                <c:pt idx="2">
                  <c:v>9.0239276490578692E-3</c:v>
                </c:pt>
                <c:pt idx="3">
                  <c:v>8.9025020670481202E-3</c:v>
                </c:pt>
                <c:pt idx="4">
                  <c:v>8.9025020670481202E-3</c:v>
                </c:pt>
                <c:pt idx="5">
                  <c:v>8.9025020670481202E-3</c:v>
                </c:pt>
                <c:pt idx="6">
                  <c:v>8.9121432902873107E-3</c:v>
                </c:pt>
                <c:pt idx="7">
                  <c:v>8.9121432902873107E-3</c:v>
                </c:pt>
                <c:pt idx="8">
                  <c:v>8.9121432902873107E-3</c:v>
                </c:pt>
                <c:pt idx="9">
                  <c:v>0.30264670529030102</c:v>
                </c:pt>
                <c:pt idx="10">
                  <c:v>0.30264670529030102</c:v>
                </c:pt>
                <c:pt idx="11">
                  <c:v>0.30264670529030102</c:v>
                </c:pt>
                <c:pt idx="12">
                  <c:v>0.211107476403575</c:v>
                </c:pt>
                <c:pt idx="13">
                  <c:v>0.211107476403575</c:v>
                </c:pt>
                <c:pt idx="14">
                  <c:v>0.211107476403575</c:v>
                </c:pt>
                <c:pt idx="15">
                  <c:v>7.8692141780799404E-2</c:v>
                </c:pt>
                <c:pt idx="16">
                  <c:v>7.8692141780799404E-2</c:v>
                </c:pt>
                <c:pt idx="17">
                  <c:v>7.8692141780799404E-2</c:v>
                </c:pt>
                <c:pt idx="18">
                  <c:v>0.19984411775074201</c:v>
                </c:pt>
                <c:pt idx="19">
                  <c:v>0.19984411775074201</c:v>
                </c:pt>
                <c:pt idx="20">
                  <c:v>0.19984411775074201</c:v>
                </c:pt>
                <c:pt idx="21">
                  <c:v>0.12035191944</c:v>
                </c:pt>
                <c:pt idx="22">
                  <c:v>0.12035191944</c:v>
                </c:pt>
                <c:pt idx="23">
                  <c:v>0.12035191944</c:v>
                </c:pt>
                <c:pt idx="24">
                  <c:v>0.24015212256121099</c:v>
                </c:pt>
                <c:pt idx="25">
                  <c:v>0.24015212256121099</c:v>
                </c:pt>
                <c:pt idx="26">
                  <c:v>0.24015212256121099</c:v>
                </c:pt>
                <c:pt idx="27">
                  <c:v>0.198221753537866</c:v>
                </c:pt>
                <c:pt idx="28">
                  <c:v>0.198221753537866</c:v>
                </c:pt>
                <c:pt idx="29">
                  <c:v>0.198221753537866</c:v>
                </c:pt>
              </c:numCache>
            </c:numRef>
          </c:val>
          <c:extLst>
            <c:ext xmlns:c16="http://schemas.microsoft.com/office/drawing/2014/chart" uri="{C3380CC4-5D6E-409C-BE32-E72D297353CC}">
              <c16:uniqueId val="{00000001-17DC-2444-9296-EB85C77333E5}"/>
            </c:ext>
          </c:extLst>
        </c:ser>
        <c:ser>
          <c:idx val="2"/>
          <c:order val="2"/>
          <c:tx>
            <c:strRef>
              <c:f>'Noronha-Proposal-Result'!$V$116</c:f>
              <c:strCache>
                <c:ptCount val="1"/>
                <c:pt idx="0">
                  <c:v>Param Buffer+NoC</c:v>
                </c:pt>
              </c:strCache>
            </c:strRef>
          </c:tx>
          <c:spPr>
            <a:solidFill>
              <a:schemeClr val="bg2">
                <a:lumMod val="65000"/>
              </a:schemeClr>
            </a:solidFill>
            <a:ln>
              <a:solidFill>
                <a:srgbClr val="000000"/>
              </a:solidFill>
            </a:ln>
          </c:spPr>
          <c:invertIfNegative val="0"/>
          <c:cat>
            <c:multiLvlStrRef>
              <c:f>'Noronha-Proposal-Result'!$R$117:$S$146</c:f>
              <c:multiLvlStrCache>
                <c:ptCount val="30"/>
                <c:lvl>
                  <c:pt idx="0">
                    <c:v>Baseline</c:v>
                  </c:pt>
                  <c:pt idx="1">
                    <c:v>Base+HB</c:v>
                  </c:pt>
                  <c:pt idx="2">
                    <c:v>Mensa</c:v>
                  </c:pt>
                  <c:pt idx="3">
                    <c:v>Baseline</c:v>
                  </c:pt>
                  <c:pt idx="4">
                    <c:v>Base+HB</c:v>
                  </c:pt>
                  <c:pt idx="5">
                    <c:v>Mensa</c:v>
                  </c:pt>
                  <c:pt idx="6">
                    <c:v>Baseline</c:v>
                  </c:pt>
                  <c:pt idx="7">
                    <c:v>Base+HB</c:v>
                  </c:pt>
                  <c:pt idx="8">
                    <c:v>Mensa</c:v>
                  </c:pt>
                  <c:pt idx="9">
                    <c:v>Baseline</c:v>
                  </c:pt>
                  <c:pt idx="10">
                    <c:v>Base+HB</c:v>
                  </c:pt>
                  <c:pt idx="11">
                    <c:v>Mensa</c:v>
                  </c:pt>
                  <c:pt idx="12">
                    <c:v>Baseline</c:v>
                  </c:pt>
                  <c:pt idx="13">
                    <c:v>Base+HB</c:v>
                  </c:pt>
                  <c:pt idx="14">
                    <c:v>Mensa</c:v>
                  </c:pt>
                  <c:pt idx="15">
                    <c:v>Baseline</c:v>
                  </c:pt>
                  <c:pt idx="16">
                    <c:v>Base+HB</c:v>
                  </c:pt>
                  <c:pt idx="17">
                    <c:v>Mensa</c:v>
                  </c:pt>
                  <c:pt idx="18">
                    <c:v>Baseline</c:v>
                  </c:pt>
                  <c:pt idx="19">
                    <c:v>Base+HB</c:v>
                  </c:pt>
                  <c:pt idx="20">
                    <c:v>Mensa</c:v>
                  </c:pt>
                  <c:pt idx="21">
                    <c:v>Baseline</c:v>
                  </c:pt>
                  <c:pt idx="22">
                    <c:v>Base+HB</c:v>
                  </c:pt>
                  <c:pt idx="23">
                    <c:v>Mensa</c:v>
                  </c:pt>
                  <c:pt idx="24">
                    <c:v>Baseline</c:v>
                  </c:pt>
                  <c:pt idx="25">
                    <c:v>Base+HB</c:v>
                  </c:pt>
                  <c:pt idx="26">
                    <c:v>Mensa</c:v>
                  </c:pt>
                  <c:pt idx="27">
                    <c:v>Baseline</c:v>
                  </c:pt>
                  <c:pt idx="28">
                    <c:v>Base+HB</c:v>
                  </c:pt>
                  <c:pt idx="29">
                    <c:v>Mensa</c:v>
                  </c:pt>
                </c:lvl>
                <c:lvl>
                  <c:pt idx="0">
                    <c:v>LSTM1</c:v>
                  </c:pt>
                  <c:pt idx="3">
                    <c:v>Transd.1</c:v>
                  </c:pt>
                  <c:pt idx="6">
                    <c:v>Transd.2</c:v>
                  </c:pt>
                  <c:pt idx="9">
                    <c:v>CNN5</c:v>
                  </c:pt>
                  <c:pt idx="12">
                    <c:v>CNN9</c:v>
                  </c:pt>
                  <c:pt idx="15">
                    <c:v>CNN10</c:v>
                  </c:pt>
                  <c:pt idx="18">
                    <c:v>CNN12</c:v>
                  </c:pt>
                  <c:pt idx="21">
                    <c:v>RCNN1</c:v>
                  </c:pt>
                  <c:pt idx="24">
                    <c:v>RCNN3</c:v>
                  </c:pt>
                  <c:pt idx="27">
                    <c:v>Average</c:v>
                  </c:pt>
                </c:lvl>
              </c:multiLvlStrCache>
            </c:multiLvlStrRef>
          </c:cat>
          <c:val>
            <c:numRef>
              <c:f>'Noronha-Proposal-Result'!$V$117:$V$146</c:f>
              <c:numCache>
                <c:formatCode>General</c:formatCode>
                <c:ptCount val="30"/>
                <c:pt idx="0">
                  <c:v>1.17319578794446E-2</c:v>
                </c:pt>
                <c:pt idx="1">
                  <c:v>1.17319578794446E-2</c:v>
                </c:pt>
                <c:pt idx="2">
                  <c:v>0</c:v>
                </c:pt>
                <c:pt idx="3">
                  <c:v>1.26463384742045E-2</c:v>
                </c:pt>
                <c:pt idx="4">
                  <c:v>1.26463384742045E-2</c:v>
                </c:pt>
                <c:pt idx="5">
                  <c:v>0</c:v>
                </c:pt>
                <c:pt idx="6">
                  <c:v>1.22304942107313E-2</c:v>
                </c:pt>
                <c:pt idx="7">
                  <c:v>1.22304942107313E-2</c:v>
                </c:pt>
                <c:pt idx="8">
                  <c:v>0</c:v>
                </c:pt>
                <c:pt idx="9">
                  <c:v>0.35616827105794402</c:v>
                </c:pt>
                <c:pt idx="10">
                  <c:v>0.35616827105794402</c:v>
                </c:pt>
                <c:pt idx="11">
                  <c:v>6.6223757251329196E-3</c:v>
                </c:pt>
                <c:pt idx="12">
                  <c:v>0.364500915103388</c:v>
                </c:pt>
                <c:pt idx="13">
                  <c:v>0.364500915103388</c:v>
                </c:pt>
                <c:pt idx="14">
                  <c:v>8.6009506674301801E-3</c:v>
                </c:pt>
                <c:pt idx="15">
                  <c:v>0.62156848757749905</c:v>
                </c:pt>
                <c:pt idx="16">
                  <c:v>0.62156848757749905</c:v>
                </c:pt>
                <c:pt idx="17">
                  <c:v>1.14344534757841E-2</c:v>
                </c:pt>
                <c:pt idx="18">
                  <c:v>0.35461763122291701</c:v>
                </c:pt>
                <c:pt idx="19">
                  <c:v>0.35461763122291701</c:v>
                </c:pt>
                <c:pt idx="20">
                  <c:v>8.1578121744225098E-3</c:v>
                </c:pt>
                <c:pt idx="21">
                  <c:v>0.14232606012886101</c:v>
                </c:pt>
                <c:pt idx="22">
                  <c:v>0.14232606012886101</c:v>
                </c:pt>
                <c:pt idx="23">
                  <c:v>2.5231355232569201E-3</c:v>
                </c:pt>
                <c:pt idx="24">
                  <c:v>0.157034360792177</c:v>
                </c:pt>
                <c:pt idx="25">
                  <c:v>0.157034360792177</c:v>
                </c:pt>
                <c:pt idx="26">
                  <c:v>2.5904245573330799E-3</c:v>
                </c:pt>
                <c:pt idx="27">
                  <c:v>0.191725325515018</c:v>
                </c:pt>
                <c:pt idx="28">
                  <c:v>0.191725325515018</c:v>
                </c:pt>
                <c:pt idx="29">
                  <c:v>3.8424508294236498E-3</c:v>
                </c:pt>
              </c:numCache>
            </c:numRef>
          </c:val>
          <c:extLst>
            <c:ext xmlns:c16="http://schemas.microsoft.com/office/drawing/2014/chart" uri="{C3380CC4-5D6E-409C-BE32-E72D297353CC}">
              <c16:uniqueId val="{00000002-17DC-2444-9296-EB85C77333E5}"/>
            </c:ext>
          </c:extLst>
        </c:ser>
        <c:ser>
          <c:idx val="3"/>
          <c:order val="3"/>
          <c:tx>
            <c:strRef>
              <c:f>'Noronha-Proposal-Result'!$W$116</c:f>
              <c:strCache>
                <c:ptCount val="1"/>
                <c:pt idx="0">
                  <c:v>Act Buffer+NoC </c:v>
                </c:pt>
              </c:strCache>
            </c:strRef>
          </c:tx>
          <c:spPr>
            <a:ln>
              <a:solidFill>
                <a:srgbClr val="000000"/>
              </a:solidFill>
            </a:ln>
          </c:spPr>
          <c:invertIfNegative val="0"/>
          <c:cat>
            <c:multiLvlStrRef>
              <c:f>'Noronha-Proposal-Result'!$R$117:$S$146</c:f>
              <c:multiLvlStrCache>
                <c:ptCount val="30"/>
                <c:lvl>
                  <c:pt idx="0">
                    <c:v>Baseline</c:v>
                  </c:pt>
                  <c:pt idx="1">
                    <c:v>Base+HB</c:v>
                  </c:pt>
                  <c:pt idx="2">
                    <c:v>Mensa</c:v>
                  </c:pt>
                  <c:pt idx="3">
                    <c:v>Baseline</c:v>
                  </c:pt>
                  <c:pt idx="4">
                    <c:v>Base+HB</c:v>
                  </c:pt>
                  <c:pt idx="5">
                    <c:v>Mensa</c:v>
                  </c:pt>
                  <c:pt idx="6">
                    <c:v>Baseline</c:v>
                  </c:pt>
                  <c:pt idx="7">
                    <c:v>Base+HB</c:v>
                  </c:pt>
                  <c:pt idx="8">
                    <c:v>Mensa</c:v>
                  </c:pt>
                  <c:pt idx="9">
                    <c:v>Baseline</c:v>
                  </c:pt>
                  <c:pt idx="10">
                    <c:v>Base+HB</c:v>
                  </c:pt>
                  <c:pt idx="11">
                    <c:v>Mensa</c:v>
                  </c:pt>
                  <c:pt idx="12">
                    <c:v>Baseline</c:v>
                  </c:pt>
                  <c:pt idx="13">
                    <c:v>Base+HB</c:v>
                  </c:pt>
                  <c:pt idx="14">
                    <c:v>Mensa</c:v>
                  </c:pt>
                  <c:pt idx="15">
                    <c:v>Baseline</c:v>
                  </c:pt>
                  <c:pt idx="16">
                    <c:v>Base+HB</c:v>
                  </c:pt>
                  <c:pt idx="17">
                    <c:v>Mensa</c:v>
                  </c:pt>
                  <c:pt idx="18">
                    <c:v>Baseline</c:v>
                  </c:pt>
                  <c:pt idx="19">
                    <c:v>Base+HB</c:v>
                  </c:pt>
                  <c:pt idx="20">
                    <c:v>Mensa</c:v>
                  </c:pt>
                  <c:pt idx="21">
                    <c:v>Baseline</c:v>
                  </c:pt>
                  <c:pt idx="22">
                    <c:v>Base+HB</c:v>
                  </c:pt>
                  <c:pt idx="23">
                    <c:v>Mensa</c:v>
                  </c:pt>
                  <c:pt idx="24">
                    <c:v>Baseline</c:v>
                  </c:pt>
                  <c:pt idx="25">
                    <c:v>Base+HB</c:v>
                  </c:pt>
                  <c:pt idx="26">
                    <c:v>Mensa</c:v>
                  </c:pt>
                  <c:pt idx="27">
                    <c:v>Baseline</c:v>
                  </c:pt>
                  <c:pt idx="28">
                    <c:v>Base+HB</c:v>
                  </c:pt>
                  <c:pt idx="29">
                    <c:v>Mensa</c:v>
                  </c:pt>
                </c:lvl>
                <c:lvl>
                  <c:pt idx="0">
                    <c:v>LSTM1</c:v>
                  </c:pt>
                  <c:pt idx="3">
                    <c:v>Transd.1</c:v>
                  </c:pt>
                  <c:pt idx="6">
                    <c:v>Transd.2</c:v>
                  </c:pt>
                  <c:pt idx="9">
                    <c:v>CNN5</c:v>
                  </c:pt>
                  <c:pt idx="12">
                    <c:v>CNN9</c:v>
                  </c:pt>
                  <c:pt idx="15">
                    <c:v>CNN10</c:v>
                  </c:pt>
                  <c:pt idx="18">
                    <c:v>CNN12</c:v>
                  </c:pt>
                  <c:pt idx="21">
                    <c:v>RCNN1</c:v>
                  </c:pt>
                  <c:pt idx="24">
                    <c:v>RCNN3</c:v>
                  </c:pt>
                  <c:pt idx="27">
                    <c:v>Average</c:v>
                  </c:pt>
                </c:lvl>
              </c:multiLvlStrCache>
            </c:multiLvlStrRef>
          </c:cat>
          <c:val>
            <c:numRef>
              <c:f>'Noronha-Proposal-Result'!$W$117:$W$146</c:f>
              <c:numCache>
                <c:formatCode>General</c:formatCode>
                <c:ptCount val="30"/>
                <c:pt idx="0">
                  <c:v>2.9555537094047102E-4</c:v>
                </c:pt>
                <c:pt idx="1">
                  <c:v>2.9555537094047102E-4</c:v>
                </c:pt>
                <c:pt idx="2">
                  <c:v>9.2361053418897092E-6</c:v>
                </c:pt>
                <c:pt idx="3">
                  <c:v>5.0107283867161596E-4</c:v>
                </c:pt>
                <c:pt idx="4">
                  <c:v>5.0107283867161596E-4</c:v>
                </c:pt>
                <c:pt idx="5">
                  <c:v>1.5658526208487999E-5</c:v>
                </c:pt>
                <c:pt idx="6">
                  <c:v>4.7681475228888098E-4</c:v>
                </c:pt>
                <c:pt idx="7">
                  <c:v>4.7681475228888098E-4</c:v>
                </c:pt>
                <c:pt idx="8">
                  <c:v>1.49004610090275E-5</c:v>
                </c:pt>
                <c:pt idx="9">
                  <c:v>1.1177727163700701E-2</c:v>
                </c:pt>
                <c:pt idx="10">
                  <c:v>1.1177727163700701E-2</c:v>
                </c:pt>
                <c:pt idx="11">
                  <c:v>2.0783184535549999E-4</c:v>
                </c:pt>
                <c:pt idx="12">
                  <c:v>1.3213716411052699E-2</c:v>
                </c:pt>
                <c:pt idx="13">
                  <c:v>1.3213716411052699E-2</c:v>
                </c:pt>
                <c:pt idx="14">
                  <c:v>3.1179763417779101E-4</c:v>
                </c:pt>
                <c:pt idx="15">
                  <c:v>2.4600990708866101E-2</c:v>
                </c:pt>
                <c:pt idx="16">
                  <c:v>2.4600990708866101E-2</c:v>
                </c:pt>
                <c:pt idx="17">
                  <c:v>4.6662127278753298E-4</c:v>
                </c:pt>
                <c:pt idx="18">
                  <c:v>1.3074099229801499E-2</c:v>
                </c:pt>
                <c:pt idx="19">
                  <c:v>1.3074099229801499E-2</c:v>
                </c:pt>
                <c:pt idx="20">
                  <c:v>3.0237853406216598E-4</c:v>
                </c:pt>
                <c:pt idx="21">
                  <c:v>4.4215647416857599E-3</c:v>
                </c:pt>
                <c:pt idx="22">
                  <c:v>4.4215647416857599E-3</c:v>
                </c:pt>
                <c:pt idx="23">
                  <c:v>8.4816955952810505E-5</c:v>
                </c:pt>
                <c:pt idx="24">
                  <c:v>5.4670362156908703E-3</c:v>
                </c:pt>
                <c:pt idx="25">
                  <c:v>5.4670362156908703E-3</c:v>
                </c:pt>
                <c:pt idx="26">
                  <c:v>9.32644896359156E-5</c:v>
                </c:pt>
                <c:pt idx="27">
                  <c:v>6.4590966926953404E-3</c:v>
                </c:pt>
                <c:pt idx="28">
                  <c:v>6.4590966926953404E-3</c:v>
                </c:pt>
                <c:pt idx="29">
                  <c:v>1.3406096723522499E-4</c:v>
                </c:pt>
              </c:numCache>
            </c:numRef>
          </c:val>
          <c:extLst>
            <c:ext xmlns:c16="http://schemas.microsoft.com/office/drawing/2014/chart" uri="{C3380CC4-5D6E-409C-BE32-E72D297353CC}">
              <c16:uniqueId val="{00000003-17DC-2444-9296-EB85C77333E5}"/>
            </c:ext>
          </c:extLst>
        </c:ser>
        <c:ser>
          <c:idx val="4"/>
          <c:order val="4"/>
          <c:tx>
            <c:strRef>
              <c:f>'Noronha-Proposal-Result'!$X$116</c:f>
              <c:strCache>
                <c:ptCount val="1"/>
                <c:pt idx="0">
                  <c:v>Off-chip Interconnect </c:v>
                </c:pt>
              </c:strCache>
            </c:strRef>
          </c:tx>
          <c:spPr>
            <a:solidFill>
              <a:srgbClr val="2661B1"/>
            </a:solidFill>
            <a:ln>
              <a:solidFill>
                <a:srgbClr val="000000"/>
              </a:solidFill>
            </a:ln>
          </c:spPr>
          <c:invertIfNegative val="0"/>
          <c:cat>
            <c:multiLvlStrRef>
              <c:f>'Noronha-Proposal-Result'!$R$117:$S$146</c:f>
              <c:multiLvlStrCache>
                <c:ptCount val="30"/>
                <c:lvl>
                  <c:pt idx="0">
                    <c:v>Baseline</c:v>
                  </c:pt>
                  <c:pt idx="1">
                    <c:v>Base+HB</c:v>
                  </c:pt>
                  <c:pt idx="2">
                    <c:v>Mensa</c:v>
                  </c:pt>
                  <c:pt idx="3">
                    <c:v>Baseline</c:v>
                  </c:pt>
                  <c:pt idx="4">
                    <c:v>Base+HB</c:v>
                  </c:pt>
                  <c:pt idx="5">
                    <c:v>Mensa</c:v>
                  </c:pt>
                  <c:pt idx="6">
                    <c:v>Baseline</c:v>
                  </c:pt>
                  <c:pt idx="7">
                    <c:v>Base+HB</c:v>
                  </c:pt>
                  <c:pt idx="8">
                    <c:v>Mensa</c:v>
                  </c:pt>
                  <c:pt idx="9">
                    <c:v>Baseline</c:v>
                  </c:pt>
                  <c:pt idx="10">
                    <c:v>Base+HB</c:v>
                  </c:pt>
                  <c:pt idx="11">
                    <c:v>Mensa</c:v>
                  </c:pt>
                  <c:pt idx="12">
                    <c:v>Baseline</c:v>
                  </c:pt>
                  <c:pt idx="13">
                    <c:v>Base+HB</c:v>
                  </c:pt>
                  <c:pt idx="14">
                    <c:v>Mensa</c:v>
                  </c:pt>
                  <c:pt idx="15">
                    <c:v>Baseline</c:v>
                  </c:pt>
                  <c:pt idx="16">
                    <c:v>Base+HB</c:v>
                  </c:pt>
                  <c:pt idx="17">
                    <c:v>Mensa</c:v>
                  </c:pt>
                  <c:pt idx="18">
                    <c:v>Baseline</c:v>
                  </c:pt>
                  <c:pt idx="19">
                    <c:v>Base+HB</c:v>
                  </c:pt>
                  <c:pt idx="20">
                    <c:v>Mensa</c:v>
                  </c:pt>
                  <c:pt idx="21">
                    <c:v>Baseline</c:v>
                  </c:pt>
                  <c:pt idx="22">
                    <c:v>Base+HB</c:v>
                  </c:pt>
                  <c:pt idx="23">
                    <c:v>Mensa</c:v>
                  </c:pt>
                  <c:pt idx="24">
                    <c:v>Baseline</c:v>
                  </c:pt>
                  <c:pt idx="25">
                    <c:v>Base+HB</c:v>
                  </c:pt>
                  <c:pt idx="26">
                    <c:v>Mensa</c:v>
                  </c:pt>
                  <c:pt idx="27">
                    <c:v>Baseline</c:v>
                  </c:pt>
                  <c:pt idx="28">
                    <c:v>Base+HB</c:v>
                  </c:pt>
                  <c:pt idx="29">
                    <c:v>Mensa</c:v>
                  </c:pt>
                </c:lvl>
                <c:lvl>
                  <c:pt idx="0">
                    <c:v>LSTM1</c:v>
                  </c:pt>
                  <c:pt idx="3">
                    <c:v>Transd.1</c:v>
                  </c:pt>
                  <c:pt idx="6">
                    <c:v>Transd.2</c:v>
                  </c:pt>
                  <c:pt idx="9">
                    <c:v>CNN5</c:v>
                  </c:pt>
                  <c:pt idx="12">
                    <c:v>CNN9</c:v>
                  </c:pt>
                  <c:pt idx="15">
                    <c:v>CNN10</c:v>
                  </c:pt>
                  <c:pt idx="18">
                    <c:v>CNN12</c:v>
                  </c:pt>
                  <c:pt idx="21">
                    <c:v>RCNN1</c:v>
                  </c:pt>
                  <c:pt idx="24">
                    <c:v>RCNN3</c:v>
                  </c:pt>
                  <c:pt idx="27">
                    <c:v>Average</c:v>
                  </c:pt>
                </c:lvl>
              </c:multiLvlStrCache>
            </c:multiLvlStrRef>
          </c:cat>
          <c:val>
            <c:numRef>
              <c:f>'Noronha-Proposal-Result'!$X$117:$X$146</c:f>
              <c:numCache>
                <c:formatCode>General</c:formatCode>
                <c:ptCount val="30"/>
                <c:pt idx="0">
                  <c:v>0.31791391739083502</c:v>
                </c:pt>
                <c:pt idx="1">
                  <c:v>0.31791391739083502</c:v>
                </c:pt>
                <c:pt idx="2">
                  <c:v>0</c:v>
                </c:pt>
                <c:pt idx="3">
                  <c:v>0.31782002356071198</c:v>
                </c:pt>
                <c:pt idx="4">
                  <c:v>0.31782002356071198</c:v>
                </c:pt>
                <c:pt idx="5">
                  <c:v>0</c:v>
                </c:pt>
                <c:pt idx="6">
                  <c:v>0.31824903738062998</c:v>
                </c:pt>
                <c:pt idx="7">
                  <c:v>0.31824903738062998</c:v>
                </c:pt>
                <c:pt idx="8">
                  <c:v>0</c:v>
                </c:pt>
                <c:pt idx="9">
                  <c:v>5.9303112174764402E-2</c:v>
                </c:pt>
                <c:pt idx="10">
                  <c:v>5.9303112174764402E-2</c:v>
                </c:pt>
                <c:pt idx="11">
                  <c:v>2.8786138858653401E-2</c:v>
                </c:pt>
                <c:pt idx="12">
                  <c:v>7.3025262353798304E-2</c:v>
                </c:pt>
                <c:pt idx="13">
                  <c:v>7.3025262353798304E-2</c:v>
                </c:pt>
                <c:pt idx="14">
                  <c:v>1.08559513443764E-2</c:v>
                </c:pt>
                <c:pt idx="15">
                  <c:v>6.8287030770842597E-2</c:v>
                </c:pt>
                <c:pt idx="16">
                  <c:v>6.8287030770842597E-2</c:v>
                </c:pt>
                <c:pt idx="17">
                  <c:v>6.8711290198049096E-3</c:v>
                </c:pt>
                <c:pt idx="18">
                  <c:v>7.7702269849615493E-2</c:v>
                </c:pt>
                <c:pt idx="19">
                  <c:v>7.7702269849615493E-2</c:v>
                </c:pt>
                <c:pt idx="20">
                  <c:v>8.00304014363434E-3</c:v>
                </c:pt>
                <c:pt idx="21">
                  <c:v>0.21986082412801999</c:v>
                </c:pt>
                <c:pt idx="22">
                  <c:v>0.21986082412801999</c:v>
                </c:pt>
                <c:pt idx="23">
                  <c:v>1.09143543164239E-2</c:v>
                </c:pt>
                <c:pt idx="24">
                  <c:v>0.183710413979845</c:v>
                </c:pt>
                <c:pt idx="25">
                  <c:v>0.183710413979845</c:v>
                </c:pt>
                <c:pt idx="26">
                  <c:v>1.8102743050721699E-2</c:v>
                </c:pt>
                <c:pt idx="27">
                  <c:v>0.192662946552287</c:v>
                </c:pt>
                <c:pt idx="28">
                  <c:v>0.192662946552287</c:v>
                </c:pt>
                <c:pt idx="29">
                  <c:v>1.25364080315724E-2</c:v>
                </c:pt>
              </c:numCache>
            </c:numRef>
          </c:val>
          <c:extLst>
            <c:ext xmlns:c16="http://schemas.microsoft.com/office/drawing/2014/chart" uri="{C3380CC4-5D6E-409C-BE32-E72D297353CC}">
              <c16:uniqueId val="{00000004-17DC-2444-9296-EB85C77333E5}"/>
            </c:ext>
          </c:extLst>
        </c:ser>
        <c:ser>
          <c:idx val="5"/>
          <c:order val="5"/>
          <c:tx>
            <c:strRef>
              <c:f>'Noronha-Proposal-Result'!$Y$116</c:f>
              <c:strCache>
                <c:ptCount val="1"/>
                <c:pt idx="0">
                  <c:v>DRAM </c:v>
                </c:pt>
              </c:strCache>
            </c:strRef>
          </c:tx>
          <c:spPr>
            <a:solidFill>
              <a:schemeClr val="accent3">
                <a:lumMod val="60000"/>
                <a:lumOff val="40000"/>
              </a:schemeClr>
            </a:solidFill>
            <a:ln>
              <a:solidFill>
                <a:srgbClr val="000000"/>
              </a:solidFill>
            </a:ln>
          </c:spPr>
          <c:invertIfNegative val="0"/>
          <c:cat>
            <c:multiLvlStrRef>
              <c:f>'Noronha-Proposal-Result'!$R$117:$S$146</c:f>
              <c:multiLvlStrCache>
                <c:ptCount val="30"/>
                <c:lvl>
                  <c:pt idx="0">
                    <c:v>Baseline</c:v>
                  </c:pt>
                  <c:pt idx="1">
                    <c:v>Base+HB</c:v>
                  </c:pt>
                  <c:pt idx="2">
                    <c:v>Mensa</c:v>
                  </c:pt>
                  <c:pt idx="3">
                    <c:v>Baseline</c:v>
                  </c:pt>
                  <c:pt idx="4">
                    <c:v>Base+HB</c:v>
                  </c:pt>
                  <c:pt idx="5">
                    <c:v>Mensa</c:v>
                  </c:pt>
                  <c:pt idx="6">
                    <c:v>Baseline</c:v>
                  </c:pt>
                  <c:pt idx="7">
                    <c:v>Base+HB</c:v>
                  </c:pt>
                  <c:pt idx="8">
                    <c:v>Mensa</c:v>
                  </c:pt>
                  <c:pt idx="9">
                    <c:v>Baseline</c:v>
                  </c:pt>
                  <c:pt idx="10">
                    <c:v>Base+HB</c:v>
                  </c:pt>
                  <c:pt idx="11">
                    <c:v>Mensa</c:v>
                  </c:pt>
                  <c:pt idx="12">
                    <c:v>Baseline</c:v>
                  </c:pt>
                  <c:pt idx="13">
                    <c:v>Base+HB</c:v>
                  </c:pt>
                  <c:pt idx="14">
                    <c:v>Mensa</c:v>
                  </c:pt>
                  <c:pt idx="15">
                    <c:v>Baseline</c:v>
                  </c:pt>
                  <c:pt idx="16">
                    <c:v>Base+HB</c:v>
                  </c:pt>
                  <c:pt idx="17">
                    <c:v>Mensa</c:v>
                  </c:pt>
                  <c:pt idx="18">
                    <c:v>Baseline</c:v>
                  </c:pt>
                  <c:pt idx="19">
                    <c:v>Base+HB</c:v>
                  </c:pt>
                  <c:pt idx="20">
                    <c:v>Mensa</c:v>
                  </c:pt>
                  <c:pt idx="21">
                    <c:v>Baseline</c:v>
                  </c:pt>
                  <c:pt idx="22">
                    <c:v>Base+HB</c:v>
                  </c:pt>
                  <c:pt idx="23">
                    <c:v>Mensa</c:v>
                  </c:pt>
                  <c:pt idx="24">
                    <c:v>Baseline</c:v>
                  </c:pt>
                  <c:pt idx="25">
                    <c:v>Base+HB</c:v>
                  </c:pt>
                  <c:pt idx="26">
                    <c:v>Mensa</c:v>
                  </c:pt>
                  <c:pt idx="27">
                    <c:v>Baseline</c:v>
                  </c:pt>
                  <c:pt idx="28">
                    <c:v>Base+HB</c:v>
                  </c:pt>
                  <c:pt idx="29">
                    <c:v>Mensa</c:v>
                  </c:pt>
                </c:lvl>
                <c:lvl>
                  <c:pt idx="0">
                    <c:v>LSTM1</c:v>
                  </c:pt>
                  <c:pt idx="3">
                    <c:v>Transd.1</c:v>
                  </c:pt>
                  <c:pt idx="6">
                    <c:v>Transd.2</c:v>
                  </c:pt>
                  <c:pt idx="9">
                    <c:v>CNN5</c:v>
                  </c:pt>
                  <c:pt idx="12">
                    <c:v>CNN9</c:v>
                  </c:pt>
                  <c:pt idx="15">
                    <c:v>CNN10</c:v>
                  </c:pt>
                  <c:pt idx="18">
                    <c:v>CNN12</c:v>
                  </c:pt>
                  <c:pt idx="21">
                    <c:v>RCNN1</c:v>
                  </c:pt>
                  <c:pt idx="24">
                    <c:v>RCNN3</c:v>
                  </c:pt>
                  <c:pt idx="27">
                    <c:v>Average</c:v>
                  </c:pt>
                </c:lvl>
              </c:multiLvlStrCache>
            </c:multiLvlStrRef>
          </c:cat>
          <c:val>
            <c:numRef>
              <c:f>'Noronha-Proposal-Result'!$Y$117:$Y$146</c:f>
              <c:numCache>
                <c:formatCode>General</c:formatCode>
                <c:ptCount val="30"/>
                <c:pt idx="0">
                  <c:v>0.47766566087973</c:v>
                </c:pt>
                <c:pt idx="1">
                  <c:v>0.47766566087973</c:v>
                </c:pt>
                <c:pt idx="2">
                  <c:v>0.166110021836711</c:v>
                </c:pt>
                <c:pt idx="3">
                  <c:v>0.47752458539997</c:v>
                </c:pt>
                <c:pt idx="4">
                  <c:v>0.47752458539997</c:v>
                </c:pt>
                <c:pt idx="5">
                  <c:v>0.16606096231047199</c:v>
                </c:pt>
                <c:pt idx="6">
                  <c:v>0.47816917866439701</c:v>
                </c:pt>
                <c:pt idx="7">
                  <c:v>0.47816917866439701</c:v>
                </c:pt>
                <c:pt idx="8">
                  <c:v>0.16628512203137899</c:v>
                </c:pt>
                <c:pt idx="9">
                  <c:v>8.9102926042583602E-2</c:v>
                </c:pt>
                <c:pt idx="10">
                  <c:v>8.9102926042583602E-2</c:v>
                </c:pt>
                <c:pt idx="11">
                  <c:v>3.0985876111314401E-2</c:v>
                </c:pt>
                <c:pt idx="12">
                  <c:v>0.10972045668658199</c:v>
                </c:pt>
                <c:pt idx="13">
                  <c:v>0.10972045668658199</c:v>
                </c:pt>
                <c:pt idx="14">
                  <c:v>3.8155699579859599E-2</c:v>
                </c:pt>
                <c:pt idx="15">
                  <c:v>0.10260126373319101</c:v>
                </c:pt>
                <c:pt idx="16">
                  <c:v>0.10260126373319101</c:v>
                </c:pt>
                <c:pt idx="17">
                  <c:v>3.5679973577765298E-2</c:v>
                </c:pt>
                <c:pt idx="18">
                  <c:v>0.116747660449047</c:v>
                </c:pt>
                <c:pt idx="19">
                  <c:v>0.116747660449047</c:v>
                </c:pt>
                <c:pt idx="20">
                  <c:v>4.0599435996424099E-2</c:v>
                </c:pt>
                <c:pt idx="21">
                  <c:v>0.33034088825234997</c:v>
                </c:pt>
                <c:pt idx="22">
                  <c:v>0.33034088825234997</c:v>
                </c:pt>
                <c:pt idx="23">
                  <c:v>0.11487728060688999</c:v>
                </c:pt>
                <c:pt idx="24">
                  <c:v>0.276024897004718</c:v>
                </c:pt>
                <c:pt idx="25">
                  <c:v>0.276024897004718</c:v>
                </c:pt>
                <c:pt idx="26">
                  <c:v>9.5988691304469201E-2</c:v>
                </c:pt>
                <c:pt idx="27">
                  <c:v>0.289476077194812</c:v>
                </c:pt>
                <c:pt idx="28">
                  <c:v>0.289476077194812</c:v>
                </c:pt>
                <c:pt idx="29">
                  <c:v>0.101005795165806</c:v>
                </c:pt>
              </c:numCache>
            </c:numRef>
          </c:val>
          <c:extLst>
            <c:ext xmlns:c16="http://schemas.microsoft.com/office/drawing/2014/chart" uri="{C3380CC4-5D6E-409C-BE32-E72D297353CC}">
              <c16:uniqueId val="{00000005-17DC-2444-9296-EB85C77333E5}"/>
            </c:ext>
          </c:extLst>
        </c:ser>
        <c:dLbls>
          <c:showLegendKey val="0"/>
          <c:showVal val="0"/>
          <c:showCatName val="0"/>
          <c:showSerName val="0"/>
          <c:showPercent val="0"/>
          <c:showBubbleSize val="0"/>
        </c:dLbls>
        <c:gapWidth val="150"/>
        <c:overlap val="100"/>
        <c:axId val="1822949240"/>
        <c:axId val="1822952264"/>
      </c:barChart>
      <c:catAx>
        <c:axId val="1822949240"/>
        <c:scaling>
          <c:orientation val="minMax"/>
        </c:scaling>
        <c:delete val="0"/>
        <c:axPos val="b"/>
        <c:numFmt formatCode="General" sourceLinked="0"/>
        <c:majorTickMark val="out"/>
        <c:minorTickMark val="none"/>
        <c:tickLblPos val="nextTo"/>
        <c:txPr>
          <a:bodyPr/>
          <a:lstStyle/>
          <a:p>
            <a:pPr>
              <a:defRPr sz="1700" b="0">
                <a:latin typeface="Gill Sans MT" panose="020B0502020104020203" pitchFamily="34" charset="77"/>
              </a:defRPr>
            </a:pPr>
            <a:endParaRPr lang="en-CH"/>
          </a:p>
        </c:txPr>
        <c:crossAx val="1822952264"/>
        <c:crosses val="autoZero"/>
        <c:auto val="1"/>
        <c:lblAlgn val="ctr"/>
        <c:lblOffset val="100"/>
        <c:noMultiLvlLbl val="0"/>
      </c:catAx>
      <c:valAx>
        <c:axId val="1822952264"/>
        <c:scaling>
          <c:orientation val="minMax"/>
          <c:max val="1"/>
        </c:scaling>
        <c:delete val="0"/>
        <c:axPos val="l"/>
        <c:majorGridlines/>
        <c:title>
          <c:tx>
            <c:rich>
              <a:bodyPr rot="-5400000" vert="horz"/>
              <a:lstStyle/>
              <a:p>
                <a:pPr>
                  <a:defRPr sz="2000">
                    <a:latin typeface="Gill Sans MT" panose="020B0502020104020203" pitchFamily="34" charset="77"/>
                  </a:defRPr>
                </a:pPr>
                <a:r>
                  <a:rPr lang="en-US" sz="2000">
                    <a:latin typeface="Gill Sans MT" panose="020B0502020104020203" pitchFamily="34" charset="77"/>
                  </a:rPr>
                  <a:t>Normalized Energy</a:t>
                </a:r>
              </a:p>
            </c:rich>
          </c:tx>
          <c:layout>
            <c:manualLayout>
              <c:xMode val="edge"/>
              <c:yMode val="edge"/>
              <c:x val="1.0928961748633901E-2"/>
              <c:y val="0.13647727215479999"/>
            </c:manualLayout>
          </c:layout>
          <c:overlay val="0"/>
        </c:title>
        <c:numFmt formatCode="General" sourceLinked="0"/>
        <c:majorTickMark val="out"/>
        <c:minorTickMark val="none"/>
        <c:tickLblPos val="nextTo"/>
        <c:txPr>
          <a:bodyPr/>
          <a:lstStyle/>
          <a:p>
            <a:pPr>
              <a:defRPr sz="2000">
                <a:latin typeface="Gill Sans MT" panose="020B0502020104020203" pitchFamily="34" charset="77"/>
              </a:defRPr>
            </a:pPr>
            <a:endParaRPr lang="en-CH"/>
          </a:p>
        </c:txPr>
        <c:crossAx val="1822949240"/>
        <c:crosses val="autoZero"/>
        <c:crossBetween val="between"/>
        <c:majorUnit val="0.25"/>
      </c:valAx>
      <c:spPr>
        <a:ln>
          <a:solidFill>
            <a:schemeClr val="tx1"/>
          </a:solidFill>
        </a:ln>
      </c:spPr>
    </c:plotArea>
    <c:legend>
      <c:legendPos val="t"/>
      <c:layout>
        <c:manualLayout>
          <c:xMode val="edge"/>
          <c:yMode val="edge"/>
          <c:x val="0"/>
          <c:y val="0"/>
          <c:w val="1"/>
          <c:h val="0.107947399089509"/>
        </c:manualLayout>
      </c:layout>
      <c:overlay val="0"/>
      <c:txPr>
        <a:bodyPr/>
        <a:lstStyle/>
        <a:p>
          <a:pPr>
            <a:defRPr sz="2000" b="1">
              <a:latin typeface="Gill Sans MT" panose="020B0502020104020203" pitchFamily="34" charset="77"/>
            </a:defRPr>
          </a:pPr>
          <a:endParaRPr lang="en-CH"/>
        </a:p>
      </c:txPr>
    </c:legend>
    <c:plotVisOnly val="1"/>
    <c:dispBlanksAs val="gap"/>
    <c:showDLblsOverMax val="0"/>
  </c:chart>
  <c:spPr>
    <a:ln>
      <a:noFill/>
    </a:ln>
  </c:spPr>
  <c:externalData r:id="rId2">
    <c:autoUpdate val="0"/>
  </c:externalData>
  <c:userShapes r:id="rId3"/>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9.8148997956945996E-2"/>
          <c:y val="0.20808248162278836"/>
          <c:w val="0.88223132274709237"/>
          <c:h val="0.66291298035022728"/>
        </c:manualLayout>
      </c:layout>
      <c:barChart>
        <c:barDir val="col"/>
        <c:grouping val="clustered"/>
        <c:varyColors val="0"/>
        <c:ser>
          <c:idx val="0"/>
          <c:order val="0"/>
          <c:tx>
            <c:strRef>
              <c:f>'Utilization (2)'!$AR$97</c:f>
              <c:strCache>
                <c:ptCount val="1"/>
                <c:pt idx="0">
                  <c:v>Base</c:v>
                </c:pt>
              </c:strCache>
            </c:strRef>
          </c:tx>
          <c:spPr>
            <a:solidFill>
              <a:schemeClr val="tx1">
                <a:lumMod val="65000"/>
                <a:lumOff val="35000"/>
              </a:schemeClr>
            </a:solidFill>
            <a:ln>
              <a:solidFill>
                <a:srgbClr val="000000"/>
              </a:solidFill>
            </a:ln>
          </c:spPr>
          <c:invertIfNegative val="0"/>
          <c:cat>
            <c:strRef>
              <c:f>'Utilization (2)'!$AP$98:$AP$107</c:f>
              <c:strCache>
                <c:ptCount val="10"/>
                <c:pt idx="0">
                  <c:v>LSTM1</c:v>
                </c:pt>
                <c:pt idx="1">
                  <c:v>Trans.1</c:v>
                </c:pt>
                <c:pt idx="2">
                  <c:v>Trans.2</c:v>
                </c:pt>
                <c:pt idx="3">
                  <c:v>CNN5</c:v>
                </c:pt>
                <c:pt idx="4">
                  <c:v>CNN9</c:v>
                </c:pt>
                <c:pt idx="5">
                  <c:v>CNN10</c:v>
                </c:pt>
                <c:pt idx="6">
                  <c:v>CNN12</c:v>
                </c:pt>
                <c:pt idx="7">
                  <c:v>RCNN1</c:v>
                </c:pt>
                <c:pt idx="8">
                  <c:v>RCNN3</c:v>
                </c:pt>
                <c:pt idx="9">
                  <c:v>Average</c:v>
                </c:pt>
              </c:strCache>
            </c:strRef>
          </c:cat>
          <c:val>
            <c:numRef>
              <c:f>'Utilization (2)'!$AR$98:$AR$107</c:f>
              <c:numCache>
                <c:formatCode>General</c:formatCode>
                <c:ptCount val="10"/>
                <c:pt idx="0">
                  <c:v>1</c:v>
                </c:pt>
                <c:pt idx="1">
                  <c:v>1</c:v>
                </c:pt>
                <c:pt idx="2">
                  <c:v>1</c:v>
                </c:pt>
                <c:pt idx="3">
                  <c:v>1</c:v>
                </c:pt>
                <c:pt idx="4">
                  <c:v>1</c:v>
                </c:pt>
                <c:pt idx="5">
                  <c:v>1</c:v>
                </c:pt>
                <c:pt idx="6">
                  <c:v>1</c:v>
                </c:pt>
                <c:pt idx="7">
                  <c:v>1</c:v>
                </c:pt>
                <c:pt idx="8">
                  <c:v>1</c:v>
                </c:pt>
                <c:pt idx="9">
                  <c:v>1</c:v>
                </c:pt>
              </c:numCache>
            </c:numRef>
          </c:val>
          <c:extLst>
            <c:ext xmlns:c16="http://schemas.microsoft.com/office/drawing/2014/chart" uri="{C3380CC4-5D6E-409C-BE32-E72D297353CC}">
              <c16:uniqueId val="{00000000-DB45-1C4E-993A-F14DA9316A2A}"/>
            </c:ext>
          </c:extLst>
        </c:ser>
        <c:ser>
          <c:idx val="2"/>
          <c:order val="1"/>
          <c:tx>
            <c:strRef>
              <c:f>'Utilization (2)'!$AT$97</c:f>
              <c:strCache>
                <c:ptCount val="1"/>
                <c:pt idx="0">
                  <c:v>Base+HB</c:v>
                </c:pt>
              </c:strCache>
            </c:strRef>
          </c:tx>
          <c:spPr>
            <a:solidFill>
              <a:schemeClr val="accent3">
                <a:lumMod val="40000"/>
                <a:lumOff val="60000"/>
              </a:schemeClr>
            </a:solidFill>
            <a:ln>
              <a:solidFill>
                <a:srgbClr val="000000"/>
              </a:solidFill>
            </a:ln>
          </c:spPr>
          <c:invertIfNegative val="0"/>
          <c:cat>
            <c:strRef>
              <c:f>'Utilization (2)'!$AP$98:$AP$107</c:f>
              <c:strCache>
                <c:ptCount val="10"/>
                <c:pt idx="0">
                  <c:v>LSTM1</c:v>
                </c:pt>
                <c:pt idx="1">
                  <c:v>Trans.1</c:v>
                </c:pt>
                <c:pt idx="2">
                  <c:v>Trans.2</c:v>
                </c:pt>
                <c:pt idx="3">
                  <c:v>CNN5</c:v>
                </c:pt>
                <c:pt idx="4">
                  <c:v>CNN9</c:v>
                </c:pt>
                <c:pt idx="5">
                  <c:v>CNN10</c:v>
                </c:pt>
                <c:pt idx="6">
                  <c:v>CNN12</c:v>
                </c:pt>
                <c:pt idx="7">
                  <c:v>RCNN1</c:v>
                </c:pt>
                <c:pt idx="8">
                  <c:v>RCNN3</c:v>
                </c:pt>
                <c:pt idx="9">
                  <c:v>Average</c:v>
                </c:pt>
              </c:strCache>
            </c:strRef>
          </c:cat>
          <c:val>
            <c:numRef>
              <c:f>'Utilization (2)'!$AT$98:$AT$107</c:f>
              <c:numCache>
                <c:formatCode>General</c:formatCode>
                <c:ptCount val="10"/>
                <c:pt idx="0">
                  <c:v>6.3653305433858636</c:v>
                </c:pt>
                <c:pt idx="1">
                  <c:v>3.6138554570539538</c:v>
                </c:pt>
                <c:pt idx="2">
                  <c:v>3.6935458756666288</c:v>
                </c:pt>
                <c:pt idx="3">
                  <c:v>1.6198442345668389</c:v>
                </c:pt>
                <c:pt idx="4">
                  <c:v>1.7640153705117436</c:v>
                </c:pt>
                <c:pt idx="5">
                  <c:v>1.4648692121463933</c:v>
                </c:pt>
                <c:pt idx="6">
                  <c:v>1.6460024597759921</c:v>
                </c:pt>
                <c:pt idx="7">
                  <c:v>2.1768268007610452</c:v>
                </c:pt>
                <c:pt idx="8">
                  <c:v>2.2973984195972852</c:v>
                </c:pt>
                <c:pt idx="9">
                  <c:v>2.5183276782952482</c:v>
                </c:pt>
              </c:numCache>
            </c:numRef>
          </c:val>
          <c:extLst>
            <c:ext xmlns:c16="http://schemas.microsoft.com/office/drawing/2014/chart" uri="{C3380CC4-5D6E-409C-BE32-E72D297353CC}">
              <c16:uniqueId val="{00000001-DB45-1C4E-993A-F14DA9316A2A}"/>
            </c:ext>
          </c:extLst>
        </c:ser>
        <c:ser>
          <c:idx val="4"/>
          <c:order val="2"/>
          <c:tx>
            <c:strRef>
              <c:f>'Utilization (2)'!$AX$97</c:f>
              <c:strCache>
                <c:ptCount val="1"/>
                <c:pt idx="0">
                  <c:v>Mensa</c:v>
                </c:pt>
              </c:strCache>
            </c:strRef>
          </c:tx>
          <c:spPr>
            <a:solidFill>
              <a:srgbClr val="EA4335"/>
            </a:solidFill>
            <a:ln>
              <a:solidFill>
                <a:srgbClr val="000000"/>
              </a:solidFill>
            </a:ln>
          </c:spPr>
          <c:invertIfNegative val="0"/>
          <c:cat>
            <c:strRef>
              <c:f>'Utilization (2)'!$AP$98:$AP$107</c:f>
              <c:strCache>
                <c:ptCount val="10"/>
                <c:pt idx="0">
                  <c:v>LSTM1</c:v>
                </c:pt>
                <c:pt idx="1">
                  <c:v>Trans.1</c:v>
                </c:pt>
                <c:pt idx="2">
                  <c:v>Trans.2</c:v>
                </c:pt>
                <c:pt idx="3">
                  <c:v>CNN5</c:v>
                </c:pt>
                <c:pt idx="4">
                  <c:v>CNN9</c:v>
                </c:pt>
                <c:pt idx="5">
                  <c:v>CNN10</c:v>
                </c:pt>
                <c:pt idx="6">
                  <c:v>CNN12</c:v>
                </c:pt>
                <c:pt idx="7">
                  <c:v>RCNN1</c:v>
                </c:pt>
                <c:pt idx="8">
                  <c:v>RCNN3</c:v>
                </c:pt>
                <c:pt idx="9">
                  <c:v>Average</c:v>
                </c:pt>
              </c:strCache>
            </c:strRef>
          </c:cat>
          <c:val>
            <c:numRef>
              <c:f>'Utilization (2)'!$AX$98:$AX$107</c:f>
              <c:numCache>
                <c:formatCode>General</c:formatCode>
                <c:ptCount val="10"/>
                <c:pt idx="0">
                  <c:v>8.0451599385564503</c:v>
                </c:pt>
                <c:pt idx="1">
                  <c:v>4.567562508915513</c:v>
                </c:pt>
                <c:pt idx="2">
                  <c:v>4.6682834626726848</c:v>
                </c:pt>
                <c:pt idx="3">
                  <c:v>1.9823671287224456</c:v>
                </c:pt>
                <c:pt idx="4">
                  <c:v>2.1830123417667449</c:v>
                </c:pt>
                <c:pt idx="5">
                  <c:v>1.7926281653712199</c:v>
                </c:pt>
                <c:pt idx="6">
                  <c:v>2.0494360756990289</c:v>
                </c:pt>
                <c:pt idx="7">
                  <c:v>2.7569560320811219</c:v>
                </c:pt>
                <c:pt idx="8">
                  <c:v>2.6132375968995327</c:v>
                </c:pt>
                <c:pt idx="9">
                  <c:v>3.1173452494995408</c:v>
                </c:pt>
              </c:numCache>
            </c:numRef>
          </c:val>
          <c:extLst>
            <c:ext xmlns:c16="http://schemas.microsoft.com/office/drawing/2014/chart" uri="{C3380CC4-5D6E-409C-BE32-E72D297353CC}">
              <c16:uniqueId val="{00000002-DB45-1C4E-993A-F14DA9316A2A}"/>
            </c:ext>
          </c:extLst>
        </c:ser>
        <c:dLbls>
          <c:showLegendKey val="0"/>
          <c:showVal val="0"/>
          <c:showCatName val="0"/>
          <c:showSerName val="0"/>
          <c:showPercent val="0"/>
          <c:showBubbleSize val="0"/>
        </c:dLbls>
        <c:gapWidth val="150"/>
        <c:axId val="2138830856"/>
        <c:axId val="2138835688"/>
      </c:barChart>
      <c:catAx>
        <c:axId val="2138830856"/>
        <c:scaling>
          <c:orientation val="minMax"/>
        </c:scaling>
        <c:delete val="0"/>
        <c:axPos val="b"/>
        <c:numFmt formatCode="General" sourceLinked="0"/>
        <c:majorTickMark val="out"/>
        <c:minorTickMark val="none"/>
        <c:tickLblPos val="nextTo"/>
        <c:crossAx val="2138835688"/>
        <c:crosses val="autoZero"/>
        <c:auto val="1"/>
        <c:lblAlgn val="ctr"/>
        <c:lblOffset val="100"/>
        <c:noMultiLvlLbl val="0"/>
      </c:catAx>
      <c:valAx>
        <c:axId val="2138835688"/>
        <c:scaling>
          <c:orientation val="minMax"/>
          <c:max val="8"/>
          <c:min val="0"/>
        </c:scaling>
        <c:delete val="0"/>
        <c:axPos val="l"/>
        <c:majorGridlines/>
        <c:title>
          <c:tx>
            <c:rich>
              <a:bodyPr rot="-5400000" vert="horz"/>
              <a:lstStyle/>
              <a:p>
                <a:pPr>
                  <a:defRPr/>
                </a:pPr>
                <a:r>
                  <a:rPr lang="en-US" dirty="0"/>
                  <a:t>Normalized</a:t>
                </a:r>
                <a:r>
                  <a:rPr lang="en-US" baseline="0" dirty="0"/>
                  <a:t> </a:t>
                </a:r>
                <a:r>
                  <a:rPr lang="en-US" dirty="0"/>
                  <a:t> Throughput</a:t>
                </a:r>
              </a:p>
            </c:rich>
          </c:tx>
          <c:layout>
            <c:manualLayout>
              <c:xMode val="edge"/>
              <c:yMode val="edge"/>
              <c:x val="2.6809939432353512E-2"/>
              <c:y val="0.18160605580839495"/>
            </c:manualLayout>
          </c:layout>
          <c:overlay val="0"/>
        </c:title>
        <c:numFmt formatCode="General" sourceLinked="0"/>
        <c:majorTickMark val="out"/>
        <c:minorTickMark val="none"/>
        <c:tickLblPos val="nextTo"/>
        <c:crossAx val="2138830856"/>
        <c:crosses val="autoZero"/>
        <c:crossBetween val="between"/>
        <c:majorUnit val="2"/>
      </c:valAx>
      <c:spPr>
        <a:noFill/>
        <a:ln>
          <a:solidFill>
            <a:schemeClr val="tx1"/>
          </a:solidFill>
        </a:ln>
      </c:spPr>
    </c:plotArea>
    <c:legend>
      <c:legendPos val="t"/>
      <c:layout>
        <c:manualLayout>
          <c:xMode val="edge"/>
          <c:yMode val="edge"/>
          <c:x val="0.23272073726119308"/>
          <c:y val="3.9382161898601803E-2"/>
          <c:w val="0.59480202713623009"/>
          <c:h val="0.15992154552220292"/>
        </c:manualLayout>
      </c:layout>
      <c:overlay val="0"/>
      <c:txPr>
        <a:bodyPr/>
        <a:lstStyle/>
        <a:p>
          <a:pPr>
            <a:defRPr sz="2000"/>
          </a:pPr>
          <a:endParaRPr lang="en-CH"/>
        </a:p>
      </c:txPr>
    </c:legend>
    <c:plotVisOnly val="1"/>
    <c:dispBlanksAs val="gap"/>
    <c:showDLblsOverMax val="0"/>
  </c:chart>
  <c:spPr>
    <a:ln>
      <a:noFill/>
    </a:ln>
  </c:spPr>
  <c:txPr>
    <a:bodyPr/>
    <a:lstStyle/>
    <a:p>
      <a:pPr>
        <a:defRPr sz="1600">
          <a:latin typeface="Gill Sans MT" panose="020B0502020104020203" pitchFamily="34" charset="77"/>
        </a:defRPr>
      </a:pPr>
      <a:endParaRPr lang="en-CH"/>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0.33145542447327919"/>
          <c:y val="0.18200901291195701"/>
          <c:w val="0.64447037557338005"/>
          <c:h val="0.54579530434639834"/>
        </c:manualLayout>
      </c:layout>
      <c:barChart>
        <c:barDir val="col"/>
        <c:grouping val="clustered"/>
        <c:varyColors val="0"/>
        <c:ser>
          <c:idx val="0"/>
          <c:order val="0"/>
          <c:tx>
            <c:strRef>
              <c:f>Snapshot!$C$171</c:f>
              <c:strCache>
                <c:ptCount val="1"/>
                <c:pt idx="0">
                  <c:v>Zero-Cost-Snapshot</c:v>
                </c:pt>
              </c:strCache>
            </c:strRef>
          </c:tx>
          <c:spPr>
            <a:pattFill prst="wdDnDiag">
              <a:fgClr>
                <a:schemeClr val="tx1"/>
              </a:fgClr>
              <a:bgClr>
                <a:schemeClr val="tx2"/>
              </a:bgClr>
            </a:pattFill>
            <a:ln>
              <a:solidFill>
                <a:schemeClr val="tx1"/>
              </a:solidFill>
            </a:ln>
          </c:spPr>
          <c:invertIfNegative val="0"/>
          <c:cat>
            <c:numRef>
              <c:f>Snapshot!$I$170:$K$170</c:f>
              <c:numCache>
                <c:formatCode>General</c:formatCode>
                <c:ptCount val="3"/>
                <c:pt idx="0">
                  <c:v>128</c:v>
                </c:pt>
                <c:pt idx="1">
                  <c:v>256</c:v>
                </c:pt>
                <c:pt idx="2">
                  <c:v>512</c:v>
                </c:pt>
              </c:numCache>
            </c:numRef>
          </c:cat>
          <c:val>
            <c:numRef>
              <c:f>Snapshot!$I$171:$K$171</c:f>
              <c:numCache>
                <c:formatCode>General</c:formatCode>
                <c:ptCount val="3"/>
                <c:pt idx="0">
                  <c:v>1</c:v>
                </c:pt>
                <c:pt idx="1">
                  <c:v>1</c:v>
                </c:pt>
                <c:pt idx="2">
                  <c:v>1</c:v>
                </c:pt>
              </c:numCache>
            </c:numRef>
          </c:val>
          <c:extLst>
            <c:ext xmlns:c16="http://schemas.microsoft.com/office/drawing/2014/chart" uri="{C3380CC4-5D6E-409C-BE32-E72D297353CC}">
              <c16:uniqueId val="{00000000-DEF9-3F41-ADAC-9B5592C54D17}"/>
            </c:ext>
          </c:extLst>
        </c:ser>
        <c:ser>
          <c:idx val="1"/>
          <c:order val="1"/>
          <c:tx>
            <c:strRef>
              <c:f>Snapshot!$C$172</c:f>
              <c:strCache>
                <c:ptCount val="1"/>
                <c:pt idx="0">
                  <c:v>Snapshot</c:v>
                </c:pt>
              </c:strCache>
            </c:strRef>
          </c:tx>
          <c:spPr>
            <a:pattFill prst="wdUpDiag">
              <a:fgClr>
                <a:schemeClr val="bg1"/>
              </a:fgClr>
              <a:bgClr>
                <a:srgbClr val="800000"/>
              </a:bgClr>
            </a:pattFill>
            <a:ln>
              <a:solidFill>
                <a:srgbClr val="000000"/>
              </a:solidFill>
            </a:ln>
          </c:spPr>
          <c:invertIfNegative val="0"/>
          <c:cat>
            <c:numRef>
              <c:f>Snapshot!$I$170:$K$170</c:f>
              <c:numCache>
                <c:formatCode>General</c:formatCode>
                <c:ptCount val="3"/>
                <c:pt idx="0">
                  <c:v>128</c:v>
                </c:pt>
                <c:pt idx="1">
                  <c:v>256</c:v>
                </c:pt>
                <c:pt idx="2">
                  <c:v>512</c:v>
                </c:pt>
              </c:numCache>
            </c:numRef>
          </c:cat>
          <c:val>
            <c:numRef>
              <c:f>Snapshot!$I$172:$K$172</c:f>
              <c:numCache>
                <c:formatCode>General</c:formatCode>
                <c:ptCount val="3"/>
                <c:pt idx="0">
                  <c:v>0.56515208871982503</c:v>
                </c:pt>
                <c:pt idx="1">
                  <c:v>0.409140305312716</c:v>
                </c:pt>
                <c:pt idx="2">
                  <c:v>0.25369934414218298</c:v>
                </c:pt>
              </c:numCache>
            </c:numRef>
          </c:val>
          <c:extLst>
            <c:ext xmlns:c16="http://schemas.microsoft.com/office/drawing/2014/chart" uri="{C3380CC4-5D6E-409C-BE32-E72D297353CC}">
              <c16:uniqueId val="{00000001-DEF9-3F41-ADAC-9B5592C54D17}"/>
            </c:ext>
          </c:extLst>
        </c:ser>
        <c:dLbls>
          <c:showLegendKey val="0"/>
          <c:showVal val="0"/>
          <c:showCatName val="0"/>
          <c:showSerName val="0"/>
          <c:showPercent val="0"/>
          <c:showBubbleSize val="0"/>
        </c:dLbls>
        <c:gapWidth val="150"/>
        <c:axId val="1794122616"/>
        <c:axId val="1794132904"/>
      </c:barChart>
      <c:catAx>
        <c:axId val="1794122616"/>
        <c:scaling>
          <c:orientation val="minMax"/>
        </c:scaling>
        <c:delete val="0"/>
        <c:axPos val="b"/>
        <c:title>
          <c:tx>
            <c:rich>
              <a:bodyPr/>
              <a:lstStyle/>
              <a:p>
                <a:pPr>
                  <a:defRPr sz="2000"/>
                </a:pPr>
                <a:r>
                  <a:rPr lang="en-US" sz="1800" dirty="0"/>
                  <a:t>Number of Analytical Queries</a:t>
                </a:r>
              </a:p>
            </c:rich>
          </c:tx>
          <c:layout>
            <c:manualLayout>
              <c:xMode val="edge"/>
              <c:yMode val="edge"/>
              <c:x val="0.30747542417116897"/>
              <c:y val="0.86901349966923802"/>
            </c:manualLayout>
          </c:layout>
          <c:overlay val="0"/>
        </c:title>
        <c:numFmt formatCode="General" sourceLinked="1"/>
        <c:majorTickMark val="out"/>
        <c:minorTickMark val="none"/>
        <c:tickLblPos val="nextTo"/>
        <c:txPr>
          <a:bodyPr/>
          <a:lstStyle/>
          <a:p>
            <a:pPr>
              <a:defRPr sz="1800" b="0"/>
            </a:pPr>
            <a:endParaRPr lang="en-CH"/>
          </a:p>
        </c:txPr>
        <c:crossAx val="1794132904"/>
        <c:crosses val="autoZero"/>
        <c:auto val="1"/>
        <c:lblAlgn val="ctr"/>
        <c:lblOffset val="100"/>
        <c:noMultiLvlLbl val="0"/>
      </c:catAx>
      <c:valAx>
        <c:axId val="1794132904"/>
        <c:scaling>
          <c:orientation val="minMax"/>
          <c:max val="1"/>
        </c:scaling>
        <c:delete val="0"/>
        <c:axPos val="l"/>
        <c:majorGridlines/>
        <c:title>
          <c:tx>
            <c:rich>
              <a:bodyPr rot="-5400000" vert="horz"/>
              <a:lstStyle/>
              <a:p>
                <a:pPr>
                  <a:defRPr sz="2000"/>
                </a:pPr>
                <a:r>
                  <a:rPr lang="en-US" sz="1800" dirty="0"/>
                  <a:t>Normalized </a:t>
                </a:r>
              </a:p>
              <a:p>
                <a:pPr>
                  <a:defRPr sz="2000"/>
                </a:pPr>
                <a:r>
                  <a:rPr lang="en-US" sz="1800" dirty="0"/>
                  <a:t>Transactional Throughput</a:t>
                </a:r>
              </a:p>
            </c:rich>
          </c:tx>
          <c:layout>
            <c:manualLayout>
              <c:xMode val="edge"/>
              <c:yMode val="edge"/>
              <c:x val="5.3371760077474489E-2"/>
              <c:y val="8.1591701870890043E-2"/>
            </c:manualLayout>
          </c:layout>
          <c:overlay val="0"/>
        </c:title>
        <c:numFmt formatCode="General" sourceLinked="1"/>
        <c:majorTickMark val="out"/>
        <c:minorTickMark val="none"/>
        <c:tickLblPos val="nextTo"/>
        <c:txPr>
          <a:bodyPr/>
          <a:lstStyle/>
          <a:p>
            <a:pPr>
              <a:defRPr sz="1800" b="0">
                <a:latin typeface="+mj-lt"/>
                <a:cs typeface="Arial" panose="020B0604020202020204" pitchFamily="34" charset="0"/>
              </a:defRPr>
            </a:pPr>
            <a:endParaRPr lang="en-CH"/>
          </a:p>
        </c:txPr>
        <c:crossAx val="1794122616"/>
        <c:crosses val="autoZero"/>
        <c:crossBetween val="between"/>
        <c:majorUnit val="0.2"/>
      </c:valAx>
    </c:plotArea>
    <c:legend>
      <c:legendPos val="t"/>
      <c:layout>
        <c:manualLayout>
          <c:xMode val="edge"/>
          <c:yMode val="edge"/>
          <c:x val="0.20350968971344299"/>
          <c:y val="0"/>
          <c:w val="0.7964903601657578"/>
          <c:h val="0.14891586468358101"/>
        </c:manualLayout>
      </c:layout>
      <c:overlay val="0"/>
      <c:txPr>
        <a:bodyPr/>
        <a:lstStyle/>
        <a:p>
          <a:pPr>
            <a:defRPr sz="1600" b="1"/>
          </a:pPr>
          <a:endParaRPr lang="en-CH"/>
        </a:p>
      </c:txPr>
    </c:legend>
    <c:plotVisOnly val="1"/>
    <c:dispBlanksAs val="gap"/>
    <c:showDLblsOverMax val="0"/>
  </c:chart>
  <c:spPr>
    <a:ln>
      <a:noFill/>
    </a:ln>
  </c:sp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0.30338854397969817"/>
          <c:y val="0.167812728766047"/>
          <c:w val="0.67253746586573881"/>
          <c:h val="0.54910378840220142"/>
        </c:manualLayout>
      </c:layout>
      <c:barChart>
        <c:barDir val="col"/>
        <c:grouping val="clustered"/>
        <c:varyColors val="0"/>
        <c:ser>
          <c:idx val="0"/>
          <c:order val="0"/>
          <c:tx>
            <c:strRef>
              <c:f>MVCC!$C$192</c:f>
              <c:strCache>
                <c:ptCount val="1"/>
                <c:pt idx="0">
                  <c:v>Zero-Cost-MVCC</c:v>
                </c:pt>
              </c:strCache>
            </c:strRef>
          </c:tx>
          <c:spPr>
            <a:pattFill prst="wdDnDiag">
              <a:fgClr>
                <a:schemeClr val="tx1"/>
              </a:fgClr>
              <a:bgClr>
                <a:schemeClr val="tx2"/>
              </a:bgClr>
            </a:pattFill>
            <a:ln>
              <a:solidFill>
                <a:schemeClr val="tx1"/>
              </a:solidFill>
            </a:ln>
          </c:spPr>
          <c:invertIfNegative val="0"/>
          <c:cat>
            <c:strRef>
              <c:f>MVCC!$J$191:$L$191</c:f>
              <c:strCache>
                <c:ptCount val="3"/>
                <c:pt idx="0">
                  <c:v>2M</c:v>
                </c:pt>
                <c:pt idx="1">
                  <c:v>4M</c:v>
                </c:pt>
                <c:pt idx="2">
                  <c:v>8M</c:v>
                </c:pt>
              </c:strCache>
            </c:strRef>
          </c:cat>
          <c:val>
            <c:numRef>
              <c:f>MVCC!$J$192:$L$192</c:f>
              <c:numCache>
                <c:formatCode>General</c:formatCode>
                <c:ptCount val="3"/>
                <c:pt idx="0">
                  <c:v>1</c:v>
                </c:pt>
                <c:pt idx="1">
                  <c:v>1</c:v>
                </c:pt>
                <c:pt idx="2">
                  <c:v>1</c:v>
                </c:pt>
              </c:numCache>
            </c:numRef>
          </c:val>
          <c:extLst>
            <c:ext xmlns:c16="http://schemas.microsoft.com/office/drawing/2014/chart" uri="{C3380CC4-5D6E-409C-BE32-E72D297353CC}">
              <c16:uniqueId val="{00000000-1979-C24E-A00A-838448A13A73}"/>
            </c:ext>
          </c:extLst>
        </c:ser>
        <c:ser>
          <c:idx val="1"/>
          <c:order val="1"/>
          <c:tx>
            <c:strRef>
              <c:f>MVCC!$C$193</c:f>
              <c:strCache>
                <c:ptCount val="1"/>
                <c:pt idx="0">
                  <c:v>MVCC</c:v>
                </c:pt>
              </c:strCache>
            </c:strRef>
          </c:tx>
          <c:spPr>
            <a:pattFill prst="wdUpDiag">
              <a:fgClr>
                <a:schemeClr val="bg1"/>
              </a:fgClr>
              <a:bgClr>
                <a:srgbClr val="800000"/>
              </a:bgClr>
            </a:pattFill>
            <a:ln>
              <a:solidFill>
                <a:srgbClr val="000000"/>
              </a:solidFill>
            </a:ln>
          </c:spPr>
          <c:invertIfNegative val="0"/>
          <c:cat>
            <c:strRef>
              <c:f>MVCC!$J$191:$L$191</c:f>
              <c:strCache>
                <c:ptCount val="3"/>
                <c:pt idx="0">
                  <c:v>2M</c:v>
                </c:pt>
                <c:pt idx="1">
                  <c:v>4M</c:v>
                </c:pt>
                <c:pt idx="2">
                  <c:v>8M</c:v>
                </c:pt>
              </c:strCache>
            </c:strRef>
          </c:cat>
          <c:val>
            <c:numRef>
              <c:f>MVCC!$J$193:$L$193</c:f>
              <c:numCache>
                <c:formatCode>General</c:formatCode>
                <c:ptCount val="3"/>
                <c:pt idx="0">
                  <c:v>0.50143705829112828</c:v>
                </c:pt>
                <c:pt idx="1">
                  <c:v>0.56025196591049453</c:v>
                </c:pt>
                <c:pt idx="2">
                  <c:v>0.66470515446908551</c:v>
                </c:pt>
              </c:numCache>
            </c:numRef>
          </c:val>
          <c:extLst>
            <c:ext xmlns:c16="http://schemas.microsoft.com/office/drawing/2014/chart" uri="{C3380CC4-5D6E-409C-BE32-E72D297353CC}">
              <c16:uniqueId val="{00000001-1979-C24E-A00A-838448A13A73}"/>
            </c:ext>
          </c:extLst>
        </c:ser>
        <c:dLbls>
          <c:showLegendKey val="0"/>
          <c:showVal val="0"/>
          <c:showCatName val="0"/>
          <c:showSerName val="0"/>
          <c:showPercent val="0"/>
          <c:showBubbleSize val="0"/>
        </c:dLbls>
        <c:gapWidth val="150"/>
        <c:axId val="1794332792"/>
        <c:axId val="1794355304"/>
      </c:barChart>
      <c:catAx>
        <c:axId val="1794332792"/>
        <c:scaling>
          <c:orientation val="minMax"/>
        </c:scaling>
        <c:delete val="0"/>
        <c:axPos val="b"/>
        <c:title>
          <c:tx>
            <c:rich>
              <a:bodyPr/>
              <a:lstStyle/>
              <a:p>
                <a:pPr>
                  <a:defRPr sz="1800">
                    <a:latin typeface="+mn-lt"/>
                  </a:defRPr>
                </a:pPr>
                <a:r>
                  <a:rPr lang="en-US" sz="1800" dirty="0">
                    <a:latin typeface="Gill Sans MT" panose="020B0502020104020203" pitchFamily="34" charset="77"/>
                  </a:rPr>
                  <a:t>Number of Transactions</a:t>
                </a:r>
              </a:p>
            </c:rich>
          </c:tx>
          <c:overlay val="0"/>
        </c:title>
        <c:numFmt formatCode="General" sourceLinked="0"/>
        <c:majorTickMark val="out"/>
        <c:minorTickMark val="none"/>
        <c:tickLblPos val="nextTo"/>
        <c:txPr>
          <a:bodyPr/>
          <a:lstStyle/>
          <a:p>
            <a:pPr>
              <a:defRPr sz="1800" b="0">
                <a:latin typeface="+mn-lt"/>
              </a:defRPr>
            </a:pPr>
            <a:endParaRPr lang="en-CH"/>
          </a:p>
        </c:txPr>
        <c:crossAx val="1794355304"/>
        <c:crosses val="autoZero"/>
        <c:auto val="1"/>
        <c:lblAlgn val="ctr"/>
        <c:lblOffset val="100"/>
        <c:noMultiLvlLbl val="0"/>
      </c:catAx>
      <c:valAx>
        <c:axId val="1794355304"/>
        <c:scaling>
          <c:orientation val="minMax"/>
          <c:max val="1"/>
        </c:scaling>
        <c:delete val="0"/>
        <c:axPos val="l"/>
        <c:majorGridlines/>
        <c:title>
          <c:tx>
            <c:rich>
              <a:bodyPr rot="-5400000" vert="horz"/>
              <a:lstStyle/>
              <a:p>
                <a:pPr>
                  <a:defRPr sz="1800"/>
                </a:pPr>
                <a:r>
                  <a:rPr lang="en-US" sz="1800" dirty="0">
                    <a:latin typeface="Gill Sans MT" panose="020B0502020104020203" pitchFamily="34" charset="77"/>
                  </a:rPr>
                  <a:t>Normalized  Analytical Throughput</a:t>
                </a:r>
              </a:p>
            </c:rich>
          </c:tx>
          <c:layout>
            <c:manualLayout>
              <c:xMode val="edge"/>
              <c:yMode val="edge"/>
              <c:x val="2.5708489870138801E-3"/>
              <c:y val="0.19606552157170801"/>
            </c:manualLayout>
          </c:layout>
          <c:overlay val="0"/>
        </c:title>
        <c:numFmt formatCode="General" sourceLinked="1"/>
        <c:majorTickMark val="out"/>
        <c:minorTickMark val="none"/>
        <c:tickLblPos val="nextTo"/>
        <c:txPr>
          <a:bodyPr/>
          <a:lstStyle/>
          <a:p>
            <a:pPr>
              <a:defRPr sz="1800" b="0" i="0">
                <a:latin typeface="+mn-lt"/>
                <a:cs typeface="Arial" panose="020B0604020202020204" pitchFamily="34" charset="0"/>
              </a:defRPr>
            </a:pPr>
            <a:endParaRPr lang="en-CH"/>
          </a:p>
        </c:txPr>
        <c:crossAx val="1794332792"/>
        <c:crosses val="autoZero"/>
        <c:crossBetween val="between"/>
        <c:majorUnit val="0.2"/>
      </c:valAx>
    </c:plotArea>
    <c:legend>
      <c:legendPos val="t"/>
      <c:layout>
        <c:manualLayout>
          <c:xMode val="edge"/>
          <c:yMode val="edge"/>
          <c:x val="0.19451178985211703"/>
          <c:y val="0"/>
          <c:w val="0.7918714302737957"/>
          <c:h val="0.14891586468358101"/>
        </c:manualLayout>
      </c:layout>
      <c:overlay val="0"/>
      <c:txPr>
        <a:bodyPr/>
        <a:lstStyle/>
        <a:p>
          <a:pPr>
            <a:defRPr sz="1600" b="1">
              <a:latin typeface="+mn-lt"/>
            </a:defRPr>
          </a:pPr>
          <a:endParaRPr lang="en-CH"/>
        </a:p>
      </c:txPr>
    </c:legend>
    <c:plotVisOnly val="1"/>
    <c:dispBlanksAs val="gap"/>
    <c:showDLblsOverMax val="0"/>
  </c:chart>
  <c:spPr>
    <a:ln>
      <a:noFill/>
    </a:ln>
  </c:sp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0.18254577576019901"/>
          <c:y val="0.16415881113452399"/>
          <c:w val="0.79813773092627904"/>
          <c:h val="0.45843998373442801"/>
        </c:manualLayout>
      </c:layout>
      <c:barChart>
        <c:barDir val="col"/>
        <c:grouping val="clustered"/>
        <c:varyColors val="0"/>
        <c:ser>
          <c:idx val="0"/>
          <c:order val="0"/>
          <c:tx>
            <c:strRef>
              <c:f>'Multiple-instance-update-ship'!$E$191</c:f>
              <c:strCache>
                <c:ptCount val="1"/>
                <c:pt idx="0">
                  <c:v>Zero-Cost-Update-Propagation</c:v>
                </c:pt>
              </c:strCache>
            </c:strRef>
          </c:tx>
          <c:spPr>
            <a:pattFill prst="wdDnDiag">
              <a:fgClr>
                <a:schemeClr val="tx1"/>
              </a:fgClr>
              <a:bgClr>
                <a:schemeClr val="tx2"/>
              </a:bgClr>
            </a:pattFill>
            <a:ln>
              <a:solidFill>
                <a:schemeClr val="tx1"/>
              </a:solidFill>
            </a:ln>
          </c:spPr>
          <c:invertIfNegative val="0"/>
          <c:cat>
            <c:multiLvlStrRef>
              <c:f>'Multiple-instance-update-ship'!$C$192:$D$200</c:f>
              <c:multiLvlStrCache>
                <c:ptCount val="9"/>
                <c:lvl>
                  <c:pt idx="0">
                    <c:v>8M</c:v>
                  </c:pt>
                  <c:pt idx="1">
                    <c:v>16M</c:v>
                  </c:pt>
                  <c:pt idx="2">
                    <c:v>32M</c:v>
                  </c:pt>
                  <c:pt idx="3">
                    <c:v>8M</c:v>
                  </c:pt>
                  <c:pt idx="4">
                    <c:v>16M</c:v>
                  </c:pt>
                  <c:pt idx="5">
                    <c:v>32M</c:v>
                  </c:pt>
                  <c:pt idx="6">
                    <c:v>8M</c:v>
                  </c:pt>
                  <c:pt idx="7">
                    <c:v>16M</c:v>
                  </c:pt>
                  <c:pt idx="8">
                    <c:v>32M</c:v>
                  </c:pt>
                </c:lvl>
                <c:lvl>
                  <c:pt idx="0">
                    <c:v>Update/Read: 50%/50%</c:v>
                  </c:pt>
                  <c:pt idx="3">
                    <c:v>Update/Read: 80%/20%</c:v>
                  </c:pt>
                  <c:pt idx="6">
                    <c:v>Update/Read: 100%/0%</c:v>
                  </c:pt>
                </c:lvl>
              </c:multiLvlStrCache>
            </c:multiLvlStrRef>
          </c:cat>
          <c:val>
            <c:numRef>
              <c:f>'Multiple-instance-update-ship'!$E$192:$E$200</c:f>
              <c:numCache>
                <c:formatCode>General</c:formatCode>
                <c:ptCount val="9"/>
                <c:pt idx="0">
                  <c:v>1.3301100000000001E-12</c:v>
                </c:pt>
                <c:pt idx="1">
                  <c:v>1.4242500000000001E-12</c:v>
                </c:pt>
                <c:pt idx="2">
                  <c:v>1.60082E-12</c:v>
                </c:pt>
                <c:pt idx="3">
                  <c:v>1.1639800000000001E-12</c:v>
                </c:pt>
                <c:pt idx="4">
                  <c:v>1.2651200000000002E-12</c:v>
                </c:pt>
                <c:pt idx="5">
                  <c:v>1.3930100000000001E-12</c:v>
                </c:pt>
                <c:pt idx="6">
                  <c:v>1.0813100000000002E-12</c:v>
                </c:pt>
                <c:pt idx="7">
                  <c:v>1.1688400000000001E-12</c:v>
                </c:pt>
                <c:pt idx="8">
                  <c:v>1.2859E-12</c:v>
                </c:pt>
              </c:numCache>
            </c:numRef>
          </c:val>
          <c:extLst>
            <c:ext xmlns:c16="http://schemas.microsoft.com/office/drawing/2014/chart" uri="{C3380CC4-5D6E-409C-BE32-E72D297353CC}">
              <c16:uniqueId val="{00000000-5B4F-AF4C-B864-C70914C69406}"/>
            </c:ext>
          </c:extLst>
        </c:ser>
        <c:ser>
          <c:idx val="1"/>
          <c:order val="1"/>
          <c:tx>
            <c:strRef>
              <c:f>'Multiple-instance-update-ship'!$F$191</c:f>
              <c:strCache>
                <c:ptCount val="1"/>
                <c:pt idx="0">
                  <c:v>Update-Gathering&amp;Shipping</c:v>
                </c:pt>
              </c:strCache>
            </c:strRef>
          </c:tx>
          <c:spPr>
            <a:pattFill prst="wdUpDiag">
              <a:fgClr>
                <a:srgbClr val="800000"/>
              </a:fgClr>
              <a:bgClr>
                <a:schemeClr val="bg1"/>
              </a:bgClr>
            </a:pattFill>
            <a:ln>
              <a:solidFill>
                <a:srgbClr val="000000"/>
              </a:solidFill>
            </a:ln>
          </c:spPr>
          <c:invertIfNegative val="0"/>
          <c:cat>
            <c:multiLvlStrRef>
              <c:f>'Multiple-instance-update-ship'!$C$192:$D$200</c:f>
              <c:multiLvlStrCache>
                <c:ptCount val="9"/>
                <c:lvl>
                  <c:pt idx="0">
                    <c:v>8M</c:v>
                  </c:pt>
                  <c:pt idx="1">
                    <c:v>16M</c:v>
                  </c:pt>
                  <c:pt idx="2">
                    <c:v>32M</c:v>
                  </c:pt>
                  <c:pt idx="3">
                    <c:v>8M</c:v>
                  </c:pt>
                  <c:pt idx="4">
                    <c:v>16M</c:v>
                  </c:pt>
                  <c:pt idx="5">
                    <c:v>32M</c:v>
                  </c:pt>
                  <c:pt idx="6">
                    <c:v>8M</c:v>
                  </c:pt>
                  <c:pt idx="7">
                    <c:v>16M</c:v>
                  </c:pt>
                  <c:pt idx="8">
                    <c:v>32M</c:v>
                  </c:pt>
                </c:lvl>
                <c:lvl>
                  <c:pt idx="0">
                    <c:v>Update/Read: 50%/50%</c:v>
                  </c:pt>
                  <c:pt idx="3">
                    <c:v>Update/Read: 80%/20%</c:v>
                  </c:pt>
                  <c:pt idx="6">
                    <c:v>Update/Read: 100%/0%</c:v>
                  </c:pt>
                </c:lvl>
              </c:multiLvlStrCache>
            </c:multiLvlStrRef>
          </c:cat>
          <c:val>
            <c:numRef>
              <c:f>'Multiple-instance-update-ship'!$F$192:$F$200</c:f>
              <c:numCache>
                <c:formatCode>General</c:formatCode>
                <c:ptCount val="9"/>
                <c:pt idx="0">
                  <c:v>1.18841E-12</c:v>
                </c:pt>
                <c:pt idx="1">
                  <c:v>1.2742500000000001E-12</c:v>
                </c:pt>
                <c:pt idx="2">
                  <c:v>1.4239900000000001E-12</c:v>
                </c:pt>
                <c:pt idx="3">
                  <c:v>1.0173500000000001E-12</c:v>
                </c:pt>
                <c:pt idx="4">
                  <c:v>1.11933E-12</c:v>
                </c:pt>
                <c:pt idx="5">
                  <c:v>1.11695E-12</c:v>
                </c:pt>
                <c:pt idx="6">
                  <c:v>9.2877499999999995E-13</c:v>
                </c:pt>
                <c:pt idx="7">
                  <c:v>1.02652E-12</c:v>
                </c:pt>
                <c:pt idx="8">
                  <c:v>1.01353E-12</c:v>
                </c:pt>
              </c:numCache>
            </c:numRef>
          </c:val>
          <c:extLst>
            <c:ext xmlns:c16="http://schemas.microsoft.com/office/drawing/2014/chart" uri="{C3380CC4-5D6E-409C-BE32-E72D297353CC}">
              <c16:uniqueId val="{00000001-5B4F-AF4C-B864-C70914C69406}"/>
            </c:ext>
          </c:extLst>
        </c:ser>
        <c:ser>
          <c:idx val="2"/>
          <c:order val="2"/>
          <c:tx>
            <c:strRef>
              <c:f>'Multiple-instance-update-ship'!$G$191</c:f>
              <c:strCache>
                <c:ptCount val="1"/>
                <c:pt idx="0">
                  <c:v>Update-Propagation</c:v>
                </c:pt>
              </c:strCache>
            </c:strRef>
          </c:tx>
          <c:spPr>
            <a:pattFill prst="lgCheck">
              <a:fgClr>
                <a:schemeClr val="bg1"/>
              </a:fgClr>
              <a:bgClr>
                <a:schemeClr val="accent3">
                  <a:lumMod val="50000"/>
                </a:schemeClr>
              </a:bgClr>
            </a:pattFill>
            <a:ln>
              <a:solidFill>
                <a:srgbClr val="000000"/>
              </a:solidFill>
            </a:ln>
          </c:spPr>
          <c:invertIfNegative val="0"/>
          <c:cat>
            <c:multiLvlStrRef>
              <c:f>'Multiple-instance-update-ship'!$C$192:$D$200</c:f>
              <c:multiLvlStrCache>
                <c:ptCount val="9"/>
                <c:lvl>
                  <c:pt idx="0">
                    <c:v>8M</c:v>
                  </c:pt>
                  <c:pt idx="1">
                    <c:v>16M</c:v>
                  </c:pt>
                  <c:pt idx="2">
                    <c:v>32M</c:v>
                  </c:pt>
                  <c:pt idx="3">
                    <c:v>8M</c:v>
                  </c:pt>
                  <c:pt idx="4">
                    <c:v>16M</c:v>
                  </c:pt>
                  <c:pt idx="5">
                    <c:v>32M</c:v>
                  </c:pt>
                  <c:pt idx="6">
                    <c:v>8M</c:v>
                  </c:pt>
                  <c:pt idx="7">
                    <c:v>16M</c:v>
                  </c:pt>
                  <c:pt idx="8">
                    <c:v>32M</c:v>
                  </c:pt>
                </c:lvl>
                <c:lvl>
                  <c:pt idx="0">
                    <c:v>Update/Read: 50%/50%</c:v>
                  </c:pt>
                  <c:pt idx="3">
                    <c:v>Update/Read: 80%/20%</c:v>
                  </c:pt>
                  <c:pt idx="6">
                    <c:v>Update/Read: 100%/0%</c:v>
                  </c:pt>
                </c:lvl>
              </c:multiLvlStrCache>
            </c:multiLvlStrRef>
          </c:cat>
          <c:val>
            <c:numRef>
              <c:f>'Multiple-instance-update-ship'!$G$192:$G$200</c:f>
              <c:numCache>
                <c:formatCode>General</c:formatCode>
                <c:ptCount val="9"/>
                <c:pt idx="0">
                  <c:v>7.7423700000000003E-13</c:v>
                </c:pt>
                <c:pt idx="1">
                  <c:v>8.7511600000000002E-13</c:v>
                </c:pt>
                <c:pt idx="2">
                  <c:v>9.3344700000000011E-13</c:v>
                </c:pt>
                <c:pt idx="3">
                  <c:v>5.8547000000000013E-13</c:v>
                </c:pt>
                <c:pt idx="4">
                  <c:v>5.8967500000000001E-13</c:v>
                </c:pt>
                <c:pt idx="5">
                  <c:v>6.5798600000000012E-13</c:v>
                </c:pt>
                <c:pt idx="6">
                  <c:v>4.8005500000000002E-13</c:v>
                </c:pt>
                <c:pt idx="7">
                  <c:v>5.4713200000000006E-13</c:v>
                </c:pt>
                <c:pt idx="8">
                  <c:v>5.2650000000000003E-13</c:v>
                </c:pt>
              </c:numCache>
            </c:numRef>
          </c:val>
          <c:extLst>
            <c:ext xmlns:c16="http://schemas.microsoft.com/office/drawing/2014/chart" uri="{C3380CC4-5D6E-409C-BE32-E72D297353CC}">
              <c16:uniqueId val="{00000002-5B4F-AF4C-B864-C70914C69406}"/>
            </c:ext>
          </c:extLst>
        </c:ser>
        <c:dLbls>
          <c:showLegendKey val="0"/>
          <c:showVal val="0"/>
          <c:showCatName val="0"/>
          <c:showSerName val="0"/>
          <c:showPercent val="0"/>
          <c:showBubbleSize val="0"/>
        </c:dLbls>
        <c:gapWidth val="150"/>
        <c:axId val="1792774424"/>
        <c:axId val="1792777432"/>
      </c:barChart>
      <c:catAx>
        <c:axId val="1792774424"/>
        <c:scaling>
          <c:orientation val="minMax"/>
        </c:scaling>
        <c:delete val="0"/>
        <c:axPos val="b"/>
        <c:numFmt formatCode="General" sourceLinked="0"/>
        <c:majorTickMark val="out"/>
        <c:minorTickMark val="none"/>
        <c:tickLblPos val="nextTo"/>
        <c:txPr>
          <a:bodyPr/>
          <a:lstStyle/>
          <a:p>
            <a:pPr>
              <a:defRPr sz="1800" b="0"/>
            </a:pPr>
            <a:endParaRPr lang="en-CH"/>
          </a:p>
        </c:txPr>
        <c:crossAx val="1792777432"/>
        <c:crosses val="autoZero"/>
        <c:auto val="1"/>
        <c:lblAlgn val="ctr"/>
        <c:lblOffset val="100"/>
        <c:noMultiLvlLbl val="0"/>
      </c:catAx>
      <c:valAx>
        <c:axId val="1792777432"/>
        <c:scaling>
          <c:orientation val="minMax"/>
        </c:scaling>
        <c:delete val="0"/>
        <c:axPos val="l"/>
        <c:majorGridlines/>
        <c:title>
          <c:tx>
            <c:rich>
              <a:bodyPr rot="-5400000" vert="horz"/>
              <a:lstStyle/>
              <a:p>
                <a:pPr>
                  <a:defRPr sz="2000"/>
                </a:pPr>
                <a:r>
                  <a:rPr lang="en-US" sz="2000" dirty="0" err="1"/>
                  <a:t>Txn</a:t>
                </a:r>
                <a:r>
                  <a:rPr lang="en-US" sz="2000" dirty="0"/>
                  <a:t> </a:t>
                </a:r>
                <a:r>
                  <a:rPr lang="en-US" sz="2000" baseline="0" dirty="0"/>
                  <a:t>Throughput (</a:t>
                </a:r>
                <a:r>
                  <a:rPr lang="en-US" sz="2000" baseline="0" dirty="0" err="1"/>
                  <a:t>Txn</a:t>
                </a:r>
                <a:r>
                  <a:rPr lang="en-US" sz="2000" baseline="0" dirty="0"/>
                  <a:t>/s)</a:t>
                </a:r>
                <a:endParaRPr lang="en-US" sz="2000" dirty="0"/>
              </a:p>
            </c:rich>
          </c:tx>
          <c:layout>
            <c:manualLayout>
              <c:xMode val="edge"/>
              <c:yMode val="edge"/>
              <c:x val="1.65162808775077E-2"/>
              <c:y val="8.3845027531795902E-2"/>
            </c:manualLayout>
          </c:layout>
          <c:overlay val="0"/>
        </c:title>
        <c:numFmt formatCode="General" sourceLinked="1"/>
        <c:majorTickMark val="out"/>
        <c:minorTickMark val="none"/>
        <c:tickLblPos val="nextTo"/>
        <c:txPr>
          <a:bodyPr/>
          <a:lstStyle/>
          <a:p>
            <a:pPr>
              <a:defRPr sz="1800"/>
            </a:pPr>
            <a:endParaRPr lang="en-CH"/>
          </a:p>
        </c:txPr>
        <c:crossAx val="1792774424"/>
        <c:crosses val="autoZero"/>
        <c:crossBetween val="between"/>
      </c:valAx>
      <c:spPr>
        <a:ln>
          <a:solidFill>
            <a:schemeClr val="tx1"/>
          </a:solidFill>
        </a:ln>
      </c:spPr>
    </c:plotArea>
    <c:legend>
      <c:legendPos val="t"/>
      <c:layout>
        <c:manualLayout>
          <c:xMode val="edge"/>
          <c:yMode val="edge"/>
          <c:x val="0.11581553973518099"/>
          <c:y val="4.4440290660996704E-3"/>
          <c:w val="0.88418446026481901"/>
          <c:h val="0.13104589671098199"/>
        </c:manualLayout>
      </c:layout>
      <c:overlay val="0"/>
      <c:txPr>
        <a:bodyPr/>
        <a:lstStyle/>
        <a:p>
          <a:pPr>
            <a:defRPr sz="1400" b="1"/>
          </a:pPr>
          <a:endParaRPr lang="en-CH"/>
        </a:p>
      </c:txPr>
    </c:legend>
    <c:plotVisOnly val="1"/>
    <c:dispBlanksAs val="gap"/>
    <c:showDLblsOverMax val="0"/>
  </c:chart>
  <c:spPr>
    <a:ln>
      <a:noFill/>
    </a:ln>
  </c:sp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2564406696753494"/>
          <c:y val="0.27785956429545799"/>
          <c:w val="0.41021100501093266"/>
          <c:h val="0.498518044726106"/>
        </c:manualLayout>
      </c:layout>
      <c:barChart>
        <c:barDir val="col"/>
        <c:grouping val="clustered"/>
        <c:varyColors val="0"/>
        <c:ser>
          <c:idx val="1"/>
          <c:order val="0"/>
          <c:tx>
            <c:strRef>
              <c:f>'End-to-End'!$B$59</c:f>
              <c:strCache>
                <c:ptCount val="1"/>
                <c:pt idx="0">
                  <c:v>SI-MVCC</c:v>
                </c:pt>
              </c:strCache>
            </c:strRef>
          </c:tx>
          <c:spPr>
            <a:pattFill prst="wdUpDiag">
              <a:fgClr>
                <a:schemeClr val="bg1"/>
              </a:fgClr>
              <a:bgClr>
                <a:srgbClr val="800000"/>
              </a:bgClr>
            </a:pattFill>
            <a:ln>
              <a:solidFill>
                <a:srgbClr val="000000"/>
              </a:solidFill>
            </a:ln>
          </c:spPr>
          <c:invertIfNegative val="0"/>
          <c:cat>
            <c:strRef>
              <c:f>'End-to-End'!$C$57:$E$57</c:f>
              <c:strCache>
                <c:ptCount val="3"/>
                <c:pt idx="0">
                  <c:v>8M</c:v>
                </c:pt>
                <c:pt idx="1">
                  <c:v>16M</c:v>
                </c:pt>
                <c:pt idx="2">
                  <c:v>32M</c:v>
                </c:pt>
              </c:strCache>
            </c:strRef>
          </c:cat>
          <c:val>
            <c:numRef>
              <c:f>'End-to-End'!$C$59:$E$59</c:f>
              <c:numCache>
                <c:formatCode>General</c:formatCode>
                <c:ptCount val="3"/>
                <c:pt idx="0">
                  <c:v>0.78208411034327996</c:v>
                </c:pt>
                <c:pt idx="1">
                  <c:v>0.81443958063893296</c:v>
                </c:pt>
                <c:pt idx="2">
                  <c:v>0.80203794531340999</c:v>
                </c:pt>
              </c:numCache>
            </c:numRef>
          </c:val>
          <c:extLst>
            <c:ext xmlns:c16="http://schemas.microsoft.com/office/drawing/2014/chart" uri="{C3380CC4-5D6E-409C-BE32-E72D297353CC}">
              <c16:uniqueId val="{00000000-746B-DA4F-A698-ECC19673303E}"/>
            </c:ext>
          </c:extLst>
        </c:ser>
        <c:ser>
          <c:idx val="2"/>
          <c:order val="1"/>
          <c:tx>
            <c:strRef>
              <c:f>'End-to-End'!$B$60</c:f>
              <c:strCache>
                <c:ptCount val="1"/>
                <c:pt idx="0">
                  <c:v>MI+SW</c:v>
                </c:pt>
              </c:strCache>
            </c:strRef>
          </c:tx>
          <c:spPr>
            <a:solidFill>
              <a:schemeClr val="bg1">
                <a:lumMod val="75000"/>
              </a:schemeClr>
            </a:solidFill>
            <a:ln>
              <a:solidFill>
                <a:srgbClr val="000000"/>
              </a:solidFill>
            </a:ln>
          </c:spPr>
          <c:invertIfNegative val="0"/>
          <c:cat>
            <c:strRef>
              <c:f>'End-to-End'!$C$57:$E$57</c:f>
              <c:strCache>
                <c:ptCount val="3"/>
                <c:pt idx="0">
                  <c:v>8M</c:v>
                </c:pt>
                <c:pt idx="1">
                  <c:v>16M</c:v>
                </c:pt>
                <c:pt idx="2">
                  <c:v>32M</c:v>
                </c:pt>
              </c:strCache>
            </c:strRef>
          </c:cat>
          <c:val>
            <c:numRef>
              <c:f>'End-to-End'!$C$60:$E$60</c:f>
              <c:numCache>
                <c:formatCode>General</c:formatCode>
                <c:ptCount val="3"/>
                <c:pt idx="0">
                  <c:v>0.48246884034328003</c:v>
                </c:pt>
                <c:pt idx="1">
                  <c:v>0.47343928063893298</c:v>
                </c:pt>
                <c:pt idx="2">
                  <c:v>0.46310585341412502</c:v>
                </c:pt>
              </c:numCache>
            </c:numRef>
          </c:val>
          <c:extLst>
            <c:ext xmlns:c16="http://schemas.microsoft.com/office/drawing/2014/chart" uri="{C3380CC4-5D6E-409C-BE32-E72D297353CC}">
              <c16:uniqueId val="{00000001-746B-DA4F-A698-ECC19673303E}"/>
            </c:ext>
          </c:extLst>
        </c:ser>
        <c:ser>
          <c:idx val="3"/>
          <c:order val="2"/>
          <c:tx>
            <c:strRef>
              <c:f>'End-to-End'!$B$61</c:f>
              <c:strCache>
                <c:ptCount val="1"/>
                <c:pt idx="0">
                  <c:v>MI+SW+HB</c:v>
                </c:pt>
              </c:strCache>
            </c:strRef>
          </c:tx>
          <c:spPr>
            <a:pattFill prst="lgCheck">
              <a:fgClr>
                <a:schemeClr val="accent3">
                  <a:lumMod val="75000"/>
                </a:schemeClr>
              </a:fgClr>
              <a:bgClr>
                <a:prstClr val="white"/>
              </a:bgClr>
            </a:pattFill>
            <a:ln>
              <a:solidFill>
                <a:schemeClr val="tx1"/>
              </a:solidFill>
            </a:ln>
          </c:spPr>
          <c:invertIfNegative val="0"/>
          <c:cat>
            <c:strRef>
              <c:f>'End-to-End'!$C$57:$E$57</c:f>
              <c:strCache>
                <c:ptCount val="3"/>
                <c:pt idx="0">
                  <c:v>8M</c:v>
                </c:pt>
                <c:pt idx="1">
                  <c:v>16M</c:v>
                </c:pt>
                <c:pt idx="2">
                  <c:v>32M</c:v>
                </c:pt>
              </c:strCache>
            </c:strRef>
          </c:cat>
          <c:val>
            <c:numRef>
              <c:f>'End-to-End'!$C$61:$E$61</c:f>
              <c:numCache>
                <c:formatCode>General</c:formatCode>
                <c:ptCount val="3"/>
                <c:pt idx="0">
                  <c:v>0.60343000000000002</c:v>
                </c:pt>
                <c:pt idx="1">
                  <c:v>0.615313</c:v>
                </c:pt>
                <c:pt idx="2">
                  <c:v>0.60456829999999995</c:v>
                </c:pt>
              </c:numCache>
            </c:numRef>
          </c:val>
          <c:extLst>
            <c:ext xmlns:c16="http://schemas.microsoft.com/office/drawing/2014/chart" uri="{C3380CC4-5D6E-409C-BE32-E72D297353CC}">
              <c16:uniqueId val="{00000002-746B-DA4F-A698-ECC19673303E}"/>
            </c:ext>
          </c:extLst>
        </c:ser>
        <c:ser>
          <c:idx val="5"/>
          <c:order val="3"/>
          <c:tx>
            <c:strRef>
              <c:f>'End-to-End'!$B$63</c:f>
              <c:strCache>
                <c:ptCount val="1"/>
                <c:pt idx="0">
                  <c:v>Polynesia</c:v>
                </c:pt>
              </c:strCache>
            </c:strRef>
          </c:tx>
          <c:spPr>
            <a:pattFill prst="dkHorz">
              <a:fgClr>
                <a:schemeClr val="accent6">
                  <a:lumMod val="60000"/>
                  <a:lumOff val="40000"/>
                </a:schemeClr>
              </a:fgClr>
              <a:bgClr>
                <a:schemeClr val="tx1"/>
              </a:bgClr>
            </a:pattFill>
            <a:ln>
              <a:solidFill>
                <a:schemeClr val="tx1"/>
              </a:solidFill>
            </a:ln>
          </c:spPr>
          <c:invertIfNegative val="0"/>
          <c:cat>
            <c:strRef>
              <c:f>'End-to-End'!$C$57:$E$57</c:f>
              <c:strCache>
                <c:ptCount val="3"/>
                <c:pt idx="0">
                  <c:v>8M</c:v>
                </c:pt>
                <c:pt idx="1">
                  <c:v>16M</c:v>
                </c:pt>
                <c:pt idx="2">
                  <c:v>32M</c:v>
                </c:pt>
              </c:strCache>
            </c:strRef>
          </c:cat>
          <c:val>
            <c:numRef>
              <c:f>'End-to-End'!$C$63:$E$63</c:f>
              <c:numCache>
                <c:formatCode>General</c:formatCode>
                <c:ptCount val="3"/>
                <c:pt idx="0">
                  <c:v>0.92208411034327997</c:v>
                </c:pt>
                <c:pt idx="1">
                  <c:v>0.914439770638933</c:v>
                </c:pt>
                <c:pt idx="2">
                  <c:v>0.91310551341412505</c:v>
                </c:pt>
              </c:numCache>
            </c:numRef>
          </c:val>
          <c:extLst>
            <c:ext xmlns:c16="http://schemas.microsoft.com/office/drawing/2014/chart" uri="{C3380CC4-5D6E-409C-BE32-E72D297353CC}">
              <c16:uniqueId val="{00000003-746B-DA4F-A698-ECC19673303E}"/>
            </c:ext>
          </c:extLst>
        </c:ser>
        <c:ser>
          <c:idx val="6"/>
          <c:order val="4"/>
          <c:tx>
            <c:strRef>
              <c:f>'End-to-End'!$B$64</c:f>
              <c:strCache>
                <c:ptCount val="1"/>
                <c:pt idx="0">
                  <c:v>Ideal-Txn</c:v>
                </c:pt>
              </c:strCache>
            </c:strRef>
          </c:tx>
          <c:spPr>
            <a:solidFill>
              <a:schemeClr val="accent2"/>
            </a:solidFill>
            <a:ln>
              <a:solidFill>
                <a:schemeClr val="tx1"/>
              </a:solidFill>
            </a:ln>
          </c:spPr>
          <c:invertIfNegative val="0"/>
          <c:cat>
            <c:strRef>
              <c:f>'End-to-End'!$C$57:$E$57</c:f>
              <c:strCache>
                <c:ptCount val="3"/>
                <c:pt idx="0">
                  <c:v>8M</c:v>
                </c:pt>
                <c:pt idx="1">
                  <c:v>16M</c:v>
                </c:pt>
                <c:pt idx="2">
                  <c:v>32M</c:v>
                </c:pt>
              </c:strCache>
            </c:strRef>
          </c:cat>
          <c:val>
            <c:numRef>
              <c:f>'End-to-End'!$C$64:$E$64</c:f>
              <c:numCache>
                <c:formatCode>General</c:formatCode>
                <c:ptCount val="3"/>
                <c:pt idx="0">
                  <c:v>1</c:v>
                </c:pt>
                <c:pt idx="1">
                  <c:v>1</c:v>
                </c:pt>
                <c:pt idx="2">
                  <c:v>1</c:v>
                </c:pt>
              </c:numCache>
            </c:numRef>
          </c:val>
          <c:extLst>
            <c:ext xmlns:c16="http://schemas.microsoft.com/office/drawing/2014/chart" uri="{C3380CC4-5D6E-409C-BE32-E72D297353CC}">
              <c16:uniqueId val="{00000004-746B-DA4F-A698-ECC19673303E}"/>
            </c:ext>
          </c:extLst>
        </c:ser>
        <c:dLbls>
          <c:showLegendKey val="0"/>
          <c:showVal val="0"/>
          <c:showCatName val="0"/>
          <c:showSerName val="0"/>
          <c:showPercent val="0"/>
          <c:showBubbleSize val="0"/>
        </c:dLbls>
        <c:gapWidth val="150"/>
        <c:axId val="1822348808"/>
        <c:axId val="1822354552"/>
      </c:barChart>
      <c:catAx>
        <c:axId val="1822348808"/>
        <c:scaling>
          <c:orientation val="minMax"/>
        </c:scaling>
        <c:delete val="0"/>
        <c:axPos val="b"/>
        <c:title>
          <c:tx>
            <c:rich>
              <a:bodyPr/>
              <a:lstStyle/>
              <a:p>
                <a:pPr>
                  <a:defRPr sz="2000">
                    <a:latin typeface="Gill Sans MT" panose="020B0502020104020203" pitchFamily="34" charset="77"/>
                  </a:defRPr>
                </a:pPr>
                <a:r>
                  <a:rPr lang="en-US" sz="2000" dirty="0">
                    <a:latin typeface="Gill Sans MT" panose="020B0502020104020203" pitchFamily="34" charset="77"/>
                  </a:rPr>
                  <a:t>Number of </a:t>
                </a:r>
                <a:r>
                  <a:rPr lang="en-US" sz="2000" baseline="0" dirty="0">
                    <a:latin typeface="Gill Sans MT" panose="020B0502020104020203" pitchFamily="34" charset="77"/>
                  </a:rPr>
                  <a:t> </a:t>
                </a:r>
                <a:r>
                  <a:rPr lang="en-US" sz="2000" dirty="0">
                    <a:latin typeface="Gill Sans MT" panose="020B0502020104020203" pitchFamily="34" charset="77"/>
                  </a:rPr>
                  <a:t>Transactions</a:t>
                </a:r>
              </a:p>
            </c:rich>
          </c:tx>
          <c:layout>
            <c:manualLayout>
              <c:xMode val="edge"/>
              <c:yMode val="edge"/>
              <c:x val="0.16581743116465036"/>
              <c:y val="0.8864439917660295"/>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1822354552"/>
        <c:crosses val="autoZero"/>
        <c:auto val="1"/>
        <c:lblAlgn val="ctr"/>
        <c:lblOffset val="100"/>
        <c:noMultiLvlLbl val="0"/>
      </c:catAx>
      <c:valAx>
        <c:axId val="1822354552"/>
        <c:scaling>
          <c:orientation val="minMax"/>
          <c:max val="1"/>
        </c:scaling>
        <c:delete val="0"/>
        <c:axPos val="l"/>
        <c:majorGridlines/>
        <c:title>
          <c:tx>
            <c:rich>
              <a:bodyPr rot="-5400000" vert="horz"/>
              <a:lstStyle/>
              <a:p>
                <a:pPr>
                  <a:defRPr>
                    <a:latin typeface="Gill Sans MT" panose="020B0502020104020203" pitchFamily="34" charset="77"/>
                  </a:defRPr>
                </a:pPr>
                <a:r>
                  <a:rPr lang="en-US" sz="2000" dirty="0">
                    <a:latin typeface="Gill Sans MT" panose="020B0502020104020203" pitchFamily="34" charset="77"/>
                  </a:rPr>
                  <a:t>Normal.  Transactional </a:t>
                </a:r>
                <a:r>
                  <a:rPr lang="en-US" sz="2000" baseline="0" dirty="0">
                    <a:latin typeface="Gill Sans MT" panose="020B0502020104020203" pitchFamily="34" charset="77"/>
                  </a:rPr>
                  <a:t>Throughput</a:t>
                </a:r>
                <a:endParaRPr lang="en-US" sz="2000" dirty="0">
                  <a:latin typeface="Gill Sans MT" panose="020B0502020104020203" pitchFamily="34" charset="77"/>
                </a:endParaRPr>
              </a:p>
            </c:rich>
          </c:tx>
          <c:layout>
            <c:manualLayout>
              <c:xMode val="edge"/>
              <c:yMode val="edge"/>
              <c:x val="1.23726154342439E-3"/>
              <c:y val="0.210526515714266"/>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1822348808"/>
        <c:crosses val="autoZero"/>
        <c:crossBetween val="between"/>
        <c:majorUnit val="0.2"/>
      </c:valAx>
      <c:spPr>
        <a:ln>
          <a:solidFill>
            <a:schemeClr val="tx1"/>
          </a:solidFill>
        </a:ln>
      </c:spPr>
    </c:plotArea>
    <c:legend>
      <c:legendPos val="t"/>
      <c:layout>
        <c:manualLayout>
          <c:xMode val="edge"/>
          <c:yMode val="edge"/>
          <c:x val="9.8487462381893006E-4"/>
          <c:y val="4.8871677213841627E-2"/>
          <c:w val="0.99901516121586609"/>
          <c:h val="0.233155447657379"/>
        </c:manualLayout>
      </c:layout>
      <c:overlay val="0"/>
      <c:txPr>
        <a:bodyPr/>
        <a:lstStyle/>
        <a:p>
          <a:pPr algn="ctr">
            <a:defRPr sz="1800" b="1">
              <a:latin typeface="Gill Sans MT" panose="020B0502020104020203" pitchFamily="34" charset="77"/>
            </a:defRPr>
          </a:pPr>
          <a:endParaRPr lang="en-CH"/>
        </a:p>
      </c:txPr>
    </c:legend>
    <c:plotVisOnly val="1"/>
    <c:dispBlanksAs val="gap"/>
    <c:showDLblsOverMax val="0"/>
  </c:chart>
  <c:spPr>
    <a:ln>
      <a:noFill/>
    </a:ln>
  </c:spPr>
  <c:externalData r:id="rId2">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8117063199703601"/>
          <c:y val="0.272499358463554"/>
          <c:w val="0.71608716304421005"/>
          <c:h val="0.498518044726106"/>
        </c:manualLayout>
      </c:layout>
      <c:barChart>
        <c:barDir val="col"/>
        <c:grouping val="clustered"/>
        <c:varyColors val="0"/>
        <c:ser>
          <c:idx val="1"/>
          <c:order val="0"/>
          <c:tx>
            <c:strRef>
              <c:f>'End-to-End'!$B$83</c:f>
              <c:strCache>
                <c:ptCount val="1"/>
                <c:pt idx="0">
                  <c:v>SI-MVCC</c:v>
                </c:pt>
              </c:strCache>
            </c:strRef>
          </c:tx>
          <c:spPr>
            <a:pattFill prst="wdUpDiag">
              <a:fgClr>
                <a:schemeClr val="bg1"/>
              </a:fgClr>
              <a:bgClr>
                <a:srgbClr val="800000"/>
              </a:bgClr>
            </a:pattFill>
            <a:ln>
              <a:solidFill>
                <a:srgbClr val="000000"/>
              </a:solidFill>
            </a:ln>
          </c:spPr>
          <c:invertIfNegative val="0"/>
          <c:cat>
            <c:strRef>
              <c:f>'End-to-End'!$C$81:$E$81</c:f>
              <c:strCache>
                <c:ptCount val="3"/>
                <c:pt idx="0">
                  <c:v>8M</c:v>
                </c:pt>
                <c:pt idx="1">
                  <c:v>16M</c:v>
                </c:pt>
                <c:pt idx="2">
                  <c:v>32M</c:v>
                </c:pt>
              </c:strCache>
            </c:strRef>
          </c:cat>
          <c:val>
            <c:numRef>
              <c:f>'End-to-End'!$C$83:$E$83</c:f>
              <c:numCache>
                <c:formatCode>General</c:formatCode>
                <c:ptCount val="3"/>
                <c:pt idx="0">
                  <c:v>0.36799999999999999</c:v>
                </c:pt>
                <c:pt idx="1">
                  <c:v>0.32300000000000001</c:v>
                </c:pt>
                <c:pt idx="2">
                  <c:v>0.35</c:v>
                </c:pt>
              </c:numCache>
            </c:numRef>
          </c:val>
          <c:extLst>
            <c:ext xmlns:c16="http://schemas.microsoft.com/office/drawing/2014/chart" uri="{C3380CC4-5D6E-409C-BE32-E72D297353CC}">
              <c16:uniqueId val="{00000000-0F91-9A46-BCFB-A4A2413AEC58}"/>
            </c:ext>
          </c:extLst>
        </c:ser>
        <c:ser>
          <c:idx val="2"/>
          <c:order val="1"/>
          <c:tx>
            <c:strRef>
              <c:f>'End-to-End'!$B$84</c:f>
              <c:strCache>
                <c:ptCount val="1"/>
                <c:pt idx="0">
                  <c:v>MI+SW</c:v>
                </c:pt>
              </c:strCache>
            </c:strRef>
          </c:tx>
          <c:spPr>
            <a:solidFill>
              <a:schemeClr val="bg1">
                <a:lumMod val="75000"/>
              </a:schemeClr>
            </a:solidFill>
            <a:ln>
              <a:solidFill>
                <a:srgbClr val="000000"/>
              </a:solidFill>
            </a:ln>
          </c:spPr>
          <c:invertIfNegative val="0"/>
          <c:cat>
            <c:strRef>
              <c:f>'End-to-End'!$C$81:$E$81</c:f>
              <c:strCache>
                <c:ptCount val="3"/>
                <c:pt idx="0">
                  <c:v>8M</c:v>
                </c:pt>
                <c:pt idx="1">
                  <c:v>16M</c:v>
                </c:pt>
                <c:pt idx="2">
                  <c:v>32M</c:v>
                </c:pt>
              </c:strCache>
            </c:strRef>
          </c:cat>
          <c:val>
            <c:numRef>
              <c:f>'End-to-End'!$C$84:$E$84</c:f>
              <c:numCache>
                <c:formatCode>General</c:formatCode>
                <c:ptCount val="3"/>
                <c:pt idx="0">
                  <c:v>0.65</c:v>
                </c:pt>
                <c:pt idx="1">
                  <c:v>0.63</c:v>
                </c:pt>
                <c:pt idx="2">
                  <c:v>0.62</c:v>
                </c:pt>
              </c:numCache>
            </c:numRef>
          </c:val>
          <c:extLst>
            <c:ext xmlns:c16="http://schemas.microsoft.com/office/drawing/2014/chart" uri="{C3380CC4-5D6E-409C-BE32-E72D297353CC}">
              <c16:uniqueId val="{00000001-0F91-9A46-BCFB-A4A2413AEC58}"/>
            </c:ext>
          </c:extLst>
        </c:ser>
        <c:ser>
          <c:idx val="3"/>
          <c:order val="2"/>
          <c:tx>
            <c:strRef>
              <c:f>'End-to-End'!$B$85</c:f>
              <c:strCache>
                <c:ptCount val="1"/>
                <c:pt idx="0">
                  <c:v>MI+SW+HB</c:v>
                </c:pt>
              </c:strCache>
            </c:strRef>
          </c:tx>
          <c:spPr>
            <a:pattFill prst="lgCheck">
              <a:fgClr>
                <a:schemeClr val="accent3">
                  <a:lumMod val="75000"/>
                </a:schemeClr>
              </a:fgClr>
              <a:bgClr>
                <a:prstClr val="white"/>
              </a:bgClr>
            </a:pattFill>
            <a:ln>
              <a:solidFill>
                <a:schemeClr val="tx1"/>
              </a:solidFill>
            </a:ln>
          </c:spPr>
          <c:invertIfNegative val="0"/>
          <c:cat>
            <c:strRef>
              <c:f>'End-to-End'!$C$81:$E$81</c:f>
              <c:strCache>
                <c:ptCount val="3"/>
                <c:pt idx="0">
                  <c:v>8M</c:v>
                </c:pt>
                <c:pt idx="1">
                  <c:v>16M</c:v>
                </c:pt>
                <c:pt idx="2">
                  <c:v>32M</c:v>
                </c:pt>
              </c:strCache>
            </c:strRef>
          </c:cat>
          <c:val>
            <c:numRef>
              <c:f>'End-to-End'!$C$85:$E$85</c:f>
              <c:numCache>
                <c:formatCode>General</c:formatCode>
                <c:ptCount val="3"/>
                <c:pt idx="0">
                  <c:v>1.05</c:v>
                </c:pt>
                <c:pt idx="1">
                  <c:v>1.08</c:v>
                </c:pt>
                <c:pt idx="2">
                  <c:v>1.04</c:v>
                </c:pt>
              </c:numCache>
            </c:numRef>
          </c:val>
          <c:extLst>
            <c:ext xmlns:c16="http://schemas.microsoft.com/office/drawing/2014/chart" uri="{C3380CC4-5D6E-409C-BE32-E72D297353CC}">
              <c16:uniqueId val="{00000002-0F91-9A46-BCFB-A4A2413AEC58}"/>
            </c:ext>
          </c:extLst>
        </c:ser>
        <c:ser>
          <c:idx val="5"/>
          <c:order val="3"/>
          <c:tx>
            <c:strRef>
              <c:f>'End-to-End'!$B$87</c:f>
              <c:strCache>
                <c:ptCount val="1"/>
                <c:pt idx="0">
                  <c:v>Polynesia</c:v>
                </c:pt>
              </c:strCache>
            </c:strRef>
          </c:tx>
          <c:spPr>
            <a:pattFill prst="dkHorz">
              <a:fgClr>
                <a:schemeClr val="accent6">
                  <a:lumMod val="60000"/>
                  <a:lumOff val="40000"/>
                </a:schemeClr>
              </a:fgClr>
              <a:bgClr>
                <a:schemeClr val="tx1"/>
              </a:bgClr>
            </a:pattFill>
            <a:ln>
              <a:solidFill>
                <a:srgbClr val="000000"/>
              </a:solidFill>
            </a:ln>
          </c:spPr>
          <c:invertIfNegative val="0"/>
          <c:cat>
            <c:strRef>
              <c:f>'End-to-End'!$C$81:$E$81</c:f>
              <c:strCache>
                <c:ptCount val="3"/>
                <c:pt idx="0">
                  <c:v>8M</c:v>
                </c:pt>
                <c:pt idx="1">
                  <c:v>16M</c:v>
                </c:pt>
                <c:pt idx="2">
                  <c:v>32M</c:v>
                </c:pt>
              </c:strCache>
            </c:strRef>
          </c:cat>
          <c:val>
            <c:numRef>
              <c:f>'End-to-End'!$C$87:$E$87</c:f>
              <c:numCache>
                <c:formatCode>General</c:formatCode>
                <c:ptCount val="3"/>
                <c:pt idx="0">
                  <c:v>1.72</c:v>
                </c:pt>
                <c:pt idx="1">
                  <c:v>1.74</c:v>
                </c:pt>
                <c:pt idx="2">
                  <c:v>1.78</c:v>
                </c:pt>
              </c:numCache>
            </c:numRef>
          </c:val>
          <c:extLst>
            <c:ext xmlns:c16="http://schemas.microsoft.com/office/drawing/2014/chart" uri="{C3380CC4-5D6E-409C-BE32-E72D297353CC}">
              <c16:uniqueId val="{00000003-0F91-9A46-BCFB-A4A2413AEC58}"/>
            </c:ext>
          </c:extLst>
        </c:ser>
        <c:dLbls>
          <c:showLegendKey val="0"/>
          <c:showVal val="0"/>
          <c:showCatName val="0"/>
          <c:showSerName val="0"/>
          <c:showPercent val="0"/>
          <c:showBubbleSize val="0"/>
        </c:dLbls>
        <c:gapWidth val="150"/>
        <c:axId val="1826999224"/>
        <c:axId val="1827004632"/>
      </c:barChart>
      <c:catAx>
        <c:axId val="1826999224"/>
        <c:scaling>
          <c:orientation val="minMax"/>
        </c:scaling>
        <c:delete val="0"/>
        <c:axPos val="b"/>
        <c:title>
          <c:tx>
            <c:rich>
              <a:bodyPr/>
              <a:lstStyle/>
              <a:p>
                <a:pPr>
                  <a:defRPr sz="2000">
                    <a:latin typeface="Gill Sans MT" panose="020B0502020104020203" pitchFamily="34" charset="77"/>
                  </a:defRPr>
                </a:pPr>
                <a:r>
                  <a:rPr lang="en-US" sz="2000" dirty="0">
                    <a:latin typeface="Gill Sans MT" panose="020B0502020104020203" pitchFamily="34" charset="77"/>
                  </a:rPr>
                  <a:t>Number of  Transactions</a:t>
                </a:r>
              </a:p>
            </c:rich>
          </c:tx>
          <c:layout>
            <c:manualLayout>
              <c:xMode val="edge"/>
              <c:yMode val="edge"/>
              <c:x val="0.31976793178429702"/>
              <c:y val="0.87223272373841398"/>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1827004632"/>
        <c:crosses val="autoZero"/>
        <c:auto val="1"/>
        <c:lblAlgn val="ctr"/>
        <c:lblOffset val="100"/>
        <c:noMultiLvlLbl val="0"/>
      </c:catAx>
      <c:valAx>
        <c:axId val="1827004632"/>
        <c:scaling>
          <c:orientation val="minMax"/>
          <c:max val="2"/>
        </c:scaling>
        <c:delete val="0"/>
        <c:axPos val="l"/>
        <c:majorGridlines/>
        <c:title>
          <c:tx>
            <c:rich>
              <a:bodyPr rot="-5400000" vert="horz"/>
              <a:lstStyle/>
              <a:p>
                <a:pPr>
                  <a:defRPr>
                    <a:latin typeface="Gill Sans MT" panose="020B0502020104020203" pitchFamily="34" charset="77"/>
                  </a:defRPr>
                </a:pPr>
                <a:r>
                  <a:rPr lang="en-US" sz="2000" dirty="0">
                    <a:latin typeface="Gill Sans MT" panose="020B0502020104020203" pitchFamily="34" charset="77"/>
                  </a:rPr>
                  <a:t>Normal.</a:t>
                </a:r>
                <a:r>
                  <a:rPr lang="en-US" sz="2000" baseline="0" dirty="0">
                    <a:latin typeface="Gill Sans MT" panose="020B0502020104020203" pitchFamily="34" charset="77"/>
                  </a:rPr>
                  <a:t> </a:t>
                </a:r>
                <a:r>
                  <a:rPr lang="en-US" sz="2000" dirty="0">
                    <a:latin typeface="Gill Sans MT" panose="020B0502020104020203" pitchFamily="34" charset="77"/>
                  </a:rPr>
                  <a:t>Analytical</a:t>
                </a:r>
                <a:r>
                  <a:rPr lang="en-US" sz="2000" baseline="0" dirty="0">
                    <a:latin typeface="Gill Sans MT" panose="020B0502020104020203" pitchFamily="34" charset="77"/>
                  </a:rPr>
                  <a:t> </a:t>
                </a:r>
              </a:p>
              <a:p>
                <a:pPr>
                  <a:defRPr>
                    <a:latin typeface="Gill Sans MT" panose="020B0502020104020203" pitchFamily="34" charset="77"/>
                  </a:defRPr>
                </a:pPr>
                <a:r>
                  <a:rPr lang="en-US" sz="2000" baseline="0" dirty="0">
                    <a:latin typeface="Gill Sans MT" panose="020B0502020104020203" pitchFamily="34" charset="77"/>
                  </a:rPr>
                  <a:t>Throughput</a:t>
                </a:r>
                <a:endParaRPr lang="en-US" sz="2000" dirty="0">
                  <a:latin typeface="Gill Sans MT" panose="020B0502020104020203" pitchFamily="34" charset="77"/>
                </a:endParaRPr>
              </a:p>
            </c:rich>
          </c:tx>
          <c:layout>
            <c:manualLayout>
              <c:xMode val="edge"/>
              <c:yMode val="edge"/>
              <c:x val="1.35222351241871E-2"/>
              <c:y val="0.24804795653759401"/>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1826999224"/>
        <c:crosses val="autoZero"/>
        <c:crossBetween val="between"/>
        <c:majorUnit val="0.5"/>
      </c:valAx>
      <c:spPr>
        <a:ln>
          <a:solidFill>
            <a:schemeClr val="tx1"/>
          </a:solidFill>
        </a:ln>
      </c:spPr>
    </c:plotArea>
    <c:plotVisOnly val="1"/>
    <c:dispBlanksAs val="gap"/>
    <c:showDLblsOverMax val="0"/>
  </c:chart>
  <c:spPr>
    <a:ln>
      <a:noFill/>
    </a:ln>
  </c:spPr>
  <c:externalData r:id="rId2">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2564406696753494"/>
          <c:y val="0.27785956429545799"/>
          <c:w val="0.41021100501093266"/>
          <c:h val="0.498518044726106"/>
        </c:manualLayout>
      </c:layout>
      <c:barChart>
        <c:barDir val="col"/>
        <c:grouping val="clustered"/>
        <c:varyColors val="0"/>
        <c:ser>
          <c:idx val="1"/>
          <c:order val="0"/>
          <c:tx>
            <c:strRef>
              <c:f>'End-to-End'!$B$59</c:f>
              <c:strCache>
                <c:ptCount val="1"/>
                <c:pt idx="0">
                  <c:v>SI-MVCC</c:v>
                </c:pt>
              </c:strCache>
            </c:strRef>
          </c:tx>
          <c:spPr>
            <a:pattFill prst="wdUpDiag">
              <a:fgClr>
                <a:schemeClr val="bg1"/>
              </a:fgClr>
              <a:bgClr>
                <a:srgbClr val="800000"/>
              </a:bgClr>
            </a:pattFill>
            <a:ln>
              <a:solidFill>
                <a:srgbClr val="000000"/>
              </a:solidFill>
            </a:ln>
          </c:spPr>
          <c:invertIfNegative val="0"/>
          <c:cat>
            <c:strRef>
              <c:f>'End-to-End'!$C$57:$E$57</c:f>
              <c:strCache>
                <c:ptCount val="3"/>
                <c:pt idx="0">
                  <c:v>8M</c:v>
                </c:pt>
                <c:pt idx="1">
                  <c:v>16M</c:v>
                </c:pt>
                <c:pt idx="2">
                  <c:v>32M</c:v>
                </c:pt>
              </c:strCache>
            </c:strRef>
          </c:cat>
          <c:val>
            <c:numRef>
              <c:f>'End-to-End'!$C$59:$E$59</c:f>
              <c:numCache>
                <c:formatCode>General</c:formatCode>
                <c:ptCount val="3"/>
                <c:pt idx="0">
                  <c:v>0.78208411034327996</c:v>
                </c:pt>
                <c:pt idx="1">
                  <c:v>0.81443958063893296</c:v>
                </c:pt>
                <c:pt idx="2">
                  <c:v>0.80203794531340999</c:v>
                </c:pt>
              </c:numCache>
            </c:numRef>
          </c:val>
          <c:extLst>
            <c:ext xmlns:c16="http://schemas.microsoft.com/office/drawing/2014/chart" uri="{C3380CC4-5D6E-409C-BE32-E72D297353CC}">
              <c16:uniqueId val="{00000000-BB60-2043-9B9B-C20B2DDFF1FA}"/>
            </c:ext>
          </c:extLst>
        </c:ser>
        <c:ser>
          <c:idx val="2"/>
          <c:order val="1"/>
          <c:tx>
            <c:strRef>
              <c:f>'End-to-End'!$B$60</c:f>
              <c:strCache>
                <c:ptCount val="1"/>
                <c:pt idx="0">
                  <c:v>MI+SW</c:v>
                </c:pt>
              </c:strCache>
            </c:strRef>
          </c:tx>
          <c:spPr>
            <a:solidFill>
              <a:schemeClr val="bg1">
                <a:lumMod val="75000"/>
              </a:schemeClr>
            </a:solidFill>
            <a:ln>
              <a:solidFill>
                <a:srgbClr val="000000"/>
              </a:solidFill>
            </a:ln>
          </c:spPr>
          <c:invertIfNegative val="0"/>
          <c:cat>
            <c:strRef>
              <c:f>'End-to-End'!$C$57:$E$57</c:f>
              <c:strCache>
                <c:ptCount val="3"/>
                <c:pt idx="0">
                  <c:v>8M</c:v>
                </c:pt>
                <c:pt idx="1">
                  <c:v>16M</c:v>
                </c:pt>
                <c:pt idx="2">
                  <c:v>32M</c:v>
                </c:pt>
              </c:strCache>
            </c:strRef>
          </c:cat>
          <c:val>
            <c:numRef>
              <c:f>'End-to-End'!$C$60:$E$60</c:f>
              <c:numCache>
                <c:formatCode>General</c:formatCode>
                <c:ptCount val="3"/>
                <c:pt idx="0">
                  <c:v>0.48246884034328003</c:v>
                </c:pt>
                <c:pt idx="1">
                  <c:v>0.47343928063893298</c:v>
                </c:pt>
                <c:pt idx="2">
                  <c:v>0.46310585341412502</c:v>
                </c:pt>
              </c:numCache>
            </c:numRef>
          </c:val>
          <c:extLst>
            <c:ext xmlns:c16="http://schemas.microsoft.com/office/drawing/2014/chart" uri="{C3380CC4-5D6E-409C-BE32-E72D297353CC}">
              <c16:uniqueId val="{00000001-BB60-2043-9B9B-C20B2DDFF1FA}"/>
            </c:ext>
          </c:extLst>
        </c:ser>
        <c:ser>
          <c:idx val="3"/>
          <c:order val="2"/>
          <c:tx>
            <c:strRef>
              <c:f>'End-to-End'!$B$61</c:f>
              <c:strCache>
                <c:ptCount val="1"/>
                <c:pt idx="0">
                  <c:v>MI+SW+HB</c:v>
                </c:pt>
              </c:strCache>
            </c:strRef>
          </c:tx>
          <c:spPr>
            <a:pattFill prst="lgCheck">
              <a:fgClr>
                <a:schemeClr val="accent3">
                  <a:lumMod val="75000"/>
                </a:schemeClr>
              </a:fgClr>
              <a:bgClr>
                <a:prstClr val="white"/>
              </a:bgClr>
            </a:pattFill>
            <a:ln>
              <a:solidFill>
                <a:schemeClr val="tx1"/>
              </a:solidFill>
            </a:ln>
          </c:spPr>
          <c:invertIfNegative val="0"/>
          <c:cat>
            <c:strRef>
              <c:f>'End-to-End'!$C$57:$E$57</c:f>
              <c:strCache>
                <c:ptCount val="3"/>
                <c:pt idx="0">
                  <c:v>8M</c:v>
                </c:pt>
                <c:pt idx="1">
                  <c:v>16M</c:v>
                </c:pt>
                <c:pt idx="2">
                  <c:v>32M</c:v>
                </c:pt>
              </c:strCache>
            </c:strRef>
          </c:cat>
          <c:val>
            <c:numRef>
              <c:f>'End-to-End'!$C$61:$E$61</c:f>
              <c:numCache>
                <c:formatCode>General</c:formatCode>
                <c:ptCount val="3"/>
                <c:pt idx="0">
                  <c:v>0.60343000000000002</c:v>
                </c:pt>
                <c:pt idx="1">
                  <c:v>0.615313</c:v>
                </c:pt>
                <c:pt idx="2">
                  <c:v>0.60456829999999995</c:v>
                </c:pt>
              </c:numCache>
            </c:numRef>
          </c:val>
          <c:extLst>
            <c:ext xmlns:c16="http://schemas.microsoft.com/office/drawing/2014/chart" uri="{C3380CC4-5D6E-409C-BE32-E72D297353CC}">
              <c16:uniqueId val="{00000002-BB60-2043-9B9B-C20B2DDFF1FA}"/>
            </c:ext>
          </c:extLst>
        </c:ser>
        <c:ser>
          <c:idx val="5"/>
          <c:order val="3"/>
          <c:tx>
            <c:strRef>
              <c:f>'End-to-End'!$B$63</c:f>
              <c:strCache>
                <c:ptCount val="1"/>
                <c:pt idx="0">
                  <c:v>Polynesia</c:v>
                </c:pt>
              </c:strCache>
            </c:strRef>
          </c:tx>
          <c:spPr>
            <a:pattFill prst="dkHorz">
              <a:fgClr>
                <a:schemeClr val="accent6">
                  <a:lumMod val="60000"/>
                  <a:lumOff val="40000"/>
                </a:schemeClr>
              </a:fgClr>
              <a:bgClr>
                <a:schemeClr val="tx1"/>
              </a:bgClr>
            </a:pattFill>
            <a:ln>
              <a:solidFill>
                <a:schemeClr val="tx1"/>
              </a:solidFill>
            </a:ln>
          </c:spPr>
          <c:invertIfNegative val="0"/>
          <c:cat>
            <c:strRef>
              <c:f>'End-to-End'!$C$57:$E$57</c:f>
              <c:strCache>
                <c:ptCount val="3"/>
                <c:pt idx="0">
                  <c:v>8M</c:v>
                </c:pt>
                <c:pt idx="1">
                  <c:v>16M</c:v>
                </c:pt>
                <c:pt idx="2">
                  <c:v>32M</c:v>
                </c:pt>
              </c:strCache>
            </c:strRef>
          </c:cat>
          <c:val>
            <c:numRef>
              <c:f>'End-to-End'!$C$63:$E$63</c:f>
              <c:numCache>
                <c:formatCode>General</c:formatCode>
                <c:ptCount val="3"/>
                <c:pt idx="0">
                  <c:v>0.92208411034327997</c:v>
                </c:pt>
                <c:pt idx="1">
                  <c:v>0.914439770638933</c:v>
                </c:pt>
                <c:pt idx="2">
                  <c:v>0.91310551341412505</c:v>
                </c:pt>
              </c:numCache>
            </c:numRef>
          </c:val>
          <c:extLst>
            <c:ext xmlns:c16="http://schemas.microsoft.com/office/drawing/2014/chart" uri="{C3380CC4-5D6E-409C-BE32-E72D297353CC}">
              <c16:uniqueId val="{00000003-BB60-2043-9B9B-C20B2DDFF1FA}"/>
            </c:ext>
          </c:extLst>
        </c:ser>
        <c:ser>
          <c:idx val="6"/>
          <c:order val="4"/>
          <c:tx>
            <c:strRef>
              <c:f>'End-to-End'!$B$64</c:f>
              <c:strCache>
                <c:ptCount val="1"/>
                <c:pt idx="0">
                  <c:v>Ideal-Txn</c:v>
                </c:pt>
              </c:strCache>
            </c:strRef>
          </c:tx>
          <c:spPr>
            <a:solidFill>
              <a:schemeClr val="accent2"/>
            </a:solidFill>
            <a:ln>
              <a:solidFill>
                <a:schemeClr val="tx1"/>
              </a:solidFill>
            </a:ln>
          </c:spPr>
          <c:invertIfNegative val="0"/>
          <c:cat>
            <c:strRef>
              <c:f>'End-to-End'!$C$57:$E$57</c:f>
              <c:strCache>
                <c:ptCount val="3"/>
                <c:pt idx="0">
                  <c:v>8M</c:v>
                </c:pt>
                <c:pt idx="1">
                  <c:v>16M</c:v>
                </c:pt>
                <c:pt idx="2">
                  <c:v>32M</c:v>
                </c:pt>
              </c:strCache>
            </c:strRef>
          </c:cat>
          <c:val>
            <c:numRef>
              <c:f>'End-to-End'!$C$64:$E$64</c:f>
              <c:numCache>
                <c:formatCode>General</c:formatCode>
                <c:ptCount val="3"/>
                <c:pt idx="0">
                  <c:v>1</c:v>
                </c:pt>
                <c:pt idx="1">
                  <c:v>1</c:v>
                </c:pt>
                <c:pt idx="2">
                  <c:v>1</c:v>
                </c:pt>
              </c:numCache>
            </c:numRef>
          </c:val>
          <c:extLst>
            <c:ext xmlns:c16="http://schemas.microsoft.com/office/drawing/2014/chart" uri="{C3380CC4-5D6E-409C-BE32-E72D297353CC}">
              <c16:uniqueId val="{00000004-BB60-2043-9B9B-C20B2DDFF1FA}"/>
            </c:ext>
          </c:extLst>
        </c:ser>
        <c:dLbls>
          <c:showLegendKey val="0"/>
          <c:showVal val="0"/>
          <c:showCatName val="0"/>
          <c:showSerName val="0"/>
          <c:showPercent val="0"/>
          <c:showBubbleSize val="0"/>
        </c:dLbls>
        <c:gapWidth val="150"/>
        <c:axId val="1822348808"/>
        <c:axId val="1822354552"/>
      </c:barChart>
      <c:catAx>
        <c:axId val="1822348808"/>
        <c:scaling>
          <c:orientation val="minMax"/>
        </c:scaling>
        <c:delete val="0"/>
        <c:axPos val="b"/>
        <c:title>
          <c:tx>
            <c:rich>
              <a:bodyPr/>
              <a:lstStyle/>
              <a:p>
                <a:pPr>
                  <a:defRPr sz="2000">
                    <a:latin typeface="Gill Sans MT" panose="020B0502020104020203" pitchFamily="34" charset="77"/>
                  </a:defRPr>
                </a:pPr>
                <a:r>
                  <a:rPr lang="en-US" sz="2000" dirty="0">
                    <a:latin typeface="Gill Sans MT" panose="020B0502020104020203" pitchFamily="34" charset="77"/>
                  </a:rPr>
                  <a:t>Number of </a:t>
                </a:r>
                <a:r>
                  <a:rPr lang="en-US" sz="2000" baseline="0" dirty="0">
                    <a:latin typeface="Gill Sans MT" panose="020B0502020104020203" pitchFamily="34" charset="77"/>
                  </a:rPr>
                  <a:t> </a:t>
                </a:r>
                <a:r>
                  <a:rPr lang="en-US" sz="2000" dirty="0">
                    <a:latin typeface="Gill Sans MT" panose="020B0502020104020203" pitchFamily="34" charset="77"/>
                  </a:rPr>
                  <a:t>Transactions</a:t>
                </a:r>
              </a:p>
            </c:rich>
          </c:tx>
          <c:layout>
            <c:manualLayout>
              <c:xMode val="edge"/>
              <c:yMode val="edge"/>
              <c:x val="0.16581743116465036"/>
              <c:y val="0.8864439917660295"/>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1822354552"/>
        <c:crosses val="autoZero"/>
        <c:auto val="1"/>
        <c:lblAlgn val="ctr"/>
        <c:lblOffset val="100"/>
        <c:noMultiLvlLbl val="0"/>
      </c:catAx>
      <c:valAx>
        <c:axId val="1822354552"/>
        <c:scaling>
          <c:orientation val="minMax"/>
          <c:max val="1"/>
        </c:scaling>
        <c:delete val="0"/>
        <c:axPos val="l"/>
        <c:majorGridlines/>
        <c:title>
          <c:tx>
            <c:rich>
              <a:bodyPr rot="-5400000" vert="horz"/>
              <a:lstStyle/>
              <a:p>
                <a:pPr>
                  <a:defRPr>
                    <a:latin typeface="Gill Sans MT" panose="020B0502020104020203" pitchFamily="34" charset="77"/>
                  </a:defRPr>
                </a:pPr>
                <a:r>
                  <a:rPr lang="en-US" sz="2000" dirty="0">
                    <a:latin typeface="Gill Sans MT" panose="020B0502020104020203" pitchFamily="34" charset="77"/>
                  </a:rPr>
                  <a:t>Normal.  Transactional </a:t>
                </a:r>
                <a:r>
                  <a:rPr lang="en-US" sz="2000" baseline="0" dirty="0">
                    <a:latin typeface="Gill Sans MT" panose="020B0502020104020203" pitchFamily="34" charset="77"/>
                  </a:rPr>
                  <a:t>Throughput</a:t>
                </a:r>
                <a:endParaRPr lang="en-US" sz="2000" dirty="0">
                  <a:latin typeface="Gill Sans MT" panose="020B0502020104020203" pitchFamily="34" charset="77"/>
                </a:endParaRPr>
              </a:p>
            </c:rich>
          </c:tx>
          <c:layout>
            <c:manualLayout>
              <c:xMode val="edge"/>
              <c:yMode val="edge"/>
              <c:x val="1.23726154342439E-3"/>
              <c:y val="0.210526515714266"/>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1822348808"/>
        <c:crosses val="autoZero"/>
        <c:crossBetween val="between"/>
        <c:majorUnit val="0.2"/>
      </c:valAx>
      <c:spPr>
        <a:ln>
          <a:solidFill>
            <a:schemeClr val="tx1"/>
          </a:solidFill>
        </a:ln>
      </c:spPr>
    </c:plotArea>
    <c:legend>
      <c:legendPos val="t"/>
      <c:layout>
        <c:manualLayout>
          <c:xMode val="edge"/>
          <c:yMode val="edge"/>
          <c:x val="9.8487462381893006E-4"/>
          <c:y val="4.8871677213841627E-2"/>
          <c:w val="0.99901516121586609"/>
          <c:h val="0.233155447657379"/>
        </c:manualLayout>
      </c:layout>
      <c:overlay val="0"/>
      <c:txPr>
        <a:bodyPr/>
        <a:lstStyle/>
        <a:p>
          <a:pPr algn="ctr">
            <a:defRPr sz="1800" b="1">
              <a:latin typeface="Gill Sans MT" panose="020B0502020104020203" pitchFamily="34" charset="77"/>
            </a:defRPr>
          </a:pPr>
          <a:endParaRPr lang="en-CH"/>
        </a:p>
      </c:txPr>
    </c:legend>
    <c:plotVisOnly val="1"/>
    <c:dispBlanksAs val="gap"/>
    <c:showDLblsOverMax val="0"/>
  </c:chart>
  <c:spPr>
    <a:ln>
      <a:noFill/>
    </a:ln>
  </c:spPr>
  <c:externalData r:id="rId2">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8117063199703601"/>
          <c:y val="0.272499358463554"/>
          <c:w val="0.71608716304421005"/>
          <c:h val="0.498518044726106"/>
        </c:manualLayout>
      </c:layout>
      <c:barChart>
        <c:barDir val="col"/>
        <c:grouping val="clustered"/>
        <c:varyColors val="0"/>
        <c:ser>
          <c:idx val="1"/>
          <c:order val="0"/>
          <c:tx>
            <c:strRef>
              <c:f>'End-to-End'!$B$83</c:f>
              <c:strCache>
                <c:ptCount val="1"/>
                <c:pt idx="0">
                  <c:v>SI-MVCC</c:v>
                </c:pt>
              </c:strCache>
            </c:strRef>
          </c:tx>
          <c:spPr>
            <a:pattFill prst="wdUpDiag">
              <a:fgClr>
                <a:schemeClr val="bg1"/>
              </a:fgClr>
              <a:bgClr>
                <a:srgbClr val="800000"/>
              </a:bgClr>
            </a:pattFill>
            <a:ln>
              <a:solidFill>
                <a:srgbClr val="000000"/>
              </a:solidFill>
            </a:ln>
          </c:spPr>
          <c:invertIfNegative val="0"/>
          <c:cat>
            <c:strRef>
              <c:f>'End-to-End'!$C$81:$E$81</c:f>
              <c:strCache>
                <c:ptCount val="3"/>
                <c:pt idx="0">
                  <c:v>8M</c:v>
                </c:pt>
                <c:pt idx="1">
                  <c:v>16M</c:v>
                </c:pt>
                <c:pt idx="2">
                  <c:v>32M</c:v>
                </c:pt>
              </c:strCache>
            </c:strRef>
          </c:cat>
          <c:val>
            <c:numRef>
              <c:f>'End-to-End'!$C$83:$E$83</c:f>
              <c:numCache>
                <c:formatCode>General</c:formatCode>
                <c:ptCount val="3"/>
                <c:pt idx="0">
                  <c:v>0.36799999999999999</c:v>
                </c:pt>
                <c:pt idx="1">
                  <c:v>0.32300000000000001</c:v>
                </c:pt>
                <c:pt idx="2">
                  <c:v>0.35</c:v>
                </c:pt>
              </c:numCache>
            </c:numRef>
          </c:val>
          <c:extLst>
            <c:ext xmlns:c16="http://schemas.microsoft.com/office/drawing/2014/chart" uri="{C3380CC4-5D6E-409C-BE32-E72D297353CC}">
              <c16:uniqueId val="{00000000-A3C8-6741-8718-D0D25467834D}"/>
            </c:ext>
          </c:extLst>
        </c:ser>
        <c:ser>
          <c:idx val="2"/>
          <c:order val="1"/>
          <c:tx>
            <c:strRef>
              <c:f>'End-to-End'!$B$84</c:f>
              <c:strCache>
                <c:ptCount val="1"/>
                <c:pt idx="0">
                  <c:v>MI+SW</c:v>
                </c:pt>
              </c:strCache>
            </c:strRef>
          </c:tx>
          <c:spPr>
            <a:solidFill>
              <a:schemeClr val="bg1">
                <a:lumMod val="75000"/>
              </a:schemeClr>
            </a:solidFill>
            <a:ln>
              <a:solidFill>
                <a:srgbClr val="000000"/>
              </a:solidFill>
            </a:ln>
          </c:spPr>
          <c:invertIfNegative val="0"/>
          <c:cat>
            <c:strRef>
              <c:f>'End-to-End'!$C$81:$E$81</c:f>
              <c:strCache>
                <c:ptCount val="3"/>
                <c:pt idx="0">
                  <c:v>8M</c:v>
                </c:pt>
                <c:pt idx="1">
                  <c:v>16M</c:v>
                </c:pt>
                <c:pt idx="2">
                  <c:v>32M</c:v>
                </c:pt>
              </c:strCache>
            </c:strRef>
          </c:cat>
          <c:val>
            <c:numRef>
              <c:f>'End-to-End'!$C$84:$E$84</c:f>
              <c:numCache>
                <c:formatCode>General</c:formatCode>
                <c:ptCount val="3"/>
                <c:pt idx="0">
                  <c:v>0.65</c:v>
                </c:pt>
                <c:pt idx="1">
                  <c:v>0.63</c:v>
                </c:pt>
                <c:pt idx="2">
                  <c:v>0.62</c:v>
                </c:pt>
              </c:numCache>
            </c:numRef>
          </c:val>
          <c:extLst>
            <c:ext xmlns:c16="http://schemas.microsoft.com/office/drawing/2014/chart" uri="{C3380CC4-5D6E-409C-BE32-E72D297353CC}">
              <c16:uniqueId val="{00000001-A3C8-6741-8718-D0D25467834D}"/>
            </c:ext>
          </c:extLst>
        </c:ser>
        <c:ser>
          <c:idx val="3"/>
          <c:order val="2"/>
          <c:tx>
            <c:strRef>
              <c:f>'End-to-End'!$B$85</c:f>
              <c:strCache>
                <c:ptCount val="1"/>
                <c:pt idx="0">
                  <c:v>MI+SW+HB</c:v>
                </c:pt>
              </c:strCache>
            </c:strRef>
          </c:tx>
          <c:spPr>
            <a:pattFill prst="lgCheck">
              <a:fgClr>
                <a:schemeClr val="accent3">
                  <a:lumMod val="75000"/>
                </a:schemeClr>
              </a:fgClr>
              <a:bgClr>
                <a:prstClr val="white"/>
              </a:bgClr>
            </a:pattFill>
            <a:ln>
              <a:solidFill>
                <a:schemeClr val="tx1"/>
              </a:solidFill>
            </a:ln>
          </c:spPr>
          <c:invertIfNegative val="0"/>
          <c:cat>
            <c:strRef>
              <c:f>'End-to-End'!$C$81:$E$81</c:f>
              <c:strCache>
                <c:ptCount val="3"/>
                <c:pt idx="0">
                  <c:v>8M</c:v>
                </c:pt>
                <c:pt idx="1">
                  <c:v>16M</c:v>
                </c:pt>
                <c:pt idx="2">
                  <c:v>32M</c:v>
                </c:pt>
              </c:strCache>
            </c:strRef>
          </c:cat>
          <c:val>
            <c:numRef>
              <c:f>'End-to-End'!$C$85:$E$85</c:f>
              <c:numCache>
                <c:formatCode>General</c:formatCode>
                <c:ptCount val="3"/>
                <c:pt idx="0">
                  <c:v>1.05</c:v>
                </c:pt>
                <c:pt idx="1">
                  <c:v>1.08</c:v>
                </c:pt>
                <c:pt idx="2">
                  <c:v>1.04</c:v>
                </c:pt>
              </c:numCache>
            </c:numRef>
          </c:val>
          <c:extLst>
            <c:ext xmlns:c16="http://schemas.microsoft.com/office/drawing/2014/chart" uri="{C3380CC4-5D6E-409C-BE32-E72D297353CC}">
              <c16:uniqueId val="{00000002-A3C8-6741-8718-D0D25467834D}"/>
            </c:ext>
          </c:extLst>
        </c:ser>
        <c:ser>
          <c:idx val="5"/>
          <c:order val="3"/>
          <c:tx>
            <c:strRef>
              <c:f>'End-to-End'!$B$87</c:f>
              <c:strCache>
                <c:ptCount val="1"/>
                <c:pt idx="0">
                  <c:v>Polynesia</c:v>
                </c:pt>
              </c:strCache>
            </c:strRef>
          </c:tx>
          <c:spPr>
            <a:pattFill prst="dkHorz">
              <a:fgClr>
                <a:schemeClr val="accent6">
                  <a:lumMod val="60000"/>
                  <a:lumOff val="40000"/>
                </a:schemeClr>
              </a:fgClr>
              <a:bgClr>
                <a:schemeClr val="tx1"/>
              </a:bgClr>
            </a:pattFill>
            <a:ln>
              <a:solidFill>
                <a:srgbClr val="000000"/>
              </a:solidFill>
            </a:ln>
          </c:spPr>
          <c:invertIfNegative val="0"/>
          <c:cat>
            <c:strRef>
              <c:f>'End-to-End'!$C$81:$E$81</c:f>
              <c:strCache>
                <c:ptCount val="3"/>
                <c:pt idx="0">
                  <c:v>8M</c:v>
                </c:pt>
                <c:pt idx="1">
                  <c:v>16M</c:v>
                </c:pt>
                <c:pt idx="2">
                  <c:v>32M</c:v>
                </c:pt>
              </c:strCache>
            </c:strRef>
          </c:cat>
          <c:val>
            <c:numRef>
              <c:f>'End-to-End'!$C$87:$E$87</c:f>
              <c:numCache>
                <c:formatCode>General</c:formatCode>
                <c:ptCount val="3"/>
                <c:pt idx="0">
                  <c:v>1.72</c:v>
                </c:pt>
                <c:pt idx="1">
                  <c:v>1.74</c:v>
                </c:pt>
                <c:pt idx="2">
                  <c:v>1.78</c:v>
                </c:pt>
              </c:numCache>
            </c:numRef>
          </c:val>
          <c:extLst>
            <c:ext xmlns:c16="http://schemas.microsoft.com/office/drawing/2014/chart" uri="{C3380CC4-5D6E-409C-BE32-E72D297353CC}">
              <c16:uniqueId val="{00000003-A3C8-6741-8718-D0D25467834D}"/>
            </c:ext>
          </c:extLst>
        </c:ser>
        <c:dLbls>
          <c:showLegendKey val="0"/>
          <c:showVal val="0"/>
          <c:showCatName val="0"/>
          <c:showSerName val="0"/>
          <c:showPercent val="0"/>
          <c:showBubbleSize val="0"/>
        </c:dLbls>
        <c:gapWidth val="150"/>
        <c:axId val="1826999224"/>
        <c:axId val="1827004632"/>
      </c:barChart>
      <c:catAx>
        <c:axId val="1826999224"/>
        <c:scaling>
          <c:orientation val="minMax"/>
        </c:scaling>
        <c:delete val="0"/>
        <c:axPos val="b"/>
        <c:title>
          <c:tx>
            <c:rich>
              <a:bodyPr/>
              <a:lstStyle/>
              <a:p>
                <a:pPr>
                  <a:defRPr sz="2000">
                    <a:latin typeface="Gill Sans MT" panose="020B0502020104020203" pitchFamily="34" charset="77"/>
                  </a:defRPr>
                </a:pPr>
                <a:r>
                  <a:rPr lang="en-US" sz="2000" dirty="0">
                    <a:latin typeface="Gill Sans MT" panose="020B0502020104020203" pitchFamily="34" charset="77"/>
                  </a:rPr>
                  <a:t>Number of  Transactions</a:t>
                </a:r>
              </a:p>
            </c:rich>
          </c:tx>
          <c:layout>
            <c:manualLayout>
              <c:xMode val="edge"/>
              <c:yMode val="edge"/>
              <c:x val="0.31976793178429702"/>
              <c:y val="0.87223272373841398"/>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1827004632"/>
        <c:crosses val="autoZero"/>
        <c:auto val="1"/>
        <c:lblAlgn val="ctr"/>
        <c:lblOffset val="100"/>
        <c:noMultiLvlLbl val="0"/>
      </c:catAx>
      <c:valAx>
        <c:axId val="1827004632"/>
        <c:scaling>
          <c:orientation val="minMax"/>
          <c:max val="2"/>
        </c:scaling>
        <c:delete val="0"/>
        <c:axPos val="l"/>
        <c:majorGridlines/>
        <c:title>
          <c:tx>
            <c:rich>
              <a:bodyPr rot="-5400000" vert="horz"/>
              <a:lstStyle/>
              <a:p>
                <a:pPr>
                  <a:defRPr>
                    <a:latin typeface="Gill Sans MT" panose="020B0502020104020203" pitchFamily="34" charset="77"/>
                  </a:defRPr>
                </a:pPr>
                <a:r>
                  <a:rPr lang="en-US" sz="2000" dirty="0">
                    <a:latin typeface="Gill Sans MT" panose="020B0502020104020203" pitchFamily="34" charset="77"/>
                  </a:rPr>
                  <a:t>Normal.</a:t>
                </a:r>
                <a:r>
                  <a:rPr lang="en-US" sz="2000" baseline="0" dirty="0">
                    <a:latin typeface="Gill Sans MT" panose="020B0502020104020203" pitchFamily="34" charset="77"/>
                  </a:rPr>
                  <a:t> </a:t>
                </a:r>
                <a:r>
                  <a:rPr lang="en-US" sz="2000" dirty="0">
                    <a:latin typeface="Gill Sans MT" panose="020B0502020104020203" pitchFamily="34" charset="77"/>
                  </a:rPr>
                  <a:t>Analytical</a:t>
                </a:r>
                <a:r>
                  <a:rPr lang="en-US" sz="2000" baseline="0" dirty="0">
                    <a:latin typeface="Gill Sans MT" panose="020B0502020104020203" pitchFamily="34" charset="77"/>
                  </a:rPr>
                  <a:t> </a:t>
                </a:r>
              </a:p>
              <a:p>
                <a:pPr>
                  <a:defRPr>
                    <a:latin typeface="Gill Sans MT" panose="020B0502020104020203" pitchFamily="34" charset="77"/>
                  </a:defRPr>
                </a:pPr>
                <a:r>
                  <a:rPr lang="en-US" sz="2000" baseline="0" dirty="0">
                    <a:latin typeface="Gill Sans MT" panose="020B0502020104020203" pitchFamily="34" charset="77"/>
                  </a:rPr>
                  <a:t>Throughput</a:t>
                </a:r>
                <a:endParaRPr lang="en-US" sz="2000" dirty="0">
                  <a:latin typeface="Gill Sans MT" panose="020B0502020104020203" pitchFamily="34" charset="77"/>
                </a:endParaRPr>
              </a:p>
            </c:rich>
          </c:tx>
          <c:layout>
            <c:manualLayout>
              <c:xMode val="edge"/>
              <c:yMode val="edge"/>
              <c:x val="1.35222351241871E-2"/>
              <c:y val="0.24804795653759401"/>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1826999224"/>
        <c:crosses val="autoZero"/>
        <c:crossBetween val="between"/>
        <c:majorUnit val="0.5"/>
      </c:valAx>
      <c:spPr>
        <a:ln>
          <a:solidFill>
            <a:schemeClr val="tx1"/>
          </a:solidFill>
        </a:ln>
      </c:spPr>
    </c:plotArea>
    <c:plotVisOnly val="1"/>
    <c:dispBlanksAs val="gap"/>
    <c:showDLblsOverMax val="0"/>
  </c:chart>
  <c:spPr>
    <a:ln>
      <a:noFill/>
    </a:ln>
  </c:spPr>
  <c:externalData r:id="rId2">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2564406696753494"/>
          <c:y val="0.27785956429545799"/>
          <c:w val="0.41021100501093266"/>
          <c:h val="0.498518044726106"/>
        </c:manualLayout>
      </c:layout>
      <c:barChart>
        <c:barDir val="col"/>
        <c:grouping val="clustered"/>
        <c:varyColors val="0"/>
        <c:ser>
          <c:idx val="1"/>
          <c:order val="0"/>
          <c:tx>
            <c:strRef>
              <c:f>'End-to-End'!$B$59</c:f>
              <c:strCache>
                <c:ptCount val="1"/>
                <c:pt idx="0">
                  <c:v>SI-MVCC</c:v>
                </c:pt>
              </c:strCache>
            </c:strRef>
          </c:tx>
          <c:spPr>
            <a:pattFill prst="wdUpDiag">
              <a:fgClr>
                <a:schemeClr val="bg1"/>
              </a:fgClr>
              <a:bgClr>
                <a:srgbClr val="800000"/>
              </a:bgClr>
            </a:pattFill>
            <a:ln>
              <a:solidFill>
                <a:srgbClr val="000000"/>
              </a:solidFill>
            </a:ln>
          </c:spPr>
          <c:invertIfNegative val="0"/>
          <c:cat>
            <c:strRef>
              <c:f>'End-to-End'!$C$57:$E$57</c:f>
              <c:strCache>
                <c:ptCount val="3"/>
                <c:pt idx="0">
                  <c:v>8M</c:v>
                </c:pt>
                <c:pt idx="1">
                  <c:v>16M</c:v>
                </c:pt>
                <c:pt idx="2">
                  <c:v>32M</c:v>
                </c:pt>
              </c:strCache>
            </c:strRef>
          </c:cat>
          <c:val>
            <c:numRef>
              <c:f>'End-to-End'!$C$59:$E$59</c:f>
              <c:numCache>
                <c:formatCode>General</c:formatCode>
                <c:ptCount val="3"/>
                <c:pt idx="0">
                  <c:v>0.78208411034327996</c:v>
                </c:pt>
                <c:pt idx="1">
                  <c:v>0.81443958063893296</c:v>
                </c:pt>
                <c:pt idx="2">
                  <c:v>0.80203794531340999</c:v>
                </c:pt>
              </c:numCache>
            </c:numRef>
          </c:val>
          <c:extLst>
            <c:ext xmlns:c16="http://schemas.microsoft.com/office/drawing/2014/chart" uri="{C3380CC4-5D6E-409C-BE32-E72D297353CC}">
              <c16:uniqueId val="{00000000-353D-E74B-B79B-653B4529B287}"/>
            </c:ext>
          </c:extLst>
        </c:ser>
        <c:ser>
          <c:idx val="2"/>
          <c:order val="1"/>
          <c:tx>
            <c:strRef>
              <c:f>'End-to-End'!$B$60</c:f>
              <c:strCache>
                <c:ptCount val="1"/>
                <c:pt idx="0">
                  <c:v>MI+SW</c:v>
                </c:pt>
              </c:strCache>
            </c:strRef>
          </c:tx>
          <c:spPr>
            <a:solidFill>
              <a:schemeClr val="bg1">
                <a:lumMod val="75000"/>
              </a:schemeClr>
            </a:solidFill>
            <a:ln>
              <a:solidFill>
                <a:srgbClr val="000000"/>
              </a:solidFill>
            </a:ln>
          </c:spPr>
          <c:invertIfNegative val="0"/>
          <c:cat>
            <c:strRef>
              <c:f>'End-to-End'!$C$57:$E$57</c:f>
              <c:strCache>
                <c:ptCount val="3"/>
                <c:pt idx="0">
                  <c:v>8M</c:v>
                </c:pt>
                <c:pt idx="1">
                  <c:v>16M</c:v>
                </c:pt>
                <c:pt idx="2">
                  <c:v>32M</c:v>
                </c:pt>
              </c:strCache>
            </c:strRef>
          </c:cat>
          <c:val>
            <c:numRef>
              <c:f>'End-to-End'!$C$60:$E$60</c:f>
              <c:numCache>
                <c:formatCode>General</c:formatCode>
                <c:ptCount val="3"/>
                <c:pt idx="0">
                  <c:v>0.48246884034328003</c:v>
                </c:pt>
                <c:pt idx="1">
                  <c:v>0.47343928063893298</c:v>
                </c:pt>
                <c:pt idx="2">
                  <c:v>0.46310585341412502</c:v>
                </c:pt>
              </c:numCache>
            </c:numRef>
          </c:val>
          <c:extLst>
            <c:ext xmlns:c16="http://schemas.microsoft.com/office/drawing/2014/chart" uri="{C3380CC4-5D6E-409C-BE32-E72D297353CC}">
              <c16:uniqueId val="{00000001-353D-E74B-B79B-653B4529B287}"/>
            </c:ext>
          </c:extLst>
        </c:ser>
        <c:ser>
          <c:idx val="3"/>
          <c:order val="2"/>
          <c:tx>
            <c:strRef>
              <c:f>'End-to-End'!$B$61</c:f>
              <c:strCache>
                <c:ptCount val="1"/>
                <c:pt idx="0">
                  <c:v>MI+SW+HB</c:v>
                </c:pt>
              </c:strCache>
            </c:strRef>
          </c:tx>
          <c:spPr>
            <a:pattFill prst="lgCheck">
              <a:fgClr>
                <a:schemeClr val="accent3">
                  <a:lumMod val="75000"/>
                </a:schemeClr>
              </a:fgClr>
              <a:bgClr>
                <a:prstClr val="white"/>
              </a:bgClr>
            </a:pattFill>
            <a:ln>
              <a:solidFill>
                <a:schemeClr val="tx1"/>
              </a:solidFill>
            </a:ln>
          </c:spPr>
          <c:invertIfNegative val="0"/>
          <c:cat>
            <c:strRef>
              <c:f>'End-to-End'!$C$57:$E$57</c:f>
              <c:strCache>
                <c:ptCount val="3"/>
                <c:pt idx="0">
                  <c:v>8M</c:v>
                </c:pt>
                <c:pt idx="1">
                  <c:v>16M</c:v>
                </c:pt>
                <c:pt idx="2">
                  <c:v>32M</c:v>
                </c:pt>
              </c:strCache>
            </c:strRef>
          </c:cat>
          <c:val>
            <c:numRef>
              <c:f>'End-to-End'!$C$61:$E$61</c:f>
              <c:numCache>
                <c:formatCode>General</c:formatCode>
                <c:ptCount val="3"/>
                <c:pt idx="0">
                  <c:v>0.60343000000000002</c:v>
                </c:pt>
                <c:pt idx="1">
                  <c:v>0.615313</c:v>
                </c:pt>
                <c:pt idx="2">
                  <c:v>0.60456829999999995</c:v>
                </c:pt>
              </c:numCache>
            </c:numRef>
          </c:val>
          <c:extLst>
            <c:ext xmlns:c16="http://schemas.microsoft.com/office/drawing/2014/chart" uri="{C3380CC4-5D6E-409C-BE32-E72D297353CC}">
              <c16:uniqueId val="{00000002-353D-E74B-B79B-653B4529B287}"/>
            </c:ext>
          </c:extLst>
        </c:ser>
        <c:ser>
          <c:idx val="5"/>
          <c:order val="3"/>
          <c:tx>
            <c:strRef>
              <c:f>'End-to-End'!$B$63</c:f>
              <c:strCache>
                <c:ptCount val="1"/>
                <c:pt idx="0">
                  <c:v>Polynesia</c:v>
                </c:pt>
              </c:strCache>
            </c:strRef>
          </c:tx>
          <c:spPr>
            <a:pattFill prst="dkHorz">
              <a:fgClr>
                <a:schemeClr val="accent6">
                  <a:lumMod val="60000"/>
                  <a:lumOff val="40000"/>
                </a:schemeClr>
              </a:fgClr>
              <a:bgClr>
                <a:schemeClr val="tx1"/>
              </a:bgClr>
            </a:pattFill>
            <a:ln>
              <a:solidFill>
                <a:schemeClr val="tx1"/>
              </a:solidFill>
            </a:ln>
          </c:spPr>
          <c:invertIfNegative val="0"/>
          <c:cat>
            <c:strRef>
              <c:f>'End-to-End'!$C$57:$E$57</c:f>
              <c:strCache>
                <c:ptCount val="3"/>
                <c:pt idx="0">
                  <c:v>8M</c:v>
                </c:pt>
                <c:pt idx="1">
                  <c:v>16M</c:v>
                </c:pt>
                <c:pt idx="2">
                  <c:v>32M</c:v>
                </c:pt>
              </c:strCache>
            </c:strRef>
          </c:cat>
          <c:val>
            <c:numRef>
              <c:f>'End-to-End'!$C$63:$E$63</c:f>
              <c:numCache>
                <c:formatCode>General</c:formatCode>
                <c:ptCount val="3"/>
                <c:pt idx="0">
                  <c:v>0.92208411034327997</c:v>
                </c:pt>
                <c:pt idx="1">
                  <c:v>0.914439770638933</c:v>
                </c:pt>
                <c:pt idx="2">
                  <c:v>0.91310551341412505</c:v>
                </c:pt>
              </c:numCache>
            </c:numRef>
          </c:val>
          <c:extLst>
            <c:ext xmlns:c16="http://schemas.microsoft.com/office/drawing/2014/chart" uri="{C3380CC4-5D6E-409C-BE32-E72D297353CC}">
              <c16:uniqueId val="{00000003-353D-E74B-B79B-653B4529B287}"/>
            </c:ext>
          </c:extLst>
        </c:ser>
        <c:ser>
          <c:idx val="6"/>
          <c:order val="4"/>
          <c:tx>
            <c:strRef>
              <c:f>'End-to-End'!$B$64</c:f>
              <c:strCache>
                <c:ptCount val="1"/>
                <c:pt idx="0">
                  <c:v>Ideal-Txn</c:v>
                </c:pt>
              </c:strCache>
            </c:strRef>
          </c:tx>
          <c:spPr>
            <a:solidFill>
              <a:schemeClr val="accent2"/>
            </a:solidFill>
            <a:ln>
              <a:solidFill>
                <a:schemeClr val="tx1"/>
              </a:solidFill>
            </a:ln>
          </c:spPr>
          <c:invertIfNegative val="0"/>
          <c:cat>
            <c:strRef>
              <c:f>'End-to-End'!$C$57:$E$57</c:f>
              <c:strCache>
                <c:ptCount val="3"/>
                <c:pt idx="0">
                  <c:v>8M</c:v>
                </c:pt>
                <c:pt idx="1">
                  <c:v>16M</c:v>
                </c:pt>
                <c:pt idx="2">
                  <c:v>32M</c:v>
                </c:pt>
              </c:strCache>
            </c:strRef>
          </c:cat>
          <c:val>
            <c:numRef>
              <c:f>'End-to-End'!$C$64:$E$64</c:f>
              <c:numCache>
                <c:formatCode>General</c:formatCode>
                <c:ptCount val="3"/>
                <c:pt idx="0">
                  <c:v>1</c:v>
                </c:pt>
                <c:pt idx="1">
                  <c:v>1</c:v>
                </c:pt>
                <c:pt idx="2">
                  <c:v>1</c:v>
                </c:pt>
              </c:numCache>
            </c:numRef>
          </c:val>
          <c:extLst>
            <c:ext xmlns:c16="http://schemas.microsoft.com/office/drawing/2014/chart" uri="{C3380CC4-5D6E-409C-BE32-E72D297353CC}">
              <c16:uniqueId val="{00000004-353D-E74B-B79B-653B4529B287}"/>
            </c:ext>
          </c:extLst>
        </c:ser>
        <c:dLbls>
          <c:showLegendKey val="0"/>
          <c:showVal val="0"/>
          <c:showCatName val="0"/>
          <c:showSerName val="0"/>
          <c:showPercent val="0"/>
          <c:showBubbleSize val="0"/>
        </c:dLbls>
        <c:gapWidth val="150"/>
        <c:axId val="1822348808"/>
        <c:axId val="1822354552"/>
      </c:barChart>
      <c:catAx>
        <c:axId val="1822348808"/>
        <c:scaling>
          <c:orientation val="minMax"/>
        </c:scaling>
        <c:delete val="0"/>
        <c:axPos val="b"/>
        <c:title>
          <c:tx>
            <c:rich>
              <a:bodyPr/>
              <a:lstStyle/>
              <a:p>
                <a:pPr>
                  <a:defRPr sz="2000">
                    <a:latin typeface="Gill Sans MT" panose="020B0502020104020203" pitchFamily="34" charset="77"/>
                  </a:defRPr>
                </a:pPr>
                <a:r>
                  <a:rPr lang="en-US" sz="2000" dirty="0">
                    <a:latin typeface="Gill Sans MT" panose="020B0502020104020203" pitchFamily="34" charset="77"/>
                  </a:rPr>
                  <a:t>Number of </a:t>
                </a:r>
                <a:r>
                  <a:rPr lang="en-US" sz="2000" baseline="0" dirty="0">
                    <a:latin typeface="Gill Sans MT" panose="020B0502020104020203" pitchFamily="34" charset="77"/>
                  </a:rPr>
                  <a:t> </a:t>
                </a:r>
                <a:r>
                  <a:rPr lang="en-US" sz="2000" dirty="0">
                    <a:latin typeface="Gill Sans MT" panose="020B0502020104020203" pitchFamily="34" charset="77"/>
                  </a:rPr>
                  <a:t>Transactions</a:t>
                </a:r>
              </a:p>
            </c:rich>
          </c:tx>
          <c:layout>
            <c:manualLayout>
              <c:xMode val="edge"/>
              <c:yMode val="edge"/>
              <c:x val="0.16581743116465036"/>
              <c:y val="0.8864439917660295"/>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1822354552"/>
        <c:crosses val="autoZero"/>
        <c:auto val="1"/>
        <c:lblAlgn val="ctr"/>
        <c:lblOffset val="100"/>
        <c:noMultiLvlLbl val="0"/>
      </c:catAx>
      <c:valAx>
        <c:axId val="1822354552"/>
        <c:scaling>
          <c:orientation val="minMax"/>
          <c:max val="1"/>
        </c:scaling>
        <c:delete val="0"/>
        <c:axPos val="l"/>
        <c:majorGridlines/>
        <c:title>
          <c:tx>
            <c:rich>
              <a:bodyPr rot="-5400000" vert="horz"/>
              <a:lstStyle/>
              <a:p>
                <a:pPr>
                  <a:defRPr>
                    <a:latin typeface="Gill Sans MT" panose="020B0502020104020203" pitchFamily="34" charset="77"/>
                  </a:defRPr>
                </a:pPr>
                <a:r>
                  <a:rPr lang="en-US" sz="2000" dirty="0">
                    <a:latin typeface="Gill Sans MT" panose="020B0502020104020203" pitchFamily="34" charset="77"/>
                  </a:rPr>
                  <a:t>Normal.  Transactional </a:t>
                </a:r>
                <a:r>
                  <a:rPr lang="en-US" sz="2000" baseline="0" dirty="0">
                    <a:latin typeface="Gill Sans MT" panose="020B0502020104020203" pitchFamily="34" charset="77"/>
                  </a:rPr>
                  <a:t>Throughput</a:t>
                </a:r>
                <a:endParaRPr lang="en-US" sz="2000" dirty="0">
                  <a:latin typeface="Gill Sans MT" panose="020B0502020104020203" pitchFamily="34" charset="77"/>
                </a:endParaRPr>
              </a:p>
            </c:rich>
          </c:tx>
          <c:layout>
            <c:manualLayout>
              <c:xMode val="edge"/>
              <c:yMode val="edge"/>
              <c:x val="1.23726154342439E-3"/>
              <c:y val="0.210526515714266"/>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1822348808"/>
        <c:crosses val="autoZero"/>
        <c:crossBetween val="between"/>
        <c:majorUnit val="0.2"/>
      </c:valAx>
      <c:spPr>
        <a:ln>
          <a:solidFill>
            <a:schemeClr val="tx1"/>
          </a:solidFill>
        </a:ln>
      </c:spPr>
    </c:plotArea>
    <c:legend>
      <c:legendPos val="t"/>
      <c:layout>
        <c:manualLayout>
          <c:xMode val="edge"/>
          <c:yMode val="edge"/>
          <c:x val="9.8487462381893006E-4"/>
          <c:y val="4.8871677213841627E-2"/>
          <c:w val="0.99901516121586609"/>
          <c:h val="0.233155447657379"/>
        </c:manualLayout>
      </c:layout>
      <c:overlay val="0"/>
      <c:txPr>
        <a:bodyPr/>
        <a:lstStyle/>
        <a:p>
          <a:pPr algn="ctr">
            <a:defRPr sz="1800" b="1">
              <a:latin typeface="Gill Sans MT" panose="020B0502020104020203" pitchFamily="34" charset="77"/>
            </a:defRPr>
          </a:pPr>
          <a:endParaRPr lang="en-CH"/>
        </a:p>
      </c:txPr>
    </c:legend>
    <c:plotVisOnly val="1"/>
    <c:dispBlanksAs val="gap"/>
    <c:showDLblsOverMax val="0"/>
  </c:chart>
  <c:spPr>
    <a:ln>
      <a:noFill/>
    </a:ln>
  </c:sp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2682808398950099"/>
          <c:y val="3.5885176852752797E-2"/>
          <c:w val="0.66407015032211902"/>
          <c:h val="0.78760223520447004"/>
        </c:manualLayout>
      </c:layout>
      <c:scatterChart>
        <c:scatterStyle val="smoothMarker"/>
        <c:varyColors val="0"/>
        <c:ser>
          <c:idx val="0"/>
          <c:order val="0"/>
          <c:tx>
            <c:strRef>
              <c:f>Utilization!$G$83</c:f>
              <c:strCache>
                <c:ptCount val="1"/>
                <c:pt idx="0">
                  <c:v>TFOPS/J</c:v>
                </c:pt>
              </c:strCache>
            </c:strRef>
          </c:tx>
          <c:spPr>
            <a:ln>
              <a:solidFill>
                <a:srgbClr val="800000"/>
              </a:solidFill>
            </a:ln>
          </c:spPr>
          <c:marker>
            <c:symbol val="circle"/>
            <c:size val="2"/>
            <c:spPr>
              <a:solidFill>
                <a:srgbClr val="800000"/>
              </a:solidFill>
              <a:ln>
                <a:solidFill>
                  <a:srgbClr val="800000"/>
                </a:solidFill>
              </a:ln>
            </c:spPr>
          </c:marker>
          <c:xVal>
            <c:numRef>
              <c:f>Utilization!$E$84:$E$99</c:f>
              <c:numCache>
                <c:formatCode>General</c:formatCode>
                <c:ptCount val="16"/>
                <c:pt idx="0">
                  <c:v>0.1</c:v>
                </c:pt>
                <c:pt idx="1">
                  <c:v>0.5</c:v>
                </c:pt>
                <c:pt idx="2">
                  <c:v>1</c:v>
                </c:pt>
                <c:pt idx="3">
                  <c:v>2</c:v>
                </c:pt>
                <c:pt idx="4">
                  <c:v>4</c:v>
                </c:pt>
                <c:pt idx="5">
                  <c:v>8</c:v>
                </c:pt>
                <c:pt idx="6">
                  <c:v>16</c:v>
                </c:pt>
                <c:pt idx="7">
                  <c:v>32</c:v>
                </c:pt>
                <c:pt idx="8">
                  <c:v>64</c:v>
                </c:pt>
                <c:pt idx="9">
                  <c:v>128</c:v>
                </c:pt>
                <c:pt idx="10">
                  <c:v>256</c:v>
                </c:pt>
                <c:pt idx="11">
                  <c:v>512</c:v>
                </c:pt>
                <c:pt idx="12">
                  <c:v>1024</c:v>
                </c:pt>
                <c:pt idx="13">
                  <c:v>2048</c:v>
                </c:pt>
                <c:pt idx="14">
                  <c:v>4096</c:v>
                </c:pt>
                <c:pt idx="15">
                  <c:v>8192</c:v>
                </c:pt>
              </c:numCache>
            </c:numRef>
          </c:xVal>
          <c:yVal>
            <c:numRef>
              <c:f>Utilization!$G$84:$G$99</c:f>
              <c:numCache>
                <c:formatCode>General</c:formatCode>
                <c:ptCount val="16"/>
                <c:pt idx="0">
                  <c:v>1.99343977093565E-3</c:v>
                </c:pt>
                <c:pt idx="1">
                  <c:v>9.9319211947198303E-3</c:v>
                </c:pt>
                <c:pt idx="2">
                  <c:v>1.97763474884039E-2</c:v>
                </c:pt>
                <c:pt idx="3">
                  <c:v>3.9207299686341603E-2</c:v>
                </c:pt>
                <c:pt idx="4">
                  <c:v>7.7068591046031004E-2</c:v>
                </c:pt>
                <c:pt idx="5">
                  <c:v>0.14824797843665799</c:v>
                </c:pt>
                <c:pt idx="6">
                  <c:v>0.268620268620269</c:v>
                </c:pt>
                <c:pt idx="7">
                  <c:v>0.45220966084275399</c:v>
                </c:pt>
                <c:pt idx="8">
                  <c:v>0.68696330991413002</c:v>
                </c:pt>
                <c:pt idx="9">
                  <c:v>0.92778070637849197</c:v>
                </c:pt>
                <c:pt idx="10">
                  <c:v>1.1249600511345479</c:v>
                </c:pt>
                <c:pt idx="11">
                  <c:v>1.2587162524584301</c:v>
                </c:pt>
                <c:pt idx="12">
                  <c:v>1.3382758292937931</c:v>
                </c:pt>
                <c:pt idx="13">
                  <c:v>1.381950238013447</c:v>
                </c:pt>
                <c:pt idx="14">
                  <c:v>1.404874155005114</c:v>
                </c:pt>
                <c:pt idx="15">
                  <c:v>1.41662369675399</c:v>
                </c:pt>
              </c:numCache>
            </c:numRef>
          </c:yVal>
          <c:smooth val="1"/>
          <c:extLst>
            <c:ext xmlns:c16="http://schemas.microsoft.com/office/drawing/2014/chart" uri="{C3380CC4-5D6E-409C-BE32-E72D297353CC}">
              <c16:uniqueId val="{00000000-F9FF-D24B-938E-F0082324E499}"/>
            </c:ext>
          </c:extLst>
        </c:ser>
        <c:ser>
          <c:idx val="1"/>
          <c:order val="1"/>
          <c:tx>
            <c:strRef>
              <c:f>Utilization!$D$106</c:f>
              <c:strCache>
                <c:ptCount val="1"/>
                <c:pt idx="0">
                  <c:v>LSTM1</c:v>
                </c:pt>
              </c:strCache>
            </c:strRef>
          </c:tx>
          <c:spPr>
            <a:ln>
              <a:solidFill>
                <a:srgbClr val="000000"/>
              </a:solidFill>
            </a:ln>
          </c:spPr>
          <c:marker>
            <c:symbol val="square"/>
            <c:size val="10"/>
            <c:spPr>
              <a:solidFill>
                <a:schemeClr val="accent2"/>
              </a:solidFill>
              <a:ln>
                <a:solidFill>
                  <a:srgbClr val="000000"/>
                </a:solidFill>
              </a:ln>
            </c:spPr>
          </c:marker>
          <c:xVal>
            <c:numRef>
              <c:f>Utilization!$F$106</c:f>
              <c:numCache>
                <c:formatCode>General</c:formatCode>
                <c:ptCount val="1"/>
                <c:pt idx="0">
                  <c:v>2</c:v>
                </c:pt>
              </c:numCache>
            </c:numRef>
          </c:xVal>
          <c:yVal>
            <c:numRef>
              <c:f>Utilization!$E$106</c:f>
              <c:numCache>
                <c:formatCode>0.00E+00</c:formatCode>
                <c:ptCount val="1"/>
                <c:pt idx="0">
                  <c:v>6.4456626064699103E-3</c:v>
                </c:pt>
              </c:numCache>
            </c:numRef>
          </c:yVal>
          <c:smooth val="1"/>
          <c:extLst>
            <c:ext xmlns:c16="http://schemas.microsoft.com/office/drawing/2014/chart" uri="{C3380CC4-5D6E-409C-BE32-E72D297353CC}">
              <c16:uniqueId val="{00000001-F9FF-D24B-938E-F0082324E499}"/>
            </c:ext>
          </c:extLst>
        </c:ser>
        <c:ser>
          <c:idx val="2"/>
          <c:order val="2"/>
          <c:tx>
            <c:strRef>
              <c:f>Utilization!$D$107</c:f>
              <c:strCache>
                <c:ptCount val="1"/>
                <c:pt idx="0">
                  <c:v>LSTM2</c:v>
                </c:pt>
              </c:strCache>
            </c:strRef>
          </c:tx>
          <c:spPr>
            <a:ln>
              <a:solidFill>
                <a:srgbClr val="000000"/>
              </a:solidFill>
            </a:ln>
          </c:spPr>
          <c:marker>
            <c:symbol val="square"/>
            <c:size val="10"/>
            <c:spPr>
              <a:solidFill>
                <a:schemeClr val="accent1"/>
              </a:solidFill>
              <a:ln>
                <a:solidFill>
                  <a:srgbClr val="000000"/>
                </a:solidFill>
              </a:ln>
            </c:spPr>
          </c:marker>
          <c:xVal>
            <c:numRef>
              <c:f>Utilization!$F$107</c:f>
              <c:numCache>
                <c:formatCode>General</c:formatCode>
                <c:ptCount val="1"/>
                <c:pt idx="0">
                  <c:v>1.6</c:v>
                </c:pt>
              </c:numCache>
            </c:numRef>
          </c:xVal>
          <c:yVal>
            <c:numRef>
              <c:f>Utilization!$E$107</c:f>
              <c:numCache>
                <c:formatCode>0.00E+00</c:formatCode>
                <c:ptCount val="1"/>
                <c:pt idx="0">
                  <c:v>6.4086083374745402E-3</c:v>
                </c:pt>
              </c:numCache>
            </c:numRef>
          </c:yVal>
          <c:smooth val="1"/>
          <c:extLst>
            <c:ext xmlns:c16="http://schemas.microsoft.com/office/drawing/2014/chart" uri="{C3380CC4-5D6E-409C-BE32-E72D297353CC}">
              <c16:uniqueId val="{00000002-F9FF-D24B-938E-F0082324E499}"/>
            </c:ext>
          </c:extLst>
        </c:ser>
        <c:ser>
          <c:idx val="3"/>
          <c:order val="3"/>
          <c:tx>
            <c:strRef>
              <c:f>Utilization!$D$108</c:f>
              <c:strCache>
                <c:ptCount val="1"/>
                <c:pt idx="0">
                  <c:v>Transducer1</c:v>
                </c:pt>
              </c:strCache>
            </c:strRef>
          </c:tx>
          <c:spPr>
            <a:ln>
              <a:solidFill>
                <a:srgbClr val="000000"/>
              </a:solidFill>
            </a:ln>
          </c:spPr>
          <c:marker>
            <c:symbol val="triangle"/>
            <c:size val="10"/>
            <c:spPr>
              <a:solidFill>
                <a:schemeClr val="accent2"/>
              </a:solidFill>
              <a:ln>
                <a:solidFill>
                  <a:srgbClr val="000000"/>
                </a:solidFill>
              </a:ln>
            </c:spPr>
          </c:marker>
          <c:xVal>
            <c:numRef>
              <c:f>Utilization!$F$108</c:f>
              <c:numCache>
                <c:formatCode>General</c:formatCode>
                <c:ptCount val="1"/>
                <c:pt idx="0">
                  <c:v>2.2999999999999998</c:v>
                </c:pt>
              </c:numCache>
            </c:numRef>
          </c:xVal>
          <c:yVal>
            <c:numRef>
              <c:f>Utilization!$E$108</c:f>
              <c:numCache>
                <c:formatCode>0.00E+00</c:formatCode>
                <c:ptCount val="1"/>
                <c:pt idx="0">
                  <c:v>6.3589300478915098E-3</c:v>
                </c:pt>
              </c:numCache>
            </c:numRef>
          </c:yVal>
          <c:smooth val="1"/>
          <c:extLst>
            <c:ext xmlns:c16="http://schemas.microsoft.com/office/drawing/2014/chart" uri="{C3380CC4-5D6E-409C-BE32-E72D297353CC}">
              <c16:uniqueId val="{00000003-F9FF-D24B-938E-F0082324E499}"/>
            </c:ext>
          </c:extLst>
        </c:ser>
        <c:ser>
          <c:idx val="4"/>
          <c:order val="4"/>
          <c:tx>
            <c:strRef>
              <c:f>Utilization!$D$109</c:f>
              <c:strCache>
                <c:ptCount val="1"/>
                <c:pt idx="0">
                  <c:v>Transducer2</c:v>
                </c:pt>
              </c:strCache>
            </c:strRef>
          </c:tx>
          <c:spPr>
            <a:ln>
              <a:solidFill>
                <a:schemeClr val="tx1"/>
              </a:solidFill>
            </a:ln>
          </c:spPr>
          <c:marker>
            <c:symbol val="triangle"/>
            <c:size val="10"/>
            <c:spPr>
              <a:solidFill>
                <a:schemeClr val="accent4"/>
              </a:solidFill>
              <a:ln>
                <a:solidFill>
                  <a:schemeClr val="tx1"/>
                </a:solidFill>
              </a:ln>
            </c:spPr>
          </c:marker>
          <c:xVal>
            <c:numRef>
              <c:f>Utilization!$F$109</c:f>
              <c:numCache>
                <c:formatCode>General</c:formatCode>
                <c:ptCount val="1"/>
                <c:pt idx="0">
                  <c:v>1.7</c:v>
                </c:pt>
              </c:numCache>
            </c:numRef>
          </c:xVal>
          <c:yVal>
            <c:numRef>
              <c:f>Utilization!$E$109</c:f>
              <c:numCache>
                <c:formatCode>0.00E+00</c:formatCode>
                <c:ptCount val="1"/>
                <c:pt idx="0">
                  <c:v>6.3658166359195096E-3</c:v>
                </c:pt>
              </c:numCache>
            </c:numRef>
          </c:yVal>
          <c:smooth val="1"/>
          <c:extLst>
            <c:ext xmlns:c16="http://schemas.microsoft.com/office/drawing/2014/chart" uri="{C3380CC4-5D6E-409C-BE32-E72D297353CC}">
              <c16:uniqueId val="{00000004-F9FF-D24B-938E-F0082324E499}"/>
            </c:ext>
          </c:extLst>
        </c:ser>
        <c:ser>
          <c:idx val="5"/>
          <c:order val="5"/>
          <c:tx>
            <c:strRef>
              <c:f>Utilization!$D$110</c:f>
              <c:strCache>
                <c:ptCount val="1"/>
                <c:pt idx="0">
                  <c:v>Transducer3</c:v>
                </c:pt>
              </c:strCache>
            </c:strRef>
          </c:tx>
          <c:spPr>
            <a:ln>
              <a:solidFill>
                <a:schemeClr val="tx1"/>
              </a:solidFill>
            </a:ln>
          </c:spPr>
          <c:marker>
            <c:symbol val="triangle"/>
            <c:size val="10"/>
            <c:spPr>
              <a:solidFill>
                <a:schemeClr val="tx1">
                  <a:lumMod val="50000"/>
                  <a:lumOff val="50000"/>
                </a:schemeClr>
              </a:solidFill>
              <a:ln>
                <a:solidFill>
                  <a:schemeClr val="tx1"/>
                </a:solidFill>
              </a:ln>
            </c:spPr>
          </c:marker>
          <c:xVal>
            <c:numRef>
              <c:f>Utilization!$F$110</c:f>
              <c:numCache>
                <c:formatCode>General</c:formatCode>
                <c:ptCount val="1"/>
                <c:pt idx="0">
                  <c:v>2</c:v>
                </c:pt>
              </c:numCache>
            </c:numRef>
          </c:xVal>
          <c:yVal>
            <c:numRef>
              <c:f>Utilization!$E$110</c:f>
              <c:numCache>
                <c:formatCode>0.00E+00</c:formatCode>
                <c:ptCount val="1"/>
                <c:pt idx="0">
                  <c:v>6.3565314693678297E-3</c:v>
                </c:pt>
              </c:numCache>
            </c:numRef>
          </c:yVal>
          <c:smooth val="1"/>
          <c:extLst>
            <c:ext xmlns:c16="http://schemas.microsoft.com/office/drawing/2014/chart" uri="{C3380CC4-5D6E-409C-BE32-E72D297353CC}">
              <c16:uniqueId val="{00000005-F9FF-D24B-938E-F0082324E499}"/>
            </c:ext>
          </c:extLst>
        </c:ser>
        <c:ser>
          <c:idx val="6"/>
          <c:order val="6"/>
          <c:tx>
            <c:strRef>
              <c:f>Utilization!$D$111</c:f>
              <c:strCache>
                <c:ptCount val="1"/>
                <c:pt idx="0">
                  <c:v>Transducer4</c:v>
                </c:pt>
              </c:strCache>
            </c:strRef>
          </c:tx>
          <c:spPr>
            <a:ln>
              <a:solidFill>
                <a:srgbClr val="000000"/>
              </a:solidFill>
            </a:ln>
          </c:spPr>
          <c:marker>
            <c:symbol val="triangle"/>
            <c:size val="10"/>
            <c:spPr>
              <a:solidFill>
                <a:schemeClr val="accent3">
                  <a:lumMod val="60000"/>
                  <a:lumOff val="40000"/>
                </a:schemeClr>
              </a:solidFill>
              <a:ln>
                <a:solidFill>
                  <a:srgbClr val="000000"/>
                </a:solidFill>
              </a:ln>
            </c:spPr>
          </c:marker>
          <c:xVal>
            <c:numRef>
              <c:f>Utilization!$F$111</c:f>
              <c:numCache>
                <c:formatCode>General</c:formatCode>
                <c:ptCount val="1"/>
                <c:pt idx="0">
                  <c:v>2</c:v>
                </c:pt>
              </c:numCache>
            </c:numRef>
          </c:xVal>
          <c:yVal>
            <c:numRef>
              <c:f>Utilization!$E$111</c:f>
              <c:numCache>
                <c:formatCode>0.00E+00</c:formatCode>
                <c:ptCount val="1"/>
                <c:pt idx="0">
                  <c:v>6.2644962732081796E-3</c:v>
                </c:pt>
              </c:numCache>
            </c:numRef>
          </c:yVal>
          <c:smooth val="1"/>
          <c:extLst>
            <c:ext xmlns:c16="http://schemas.microsoft.com/office/drawing/2014/chart" uri="{C3380CC4-5D6E-409C-BE32-E72D297353CC}">
              <c16:uniqueId val="{00000006-F9FF-D24B-938E-F0082324E499}"/>
            </c:ext>
          </c:extLst>
        </c:ser>
        <c:ser>
          <c:idx val="7"/>
          <c:order val="7"/>
          <c:tx>
            <c:strRef>
              <c:f>Utilization!$D$117</c:f>
              <c:strCache>
                <c:ptCount val="1"/>
                <c:pt idx="0">
                  <c:v>CNN1</c:v>
                </c:pt>
              </c:strCache>
            </c:strRef>
          </c:tx>
          <c:spPr>
            <a:ln>
              <a:solidFill>
                <a:srgbClr val="000000"/>
              </a:solidFill>
            </a:ln>
          </c:spPr>
          <c:marker>
            <c:symbol val="diamond"/>
            <c:size val="10"/>
            <c:spPr>
              <a:solidFill>
                <a:srgbClr val="FF0000"/>
              </a:solidFill>
              <a:ln>
                <a:solidFill>
                  <a:srgbClr val="000000"/>
                </a:solidFill>
              </a:ln>
            </c:spPr>
          </c:marker>
          <c:xVal>
            <c:numRef>
              <c:f>Utilization!$F$117</c:f>
              <c:numCache>
                <c:formatCode>General</c:formatCode>
                <c:ptCount val="1"/>
                <c:pt idx="0">
                  <c:v>463.8682187568636</c:v>
                </c:pt>
              </c:numCache>
            </c:numRef>
          </c:xVal>
          <c:yVal>
            <c:numRef>
              <c:f>Utilization!$E$117</c:f>
              <c:numCache>
                <c:formatCode>0.00E+00</c:formatCode>
                <c:ptCount val="1"/>
                <c:pt idx="0">
                  <c:v>0.31410561190084002</c:v>
                </c:pt>
              </c:numCache>
            </c:numRef>
          </c:yVal>
          <c:smooth val="1"/>
          <c:extLst>
            <c:ext xmlns:c16="http://schemas.microsoft.com/office/drawing/2014/chart" uri="{C3380CC4-5D6E-409C-BE32-E72D297353CC}">
              <c16:uniqueId val="{00000007-F9FF-D24B-938E-F0082324E499}"/>
            </c:ext>
          </c:extLst>
        </c:ser>
        <c:ser>
          <c:idx val="8"/>
          <c:order val="8"/>
          <c:tx>
            <c:strRef>
              <c:f>Utilization!$D$118</c:f>
              <c:strCache>
                <c:ptCount val="1"/>
                <c:pt idx="0">
                  <c:v>CNN2</c:v>
                </c:pt>
              </c:strCache>
            </c:strRef>
          </c:tx>
          <c:spPr>
            <a:ln>
              <a:solidFill>
                <a:srgbClr val="000000"/>
              </a:solidFill>
            </a:ln>
          </c:spPr>
          <c:marker>
            <c:symbol val="diamond"/>
            <c:size val="10"/>
            <c:spPr>
              <a:solidFill>
                <a:schemeClr val="accent3"/>
              </a:solidFill>
              <a:ln>
                <a:solidFill>
                  <a:srgbClr val="000000"/>
                </a:solidFill>
              </a:ln>
            </c:spPr>
          </c:marker>
          <c:xVal>
            <c:numRef>
              <c:f>Utilization!$F$118</c:f>
              <c:numCache>
                <c:formatCode>General</c:formatCode>
                <c:ptCount val="1"/>
                <c:pt idx="0">
                  <c:v>371.19064510965399</c:v>
                </c:pt>
              </c:numCache>
            </c:numRef>
          </c:xVal>
          <c:yVal>
            <c:numRef>
              <c:f>Utilization!$E$118</c:f>
              <c:numCache>
                <c:formatCode>0.00E+00</c:formatCode>
                <c:ptCount val="1"/>
                <c:pt idx="0">
                  <c:v>0.301295834340853</c:v>
                </c:pt>
              </c:numCache>
            </c:numRef>
          </c:yVal>
          <c:smooth val="1"/>
          <c:extLst>
            <c:ext xmlns:c16="http://schemas.microsoft.com/office/drawing/2014/chart" uri="{C3380CC4-5D6E-409C-BE32-E72D297353CC}">
              <c16:uniqueId val="{00000008-F9FF-D24B-938E-F0082324E499}"/>
            </c:ext>
          </c:extLst>
        </c:ser>
        <c:ser>
          <c:idx val="9"/>
          <c:order val="9"/>
          <c:tx>
            <c:strRef>
              <c:f>Utilization!$D$120</c:f>
              <c:strCache>
                <c:ptCount val="1"/>
                <c:pt idx="0">
                  <c:v>CNN3</c:v>
                </c:pt>
              </c:strCache>
            </c:strRef>
          </c:tx>
          <c:spPr>
            <a:ln>
              <a:solidFill>
                <a:srgbClr val="000000"/>
              </a:solidFill>
            </a:ln>
          </c:spPr>
          <c:marker>
            <c:symbol val="diamond"/>
            <c:size val="10"/>
            <c:spPr>
              <a:solidFill>
                <a:schemeClr val="accent6">
                  <a:lumMod val="20000"/>
                  <a:lumOff val="80000"/>
                </a:schemeClr>
              </a:solidFill>
              <a:ln>
                <a:solidFill>
                  <a:srgbClr val="000000"/>
                </a:solidFill>
              </a:ln>
            </c:spPr>
          </c:marker>
          <c:xVal>
            <c:numRef>
              <c:f>Utilization!$F$120</c:f>
              <c:numCache>
                <c:formatCode>General</c:formatCode>
                <c:ptCount val="1"/>
                <c:pt idx="0">
                  <c:v>470.89164152491838</c:v>
                </c:pt>
              </c:numCache>
            </c:numRef>
          </c:xVal>
          <c:yVal>
            <c:numRef>
              <c:f>Utilization!$E$120</c:f>
              <c:numCache>
                <c:formatCode>0.00E+00</c:formatCode>
                <c:ptCount val="1"/>
                <c:pt idx="0">
                  <c:v>0.31473705513184702</c:v>
                </c:pt>
              </c:numCache>
            </c:numRef>
          </c:yVal>
          <c:smooth val="1"/>
          <c:extLst>
            <c:ext xmlns:c16="http://schemas.microsoft.com/office/drawing/2014/chart" uri="{C3380CC4-5D6E-409C-BE32-E72D297353CC}">
              <c16:uniqueId val="{00000009-F9FF-D24B-938E-F0082324E499}"/>
            </c:ext>
          </c:extLst>
        </c:ser>
        <c:ser>
          <c:idx val="10"/>
          <c:order val="10"/>
          <c:tx>
            <c:strRef>
              <c:f>Utilization!$D$121</c:f>
              <c:strCache>
                <c:ptCount val="1"/>
                <c:pt idx="0">
                  <c:v>CNN4</c:v>
                </c:pt>
              </c:strCache>
            </c:strRef>
          </c:tx>
          <c:spPr>
            <a:ln>
              <a:solidFill>
                <a:srgbClr val="000000"/>
              </a:solidFill>
            </a:ln>
          </c:spPr>
          <c:marker>
            <c:symbol val="diamond"/>
            <c:size val="10"/>
            <c:spPr>
              <a:solidFill>
                <a:schemeClr val="accent4"/>
              </a:solidFill>
              <a:ln>
                <a:solidFill>
                  <a:srgbClr val="000000"/>
                </a:solidFill>
              </a:ln>
            </c:spPr>
          </c:marker>
          <c:xVal>
            <c:numRef>
              <c:f>Utilization!$F$121</c:f>
              <c:numCache>
                <c:formatCode>General</c:formatCode>
                <c:ptCount val="1"/>
                <c:pt idx="0">
                  <c:v>550.08197918725443</c:v>
                </c:pt>
              </c:numCache>
            </c:numRef>
          </c:xVal>
          <c:yVal>
            <c:numRef>
              <c:f>Utilization!$E$121</c:f>
              <c:numCache>
                <c:formatCode>0.00E+00</c:formatCode>
                <c:ptCount val="1"/>
                <c:pt idx="0">
                  <c:v>0.34426222964578401</c:v>
                </c:pt>
              </c:numCache>
            </c:numRef>
          </c:yVal>
          <c:smooth val="1"/>
          <c:extLst>
            <c:ext xmlns:c16="http://schemas.microsoft.com/office/drawing/2014/chart" uri="{C3380CC4-5D6E-409C-BE32-E72D297353CC}">
              <c16:uniqueId val="{0000000A-F9FF-D24B-938E-F0082324E499}"/>
            </c:ext>
          </c:extLst>
        </c:ser>
        <c:ser>
          <c:idx val="11"/>
          <c:order val="11"/>
          <c:tx>
            <c:strRef>
              <c:f>Utilization!$D$122</c:f>
              <c:strCache>
                <c:ptCount val="1"/>
                <c:pt idx="0">
                  <c:v>CNN5</c:v>
                </c:pt>
              </c:strCache>
            </c:strRef>
          </c:tx>
          <c:spPr>
            <a:ln>
              <a:solidFill>
                <a:srgbClr val="000000"/>
              </a:solidFill>
            </a:ln>
          </c:spPr>
          <c:marker>
            <c:symbol val="diamond"/>
            <c:size val="10"/>
            <c:spPr>
              <a:solidFill>
                <a:srgbClr val="FFA767"/>
              </a:solidFill>
              <a:ln>
                <a:solidFill>
                  <a:srgbClr val="000000"/>
                </a:solidFill>
              </a:ln>
            </c:spPr>
          </c:marker>
          <c:xVal>
            <c:numRef>
              <c:f>Utilization!$F$122</c:f>
              <c:numCache>
                <c:formatCode>General</c:formatCode>
                <c:ptCount val="1"/>
                <c:pt idx="0">
                  <c:v>124.92616561496379</c:v>
                </c:pt>
              </c:numCache>
            </c:numRef>
          </c:xVal>
          <c:yVal>
            <c:numRef>
              <c:f>Utilization!$E$122</c:f>
              <c:numCache>
                <c:formatCode>0.00E+00</c:formatCode>
                <c:ptCount val="1"/>
                <c:pt idx="0">
                  <c:v>0.23051466281916799</c:v>
                </c:pt>
              </c:numCache>
            </c:numRef>
          </c:yVal>
          <c:smooth val="1"/>
          <c:extLst>
            <c:ext xmlns:c16="http://schemas.microsoft.com/office/drawing/2014/chart" uri="{C3380CC4-5D6E-409C-BE32-E72D297353CC}">
              <c16:uniqueId val="{0000000B-F9FF-D24B-938E-F0082324E499}"/>
            </c:ext>
          </c:extLst>
        </c:ser>
        <c:ser>
          <c:idx val="12"/>
          <c:order val="12"/>
          <c:tx>
            <c:strRef>
              <c:f>Utilization!$D$123</c:f>
              <c:strCache>
                <c:ptCount val="1"/>
                <c:pt idx="0">
                  <c:v>CNN6</c:v>
                </c:pt>
              </c:strCache>
            </c:strRef>
          </c:tx>
          <c:spPr>
            <a:ln>
              <a:solidFill>
                <a:srgbClr val="000000"/>
              </a:solidFill>
            </a:ln>
          </c:spPr>
          <c:marker>
            <c:symbol val="diamond"/>
            <c:size val="10"/>
            <c:spPr>
              <a:solidFill>
                <a:schemeClr val="tx1">
                  <a:lumMod val="50000"/>
                  <a:lumOff val="50000"/>
                </a:schemeClr>
              </a:solidFill>
              <a:ln>
                <a:solidFill>
                  <a:srgbClr val="000000"/>
                </a:solidFill>
              </a:ln>
            </c:spPr>
          </c:marker>
          <c:xVal>
            <c:numRef>
              <c:f>Utilization!$F$123</c:f>
              <c:numCache>
                <c:formatCode>General</c:formatCode>
                <c:ptCount val="1"/>
                <c:pt idx="0">
                  <c:v>117.26047724</c:v>
                </c:pt>
              </c:numCache>
            </c:numRef>
          </c:xVal>
          <c:yVal>
            <c:numRef>
              <c:f>Utilization!$E$123</c:f>
              <c:numCache>
                <c:formatCode>0.00E+00</c:formatCode>
                <c:ptCount val="1"/>
                <c:pt idx="0">
                  <c:v>0.19404012015920599</c:v>
                </c:pt>
              </c:numCache>
            </c:numRef>
          </c:yVal>
          <c:smooth val="1"/>
          <c:extLst>
            <c:ext xmlns:c16="http://schemas.microsoft.com/office/drawing/2014/chart" uri="{C3380CC4-5D6E-409C-BE32-E72D297353CC}">
              <c16:uniqueId val="{0000000C-F9FF-D24B-938E-F0082324E499}"/>
            </c:ext>
          </c:extLst>
        </c:ser>
        <c:ser>
          <c:idx val="13"/>
          <c:order val="13"/>
          <c:tx>
            <c:strRef>
              <c:f>Utilization!$D$124</c:f>
              <c:strCache>
                <c:ptCount val="1"/>
                <c:pt idx="0">
                  <c:v>CNN7</c:v>
                </c:pt>
              </c:strCache>
            </c:strRef>
          </c:tx>
          <c:spPr>
            <a:ln>
              <a:solidFill>
                <a:srgbClr val="000000"/>
              </a:solidFill>
            </a:ln>
          </c:spPr>
          <c:marker>
            <c:symbol val="diamond"/>
            <c:size val="10"/>
            <c:spPr>
              <a:solidFill>
                <a:schemeClr val="accent2">
                  <a:lumMod val="60000"/>
                  <a:lumOff val="40000"/>
                </a:schemeClr>
              </a:solidFill>
              <a:ln>
                <a:solidFill>
                  <a:srgbClr val="000000"/>
                </a:solidFill>
              </a:ln>
            </c:spPr>
          </c:marker>
          <c:xVal>
            <c:numRef>
              <c:f>Utilization!$F$124</c:f>
              <c:numCache>
                <c:formatCode>General</c:formatCode>
                <c:ptCount val="1"/>
                <c:pt idx="0">
                  <c:v>105.59085539010159</c:v>
                </c:pt>
              </c:numCache>
            </c:numRef>
          </c:xVal>
          <c:yVal>
            <c:numRef>
              <c:f>Utilization!$E$124</c:f>
              <c:numCache>
                <c:formatCode>0.00E+00</c:formatCode>
                <c:ptCount val="1"/>
                <c:pt idx="0">
                  <c:v>0.19224501960927101</c:v>
                </c:pt>
              </c:numCache>
            </c:numRef>
          </c:yVal>
          <c:smooth val="1"/>
          <c:extLst>
            <c:ext xmlns:c16="http://schemas.microsoft.com/office/drawing/2014/chart" uri="{C3380CC4-5D6E-409C-BE32-E72D297353CC}">
              <c16:uniqueId val="{0000000D-F9FF-D24B-938E-F0082324E499}"/>
            </c:ext>
          </c:extLst>
        </c:ser>
        <c:ser>
          <c:idx val="14"/>
          <c:order val="14"/>
          <c:tx>
            <c:strRef>
              <c:f>Utilization!$D$125</c:f>
              <c:strCache>
                <c:ptCount val="1"/>
                <c:pt idx="0">
                  <c:v>CNN8</c:v>
                </c:pt>
              </c:strCache>
            </c:strRef>
          </c:tx>
          <c:spPr>
            <a:ln>
              <a:solidFill>
                <a:srgbClr val="000000"/>
              </a:solidFill>
            </a:ln>
          </c:spPr>
          <c:marker>
            <c:symbol val="diamond"/>
            <c:size val="10"/>
            <c:spPr>
              <a:solidFill>
                <a:schemeClr val="accent3">
                  <a:lumMod val="75000"/>
                </a:schemeClr>
              </a:solidFill>
              <a:ln>
                <a:solidFill>
                  <a:srgbClr val="000000"/>
                </a:solidFill>
              </a:ln>
            </c:spPr>
          </c:marker>
          <c:xVal>
            <c:numRef>
              <c:f>Utilization!$F$125</c:f>
              <c:numCache>
                <c:formatCode>General</c:formatCode>
                <c:ptCount val="1"/>
                <c:pt idx="0">
                  <c:v>485.56375225751623</c:v>
                </c:pt>
              </c:numCache>
            </c:numRef>
          </c:xVal>
          <c:yVal>
            <c:numRef>
              <c:f>Utilization!$E$125</c:f>
              <c:numCache>
                <c:formatCode>0.00E+00</c:formatCode>
                <c:ptCount val="1"/>
                <c:pt idx="0">
                  <c:v>0.31801996676036798</c:v>
                </c:pt>
              </c:numCache>
            </c:numRef>
          </c:yVal>
          <c:smooth val="1"/>
          <c:extLst>
            <c:ext xmlns:c16="http://schemas.microsoft.com/office/drawing/2014/chart" uri="{C3380CC4-5D6E-409C-BE32-E72D297353CC}">
              <c16:uniqueId val="{0000000E-F9FF-D24B-938E-F0082324E499}"/>
            </c:ext>
          </c:extLst>
        </c:ser>
        <c:ser>
          <c:idx val="15"/>
          <c:order val="15"/>
          <c:tx>
            <c:strRef>
              <c:f>Utilization!$D$126</c:f>
              <c:strCache>
                <c:ptCount val="1"/>
                <c:pt idx="0">
                  <c:v>CNN9</c:v>
                </c:pt>
              </c:strCache>
            </c:strRef>
          </c:tx>
          <c:spPr>
            <a:ln>
              <a:solidFill>
                <a:srgbClr val="000000"/>
              </a:solidFill>
            </a:ln>
          </c:spPr>
          <c:marker>
            <c:symbol val="diamond"/>
            <c:size val="10"/>
            <c:spPr>
              <a:solidFill>
                <a:schemeClr val="accent1"/>
              </a:solidFill>
              <a:ln>
                <a:solidFill>
                  <a:srgbClr val="000000"/>
                </a:solidFill>
              </a:ln>
            </c:spPr>
          </c:marker>
          <c:xVal>
            <c:numRef>
              <c:f>Utilization!$F$126</c:f>
              <c:numCache>
                <c:formatCode>General</c:formatCode>
                <c:ptCount val="1"/>
                <c:pt idx="0">
                  <c:v>199.66638254</c:v>
                </c:pt>
              </c:numCache>
            </c:numRef>
          </c:xVal>
          <c:yVal>
            <c:numRef>
              <c:f>Utilization!$E$126</c:f>
              <c:numCache>
                <c:formatCode>0.00E+00</c:formatCode>
                <c:ptCount val="1"/>
                <c:pt idx="0">
                  <c:v>0.14322101023186901</c:v>
                </c:pt>
              </c:numCache>
            </c:numRef>
          </c:yVal>
          <c:smooth val="1"/>
          <c:extLst>
            <c:ext xmlns:c16="http://schemas.microsoft.com/office/drawing/2014/chart" uri="{C3380CC4-5D6E-409C-BE32-E72D297353CC}">
              <c16:uniqueId val="{0000000F-F9FF-D24B-938E-F0082324E499}"/>
            </c:ext>
          </c:extLst>
        </c:ser>
        <c:ser>
          <c:idx val="16"/>
          <c:order val="16"/>
          <c:tx>
            <c:strRef>
              <c:f>Utilization!$D$127</c:f>
              <c:strCache>
                <c:ptCount val="1"/>
                <c:pt idx="0">
                  <c:v>CNN10</c:v>
                </c:pt>
              </c:strCache>
            </c:strRef>
          </c:tx>
          <c:spPr>
            <a:ln>
              <a:solidFill>
                <a:srgbClr val="000000"/>
              </a:solidFill>
            </a:ln>
          </c:spPr>
          <c:marker>
            <c:symbol val="diamond"/>
            <c:size val="10"/>
            <c:spPr>
              <a:solidFill>
                <a:schemeClr val="accent5">
                  <a:lumMod val="75000"/>
                </a:schemeClr>
              </a:solidFill>
              <a:ln>
                <a:solidFill>
                  <a:srgbClr val="000000"/>
                </a:solidFill>
              </a:ln>
            </c:spPr>
          </c:marker>
          <c:xVal>
            <c:numRef>
              <c:f>Utilization!$F$127</c:f>
              <c:numCache>
                <c:formatCode>General</c:formatCode>
                <c:ptCount val="1"/>
                <c:pt idx="0">
                  <c:v>82.312368931657687</c:v>
                </c:pt>
              </c:numCache>
            </c:numRef>
          </c:xVal>
          <c:yVal>
            <c:numRef>
              <c:f>Utilization!$E$127</c:f>
              <c:numCache>
                <c:formatCode>0.00E+00</c:formatCode>
                <c:ptCount val="1"/>
                <c:pt idx="0">
                  <c:v>5.6208672700570998E-2</c:v>
                </c:pt>
              </c:numCache>
            </c:numRef>
          </c:yVal>
          <c:smooth val="1"/>
          <c:extLst>
            <c:ext xmlns:c16="http://schemas.microsoft.com/office/drawing/2014/chart" uri="{C3380CC4-5D6E-409C-BE32-E72D297353CC}">
              <c16:uniqueId val="{00000010-F9FF-D24B-938E-F0082324E499}"/>
            </c:ext>
          </c:extLst>
        </c:ser>
        <c:ser>
          <c:idx val="17"/>
          <c:order val="17"/>
          <c:tx>
            <c:strRef>
              <c:f>Utilization!$D$128</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Utilization!$F$128</c:f>
              <c:numCache>
                <c:formatCode>General</c:formatCode>
                <c:ptCount val="1"/>
                <c:pt idx="0">
                  <c:v>364.52761100873812</c:v>
                </c:pt>
              </c:numCache>
            </c:numRef>
          </c:xVal>
          <c:yVal>
            <c:numRef>
              <c:f>Utilization!$E$128</c:f>
              <c:numCache>
                <c:formatCode>0.00E+00</c:formatCode>
                <c:ptCount val="1"/>
                <c:pt idx="0">
                  <c:v>0.21617621806450099</c:v>
                </c:pt>
              </c:numCache>
            </c:numRef>
          </c:yVal>
          <c:smooth val="1"/>
          <c:extLst>
            <c:ext xmlns:c16="http://schemas.microsoft.com/office/drawing/2014/chart" uri="{C3380CC4-5D6E-409C-BE32-E72D297353CC}">
              <c16:uniqueId val="{00000011-F9FF-D24B-938E-F0082324E499}"/>
            </c:ext>
          </c:extLst>
        </c:ser>
        <c:ser>
          <c:idx val="18"/>
          <c:order val="18"/>
          <c:tx>
            <c:strRef>
              <c:f>Utilization!$D$129</c:f>
              <c:strCache>
                <c:ptCount val="1"/>
                <c:pt idx="0">
                  <c:v>CNN12</c:v>
                </c:pt>
              </c:strCache>
            </c:strRef>
          </c:tx>
          <c:spPr>
            <a:ln>
              <a:solidFill>
                <a:srgbClr val="000000"/>
              </a:solidFill>
            </a:ln>
          </c:spPr>
          <c:marker>
            <c:symbol val="diamond"/>
            <c:size val="10"/>
            <c:spPr>
              <a:solidFill>
                <a:schemeClr val="accent1">
                  <a:lumMod val="20000"/>
                  <a:lumOff val="80000"/>
                </a:schemeClr>
              </a:solidFill>
              <a:ln>
                <a:solidFill>
                  <a:srgbClr val="000000"/>
                </a:solidFill>
              </a:ln>
            </c:spPr>
          </c:marker>
          <c:xVal>
            <c:numRef>
              <c:f>Utilization!$F$129</c:f>
              <c:numCache>
                <c:formatCode>General</c:formatCode>
                <c:ptCount val="1"/>
                <c:pt idx="0">
                  <c:v>183.70865956638869</c:v>
                </c:pt>
              </c:numCache>
            </c:numRef>
          </c:xVal>
          <c:yVal>
            <c:numRef>
              <c:f>Utilization!$E$129</c:f>
              <c:numCache>
                <c:formatCode>0.00E+00</c:formatCode>
                <c:ptCount val="1"/>
                <c:pt idx="0">
                  <c:v>0.142745798393387</c:v>
                </c:pt>
              </c:numCache>
            </c:numRef>
          </c:yVal>
          <c:smooth val="1"/>
          <c:extLst>
            <c:ext xmlns:c16="http://schemas.microsoft.com/office/drawing/2014/chart" uri="{C3380CC4-5D6E-409C-BE32-E72D297353CC}">
              <c16:uniqueId val="{00000012-F9FF-D24B-938E-F0082324E499}"/>
            </c:ext>
          </c:extLst>
        </c:ser>
        <c:ser>
          <c:idx val="19"/>
          <c:order val="19"/>
          <c:tx>
            <c:strRef>
              <c:f>Utilization!$D$130</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Utilization!$F$130</c:f>
              <c:numCache>
                <c:formatCode>General</c:formatCode>
                <c:ptCount val="1"/>
                <c:pt idx="0">
                  <c:v>80.637153287734463</c:v>
                </c:pt>
              </c:numCache>
            </c:numRef>
          </c:xVal>
          <c:yVal>
            <c:numRef>
              <c:f>Utilization!$E$130</c:f>
              <c:numCache>
                <c:formatCode>0.00E+00</c:formatCode>
                <c:ptCount val="1"/>
                <c:pt idx="0">
                  <c:v>0.123454594093148</c:v>
                </c:pt>
              </c:numCache>
            </c:numRef>
          </c:yVal>
          <c:smooth val="1"/>
          <c:extLst>
            <c:ext xmlns:c16="http://schemas.microsoft.com/office/drawing/2014/chart" uri="{C3380CC4-5D6E-409C-BE32-E72D297353CC}">
              <c16:uniqueId val="{00000013-F9FF-D24B-938E-F0082324E499}"/>
            </c:ext>
          </c:extLst>
        </c:ser>
        <c:ser>
          <c:idx val="20"/>
          <c:order val="20"/>
          <c:tx>
            <c:strRef>
              <c:f>Utilization!$D$131</c:f>
              <c:strCache>
                <c:ptCount val="1"/>
                <c:pt idx="0">
                  <c:v>RCNN1</c:v>
                </c:pt>
              </c:strCache>
            </c:strRef>
          </c:tx>
          <c:spPr>
            <a:ln>
              <a:solidFill>
                <a:srgbClr val="000000"/>
              </a:solidFill>
            </a:ln>
          </c:spPr>
          <c:marker>
            <c:symbol val="circle"/>
            <c:size val="10"/>
            <c:spPr>
              <a:solidFill>
                <a:schemeClr val="accent4"/>
              </a:solidFill>
              <a:ln>
                <a:solidFill>
                  <a:srgbClr val="000000"/>
                </a:solidFill>
              </a:ln>
            </c:spPr>
          </c:marker>
          <c:xVal>
            <c:numRef>
              <c:f>Utilization!$F$131</c:f>
              <c:numCache>
                <c:formatCode>General</c:formatCode>
                <c:ptCount val="1"/>
                <c:pt idx="0">
                  <c:v>38.667540447431868</c:v>
                </c:pt>
              </c:numCache>
            </c:numRef>
          </c:xVal>
          <c:yVal>
            <c:numRef>
              <c:f>Utilization!$E$131</c:f>
              <c:numCache>
                <c:formatCode>0.00E+00</c:formatCode>
                <c:ptCount val="1"/>
                <c:pt idx="0">
                  <c:v>8.5965656742857194E-2</c:v>
                </c:pt>
              </c:numCache>
            </c:numRef>
          </c:yVal>
          <c:smooth val="1"/>
          <c:extLst>
            <c:ext xmlns:c16="http://schemas.microsoft.com/office/drawing/2014/chart" uri="{C3380CC4-5D6E-409C-BE32-E72D297353CC}">
              <c16:uniqueId val="{00000014-F9FF-D24B-938E-F0082324E499}"/>
            </c:ext>
          </c:extLst>
        </c:ser>
        <c:ser>
          <c:idx val="21"/>
          <c:order val="21"/>
          <c:tx>
            <c:strRef>
              <c:f>Utilization!$D$132</c:f>
              <c:strCache>
                <c:ptCount val="1"/>
                <c:pt idx="0">
                  <c:v>RCNN2</c:v>
                </c:pt>
              </c:strCache>
            </c:strRef>
          </c:tx>
          <c:spPr>
            <a:ln>
              <a:solidFill>
                <a:srgbClr val="000000"/>
              </a:solidFill>
            </a:ln>
          </c:spPr>
          <c:marker>
            <c:symbol val="circle"/>
            <c:size val="10"/>
            <c:spPr>
              <a:solidFill>
                <a:schemeClr val="accent3"/>
              </a:solidFill>
              <a:ln>
                <a:solidFill>
                  <a:srgbClr val="000000"/>
                </a:solidFill>
              </a:ln>
            </c:spPr>
          </c:marker>
          <c:xVal>
            <c:numRef>
              <c:f>Utilization!$F$132</c:f>
              <c:numCache>
                <c:formatCode>General</c:formatCode>
                <c:ptCount val="1"/>
                <c:pt idx="0">
                  <c:v>28.773841049334798</c:v>
                </c:pt>
              </c:numCache>
            </c:numRef>
          </c:xVal>
          <c:yVal>
            <c:numRef>
              <c:f>Utilization!$E$132</c:f>
              <c:numCache>
                <c:formatCode>0.00E+00</c:formatCode>
                <c:ptCount val="1"/>
                <c:pt idx="0">
                  <c:v>5.2524883402641803E-2</c:v>
                </c:pt>
              </c:numCache>
            </c:numRef>
          </c:yVal>
          <c:smooth val="1"/>
          <c:extLst>
            <c:ext xmlns:c16="http://schemas.microsoft.com/office/drawing/2014/chart" uri="{C3380CC4-5D6E-409C-BE32-E72D297353CC}">
              <c16:uniqueId val="{00000015-F9FF-D24B-938E-F0082324E499}"/>
            </c:ext>
          </c:extLst>
        </c:ser>
        <c:ser>
          <c:idx val="22"/>
          <c:order val="22"/>
          <c:tx>
            <c:strRef>
              <c:f>Utilization!$D$133</c:f>
              <c:strCache>
                <c:ptCount val="1"/>
                <c:pt idx="0">
                  <c:v>RCNN3</c:v>
                </c:pt>
              </c:strCache>
            </c:strRef>
          </c:tx>
          <c:spPr>
            <a:ln>
              <a:solidFill>
                <a:srgbClr val="000000"/>
              </a:solidFill>
            </a:ln>
          </c:spPr>
          <c:marker>
            <c:symbol val="circle"/>
            <c:size val="10"/>
            <c:spPr>
              <a:solidFill>
                <a:schemeClr val="accent2"/>
              </a:solidFill>
              <a:ln>
                <a:solidFill>
                  <a:srgbClr val="000000"/>
                </a:solidFill>
              </a:ln>
            </c:spPr>
          </c:marker>
          <c:xVal>
            <c:numRef>
              <c:f>Utilization!$F$133</c:f>
              <c:numCache>
                <c:formatCode>General</c:formatCode>
                <c:ptCount val="1"/>
                <c:pt idx="0">
                  <c:v>70.350231313447665</c:v>
                </c:pt>
              </c:numCache>
            </c:numRef>
          </c:xVal>
          <c:yVal>
            <c:numRef>
              <c:f>Utilization!$E$133</c:f>
              <c:numCache>
                <c:formatCode>0.00E+00</c:formatCode>
                <c:ptCount val="1"/>
                <c:pt idx="0">
                  <c:v>0.171541192230656</c:v>
                </c:pt>
              </c:numCache>
            </c:numRef>
          </c:yVal>
          <c:smooth val="1"/>
          <c:extLst>
            <c:ext xmlns:c16="http://schemas.microsoft.com/office/drawing/2014/chart" uri="{C3380CC4-5D6E-409C-BE32-E72D297353CC}">
              <c16:uniqueId val="{00000016-F9FF-D24B-938E-F0082324E499}"/>
            </c:ext>
          </c:extLst>
        </c:ser>
        <c:ser>
          <c:idx val="23"/>
          <c:order val="23"/>
          <c:tx>
            <c:strRef>
              <c:f>Utilization!$D$134</c:f>
              <c:strCache>
                <c:ptCount val="1"/>
                <c:pt idx="0">
                  <c:v>Peak</c:v>
                </c:pt>
              </c:strCache>
            </c:strRef>
          </c:tx>
          <c:spPr>
            <a:ln>
              <a:solidFill>
                <a:schemeClr val="tx1"/>
              </a:solidFill>
            </a:ln>
          </c:spPr>
          <c:marker>
            <c:symbol val="circle"/>
            <c:size val="2"/>
            <c:spPr>
              <a:solidFill>
                <a:schemeClr val="tx1"/>
              </a:solidFill>
              <a:ln>
                <a:solidFill>
                  <a:schemeClr val="tx1"/>
                </a:solidFill>
              </a:ln>
            </c:spPr>
          </c:marker>
          <c:xVal>
            <c:numRef>
              <c:f>Utilization!$F$134</c:f>
              <c:numCache>
                <c:formatCode>General</c:formatCode>
                <c:ptCount val="1"/>
                <c:pt idx="0">
                  <c:v>108.5714285714286</c:v>
                </c:pt>
              </c:numCache>
            </c:numRef>
          </c:xVal>
          <c:yVal>
            <c:numRef>
              <c:f>Utilization!$E$134</c:f>
              <c:numCache>
                <c:formatCode>General</c:formatCode>
                <c:ptCount val="1"/>
                <c:pt idx="0">
                  <c:v>1.4285714285714299</c:v>
                </c:pt>
              </c:numCache>
            </c:numRef>
          </c:yVal>
          <c:smooth val="1"/>
          <c:extLst>
            <c:ext xmlns:c16="http://schemas.microsoft.com/office/drawing/2014/chart" uri="{C3380CC4-5D6E-409C-BE32-E72D297353CC}">
              <c16:uniqueId val="{00000017-F9FF-D24B-938E-F0082324E499}"/>
            </c:ext>
          </c:extLst>
        </c:ser>
        <c:dLbls>
          <c:showLegendKey val="0"/>
          <c:showVal val="0"/>
          <c:showCatName val="0"/>
          <c:showSerName val="0"/>
          <c:showPercent val="0"/>
          <c:showBubbleSize val="0"/>
        </c:dLbls>
        <c:axId val="-2057016088"/>
        <c:axId val="-2057018824"/>
      </c:scatterChart>
      <c:valAx>
        <c:axId val="-2057016088"/>
        <c:scaling>
          <c:logBase val="10"/>
          <c:orientation val="minMax"/>
        </c:scaling>
        <c:delete val="0"/>
        <c:axPos val="b"/>
        <c:title>
          <c:tx>
            <c:rich>
              <a:bodyPr/>
              <a:lstStyle/>
              <a:p>
                <a:pPr>
                  <a:defRPr/>
                </a:pPr>
                <a:r>
                  <a:rPr lang="en-US"/>
                  <a:t>FLOP/Byte</a:t>
                </a:r>
              </a:p>
            </c:rich>
          </c:tx>
          <c:layout>
            <c:manualLayout>
              <c:xMode val="edge"/>
              <c:yMode val="edge"/>
              <c:x val="0.39139191123836797"/>
              <c:y val="0.91298411851061001"/>
            </c:manualLayout>
          </c:layout>
          <c:overlay val="0"/>
        </c:title>
        <c:numFmt formatCode="General" sourceLinked="1"/>
        <c:majorTickMark val="out"/>
        <c:minorTickMark val="none"/>
        <c:tickLblPos val="nextTo"/>
        <c:crossAx val="-2057018824"/>
        <c:crossesAt val="1E-4"/>
        <c:crossBetween val="midCat"/>
      </c:valAx>
      <c:valAx>
        <c:axId val="-2057018824"/>
        <c:scaling>
          <c:logBase val="10"/>
          <c:orientation val="minMax"/>
          <c:min val="1E-4"/>
        </c:scaling>
        <c:delete val="0"/>
        <c:axPos val="l"/>
        <c:majorGridlines/>
        <c:minorGridlines>
          <c:spPr>
            <a:ln>
              <a:solidFill>
                <a:sysClr val="window" lastClr="FFFFFF">
                  <a:lumMod val="75000"/>
                </a:sysClr>
              </a:solidFill>
            </a:ln>
          </c:spPr>
        </c:minorGridlines>
        <c:title>
          <c:tx>
            <c:rich>
              <a:bodyPr rot="-5400000" vert="horz"/>
              <a:lstStyle/>
              <a:p>
                <a:pPr>
                  <a:defRPr sz="2000"/>
                </a:pPr>
                <a:r>
                  <a:rPr lang="en-US" sz="2000" dirty="0"/>
                  <a:t>TFLOP/J</a:t>
                </a:r>
              </a:p>
            </c:rich>
          </c:tx>
          <c:overlay val="0"/>
        </c:title>
        <c:numFmt formatCode="General" sourceLinked="1"/>
        <c:majorTickMark val="out"/>
        <c:minorTickMark val="none"/>
        <c:tickLblPos val="nextTo"/>
        <c:crossAx val="-2057016088"/>
        <c:crossesAt val="0.1"/>
        <c:crossBetween val="midCat"/>
      </c:valAx>
      <c:spPr>
        <a:ln>
          <a:solidFill>
            <a:schemeClr val="tx1"/>
          </a:solidFill>
        </a:ln>
      </c:spPr>
    </c:plotArea>
    <c:legend>
      <c:legendPos val="r"/>
      <c:legendEntry>
        <c:idx val="0"/>
        <c:delete val="1"/>
      </c:legendEntry>
      <c:legendEntry>
        <c:idx val="23"/>
        <c:delete val="1"/>
      </c:legendEntry>
      <c:layout>
        <c:manualLayout>
          <c:xMode val="edge"/>
          <c:yMode val="edge"/>
          <c:x val="0.82593462180863697"/>
          <c:y val="1.17655584075681E-2"/>
          <c:w val="0.171196611787163"/>
          <c:h val="0.98823444159243201"/>
        </c:manualLayout>
      </c:layout>
      <c:overlay val="0"/>
    </c:legend>
    <c:plotVisOnly val="1"/>
    <c:dispBlanksAs val="gap"/>
    <c:showDLblsOverMax val="0"/>
  </c:chart>
  <c:spPr>
    <a:ln>
      <a:noFill/>
    </a:ln>
  </c:spPr>
  <c:txPr>
    <a:bodyPr/>
    <a:lstStyle/>
    <a:p>
      <a:pPr>
        <a:defRPr sz="1800">
          <a:latin typeface="Gill Sans MT" panose="020B0502020104020203" pitchFamily="34" charset="77"/>
        </a:defRPr>
      </a:pPr>
      <a:endParaRPr lang="en-CH"/>
    </a:p>
  </c:txPr>
  <c:externalData r:id="rId2">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8117063199703601"/>
          <c:y val="0.272499358463554"/>
          <c:w val="0.71608716304421005"/>
          <c:h val="0.498518044726106"/>
        </c:manualLayout>
      </c:layout>
      <c:barChart>
        <c:barDir val="col"/>
        <c:grouping val="clustered"/>
        <c:varyColors val="0"/>
        <c:ser>
          <c:idx val="1"/>
          <c:order val="0"/>
          <c:tx>
            <c:strRef>
              <c:f>'End-to-End'!$B$83</c:f>
              <c:strCache>
                <c:ptCount val="1"/>
                <c:pt idx="0">
                  <c:v>SI-MVCC</c:v>
                </c:pt>
              </c:strCache>
            </c:strRef>
          </c:tx>
          <c:spPr>
            <a:pattFill prst="wdUpDiag">
              <a:fgClr>
                <a:schemeClr val="bg1"/>
              </a:fgClr>
              <a:bgClr>
                <a:srgbClr val="800000"/>
              </a:bgClr>
            </a:pattFill>
            <a:ln>
              <a:solidFill>
                <a:srgbClr val="000000"/>
              </a:solidFill>
            </a:ln>
          </c:spPr>
          <c:invertIfNegative val="0"/>
          <c:cat>
            <c:strRef>
              <c:f>'End-to-End'!$C$81:$E$81</c:f>
              <c:strCache>
                <c:ptCount val="3"/>
                <c:pt idx="0">
                  <c:v>8M</c:v>
                </c:pt>
                <c:pt idx="1">
                  <c:v>16M</c:v>
                </c:pt>
                <c:pt idx="2">
                  <c:v>32M</c:v>
                </c:pt>
              </c:strCache>
            </c:strRef>
          </c:cat>
          <c:val>
            <c:numRef>
              <c:f>'End-to-End'!$C$83:$E$83</c:f>
              <c:numCache>
                <c:formatCode>General</c:formatCode>
                <c:ptCount val="3"/>
                <c:pt idx="0">
                  <c:v>0.36799999999999999</c:v>
                </c:pt>
                <c:pt idx="1">
                  <c:v>0.32300000000000001</c:v>
                </c:pt>
                <c:pt idx="2">
                  <c:v>0.35</c:v>
                </c:pt>
              </c:numCache>
            </c:numRef>
          </c:val>
          <c:extLst>
            <c:ext xmlns:c16="http://schemas.microsoft.com/office/drawing/2014/chart" uri="{C3380CC4-5D6E-409C-BE32-E72D297353CC}">
              <c16:uniqueId val="{00000000-B5BE-EF4F-A60A-BB3AEE668C57}"/>
            </c:ext>
          </c:extLst>
        </c:ser>
        <c:ser>
          <c:idx val="2"/>
          <c:order val="1"/>
          <c:tx>
            <c:strRef>
              <c:f>'End-to-End'!$B$84</c:f>
              <c:strCache>
                <c:ptCount val="1"/>
                <c:pt idx="0">
                  <c:v>MI+SW</c:v>
                </c:pt>
              </c:strCache>
            </c:strRef>
          </c:tx>
          <c:spPr>
            <a:solidFill>
              <a:schemeClr val="bg1">
                <a:lumMod val="75000"/>
              </a:schemeClr>
            </a:solidFill>
            <a:ln>
              <a:solidFill>
                <a:srgbClr val="000000"/>
              </a:solidFill>
            </a:ln>
          </c:spPr>
          <c:invertIfNegative val="0"/>
          <c:cat>
            <c:strRef>
              <c:f>'End-to-End'!$C$81:$E$81</c:f>
              <c:strCache>
                <c:ptCount val="3"/>
                <c:pt idx="0">
                  <c:v>8M</c:v>
                </c:pt>
                <c:pt idx="1">
                  <c:v>16M</c:v>
                </c:pt>
                <c:pt idx="2">
                  <c:v>32M</c:v>
                </c:pt>
              </c:strCache>
            </c:strRef>
          </c:cat>
          <c:val>
            <c:numRef>
              <c:f>'End-to-End'!$C$84:$E$84</c:f>
              <c:numCache>
                <c:formatCode>General</c:formatCode>
                <c:ptCount val="3"/>
                <c:pt idx="0">
                  <c:v>0.65</c:v>
                </c:pt>
                <c:pt idx="1">
                  <c:v>0.63</c:v>
                </c:pt>
                <c:pt idx="2">
                  <c:v>0.62</c:v>
                </c:pt>
              </c:numCache>
            </c:numRef>
          </c:val>
          <c:extLst>
            <c:ext xmlns:c16="http://schemas.microsoft.com/office/drawing/2014/chart" uri="{C3380CC4-5D6E-409C-BE32-E72D297353CC}">
              <c16:uniqueId val="{00000001-B5BE-EF4F-A60A-BB3AEE668C57}"/>
            </c:ext>
          </c:extLst>
        </c:ser>
        <c:ser>
          <c:idx val="3"/>
          <c:order val="2"/>
          <c:tx>
            <c:strRef>
              <c:f>'End-to-End'!$B$85</c:f>
              <c:strCache>
                <c:ptCount val="1"/>
                <c:pt idx="0">
                  <c:v>MI+SW+HB</c:v>
                </c:pt>
              </c:strCache>
            </c:strRef>
          </c:tx>
          <c:spPr>
            <a:pattFill prst="lgCheck">
              <a:fgClr>
                <a:schemeClr val="accent3">
                  <a:lumMod val="75000"/>
                </a:schemeClr>
              </a:fgClr>
              <a:bgClr>
                <a:prstClr val="white"/>
              </a:bgClr>
            </a:pattFill>
            <a:ln>
              <a:solidFill>
                <a:schemeClr val="tx1"/>
              </a:solidFill>
            </a:ln>
          </c:spPr>
          <c:invertIfNegative val="0"/>
          <c:cat>
            <c:strRef>
              <c:f>'End-to-End'!$C$81:$E$81</c:f>
              <c:strCache>
                <c:ptCount val="3"/>
                <c:pt idx="0">
                  <c:v>8M</c:v>
                </c:pt>
                <c:pt idx="1">
                  <c:v>16M</c:v>
                </c:pt>
                <c:pt idx="2">
                  <c:v>32M</c:v>
                </c:pt>
              </c:strCache>
            </c:strRef>
          </c:cat>
          <c:val>
            <c:numRef>
              <c:f>'End-to-End'!$C$85:$E$85</c:f>
              <c:numCache>
                <c:formatCode>General</c:formatCode>
                <c:ptCount val="3"/>
                <c:pt idx="0">
                  <c:v>1.05</c:v>
                </c:pt>
                <c:pt idx="1">
                  <c:v>1.08</c:v>
                </c:pt>
                <c:pt idx="2">
                  <c:v>1.04</c:v>
                </c:pt>
              </c:numCache>
            </c:numRef>
          </c:val>
          <c:extLst>
            <c:ext xmlns:c16="http://schemas.microsoft.com/office/drawing/2014/chart" uri="{C3380CC4-5D6E-409C-BE32-E72D297353CC}">
              <c16:uniqueId val="{00000002-B5BE-EF4F-A60A-BB3AEE668C57}"/>
            </c:ext>
          </c:extLst>
        </c:ser>
        <c:ser>
          <c:idx val="5"/>
          <c:order val="3"/>
          <c:tx>
            <c:strRef>
              <c:f>'End-to-End'!$B$87</c:f>
              <c:strCache>
                <c:ptCount val="1"/>
                <c:pt idx="0">
                  <c:v>Polynesia</c:v>
                </c:pt>
              </c:strCache>
            </c:strRef>
          </c:tx>
          <c:spPr>
            <a:pattFill prst="dkHorz">
              <a:fgClr>
                <a:schemeClr val="accent6">
                  <a:lumMod val="60000"/>
                  <a:lumOff val="40000"/>
                </a:schemeClr>
              </a:fgClr>
              <a:bgClr>
                <a:schemeClr val="tx1"/>
              </a:bgClr>
            </a:pattFill>
            <a:ln>
              <a:solidFill>
                <a:srgbClr val="000000"/>
              </a:solidFill>
            </a:ln>
          </c:spPr>
          <c:invertIfNegative val="0"/>
          <c:cat>
            <c:strRef>
              <c:f>'End-to-End'!$C$81:$E$81</c:f>
              <c:strCache>
                <c:ptCount val="3"/>
                <c:pt idx="0">
                  <c:v>8M</c:v>
                </c:pt>
                <c:pt idx="1">
                  <c:v>16M</c:v>
                </c:pt>
                <c:pt idx="2">
                  <c:v>32M</c:v>
                </c:pt>
              </c:strCache>
            </c:strRef>
          </c:cat>
          <c:val>
            <c:numRef>
              <c:f>'End-to-End'!$C$87:$E$87</c:f>
              <c:numCache>
                <c:formatCode>General</c:formatCode>
                <c:ptCount val="3"/>
                <c:pt idx="0">
                  <c:v>1.72</c:v>
                </c:pt>
                <c:pt idx="1">
                  <c:v>1.74</c:v>
                </c:pt>
                <c:pt idx="2">
                  <c:v>1.78</c:v>
                </c:pt>
              </c:numCache>
            </c:numRef>
          </c:val>
          <c:extLst>
            <c:ext xmlns:c16="http://schemas.microsoft.com/office/drawing/2014/chart" uri="{C3380CC4-5D6E-409C-BE32-E72D297353CC}">
              <c16:uniqueId val="{00000003-B5BE-EF4F-A60A-BB3AEE668C57}"/>
            </c:ext>
          </c:extLst>
        </c:ser>
        <c:dLbls>
          <c:showLegendKey val="0"/>
          <c:showVal val="0"/>
          <c:showCatName val="0"/>
          <c:showSerName val="0"/>
          <c:showPercent val="0"/>
          <c:showBubbleSize val="0"/>
        </c:dLbls>
        <c:gapWidth val="150"/>
        <c:axId val="1826999224"/>
        <c:axId val="1827004632"/>
      </c:barChart>
      <c:catAx>
        <c:axId val="1826999224"/>
        <c:scaling>
          <c:orientation val="minMax"/>
        </c:scaling>
        <c:delete val="0"/>
        <c:axPos val="b"/>
        <c:title>
          <c:tx>
            <c:rich>
              <a:bodyPr/>
              <a:lstStyle/>
              <a:p>
                <a:pPr>
                  <a:defRPr sz="2000">
                    <a:latin typeface="Gill Sans MT" panose="020B0502020104020203" pitchFamily="34" charset="77"/>
                  </a:defRPr>
                </a:pPr>
                <a:r>
                  <a:rPr lang="en-US" sz="2000" dirty="0">
                    <a:latin typeface="Gill Sans MT" panose="020B0502020104020203" pitchFamily="34" charset="77"/>
                  </a:rPr>
                  <a:t>Number of  Transactions</a:t>
                </a:r>
              </a:p>
            </c:rich>
          </c:tx>
          <c:layout>
            <c:manualLayout>
              <c:xMode val="edge"/>
              <c:yMode val="edge"/>
              <c:x val="0.31976793178429702"/>
              <c:y val="0.87223272373841398"/>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1827004632"/>
        <c:crosses val="autoZero"/>
        <c:auto val="1"/>
        <c:lblAlgn val="ctr"/>
        <c:lblOffset val="100"/>
        <c:noMultiLvlLbl val="0"/>
      </c:catAx>
      <c:valAx>
        <c:axId val="1827004632"/>
        <c:scaling>
          <c:orientation val="minMax"/>
          <c:max val="2"/>
        </c:scaling>
        <c:delete val="0"/>
        <c:axPos val="l"/>
        <c:majorGridlines/>
        <c:title>
          <c:tx>
            <c:rich>
              <a:bodyPr rot="-5400000" vert="horz"/>
              <a:lstStyle/>
              <a:p>
                <a:pPr>
                  <a:defRPr>
                    <a:latin typeface="Gill Sans MT" panose="020B0502020104020203" pitchFamily="34" charset="77"/>
                  </a:defRPr>
                </a:pPr>
                <a:r>
                  <a:rPr lang="en-US" sz="2000" dirty="0">
                    <a:latin typeface="Gill Sans MT" panose="020B0502020104020203" pitchFamily="34" charset="77"/>
                  </a:rPr>
                  <a:t>Normal.</a:t>
                </a:r>
                <a:r>
                  <a:rPr lang="en-US" sz="2000" baseline="0" dirty="0">
                    <a:latin typeface="Gill Sans MT" panose="020B0502020104020203" pitchFamily="34" charset="77"/>
                  </a:rPr>
                  <a:t> </a:t>
                </a:r>
                <a:r>
                  <a:rPr lang="en-US" sz="2000" dirty="0">
                    <a:latin typeface="Gill Sans MT" panose="020B0502020104020203" pitchFamily="34" charset="77"/>
                  </a:rPr>
                  <a:t>Analytical</a:t>
                </a:r>
                <a:r>
                  <a:rPr lang="en-US" sz="2000" baseline="0" dirty="0">
                    <a:latin typeface="Gill Sans MT" panose="020B0502020104020203" pitchFamily="34" charset="77"/>
                  </a:rPr>
                  <a:t> </a:t>
                </a:r>
              </a:p>
              <a:p>
                <a:pPr>
                  <a:defRPr>
                    <a:latin typeface="Gill Sans MT" panose="020B0502020104020203" pitchFamily="34" charset="77"/>
                  </a:defRPr>
                </a:pPr>
                <a:r>
                  <a:rPr lang="en-US" sz="2000" baseline="0" dirty="0">
                    <a:latin typeface="Gill Sans MT" panose="020B0502020104020203" pitchFamily="34" charset="77"/>
                  </a:rPr>
                  <a:t>Throughput</a:t>
                </a:r>
                <a:endParaRPr lang="en-US" sz="2000" dirty="0">
                  <a:latin typeface="Gill Sans MT" panose="020B0502020104020203" pitchFamily="34" charset="77"/>
                </a:endParaRPr>
              </a:p>
            </c:rich>
          </c:tx>
          <c:layout>
            <c:manualLayout>
              <c:xMode val="edge"/>
              <c:yMode val="edge"/>
              <c:x val="1.35222351241871E-2"/>
              <c:y val="0.24804795653759401"/>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1826999224"/>
        <c:crosses val="autoZero"/>
        <c:crossBetween val="between"/>
        <c:majorUnit val="0.5"/>
      </c:valAx>
      <c:spPr>
        <a:ln>
          <a:solidFill>
            <a:schemeClr val="tx1"/>
          </a:solidFill>
        </a:ln>
      </c:spPr>
    </c:plotArea>
    <c:plotVisOnly val="1"/>
    <c:dispBlanksAs val="gap"/>
    <c:showDLblsOverMax val="0"/>
  </c:chart>
  <c:spPr>
    <a:ln>
      <a:noFill/>
    </a:ln>
  </c:spPr>
  <c:externalData r:id="rId2">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2564406696753494"/>
          <c:y val="0.27785956429545799"/>
          <c:w val="0.41021100501093266"/>
          <c:h val="0.498518044726106"/>
        </c:manualLayout>
      </c:layout>
      <c:barChart>
        <c:barDir val="col"/>
        <c:grouping val="clustered"/>
        <c:varyColors val="0"/>
        <c:ser>
          <c:idx val="1"/>
          <c:order val="0"/>
          <c:tx>
            <c:strRef>
              <c:f>'End-to-End'!$B$59</c:f>
              <c:strCache>
                <c:ptCount val="1"/>
                <c:pt idx="0">
                  <c:v>SI-MVCC</c:v>
                </c:pt>
              </c:strCache>
            </c:strRef>
          </c:tx>
          <c:spPr>
            <a:pattFill prst="wdUpDiag">
              <a:fgClr>
                <a:schemeClr val="bg1"/>
              </a:fgClr>
              <a:bgClr>
                <a:srgbClr val="800000"/>
              </a:bgClr>
            </a:pattFill>
            <a:ln>
              <a:solidFill>
                <a:srgbClr val="000000"/>
              </a:solidFill>
            </a:ln>
          </c:spPr>
          <c:invertIfNegative val="0"/>
          <c:cat>
            <c:strRef>
              <c:f>'End-to-End'!$C$57:$E$57</c:f>
              <c:strCache>
                <c:ptCount val="3"/>
                <c:pt idx="0">
                  <c:v>8M</c:v>
                </c:pt>
                <c:pt idx="1">
                  <c:v>16M</c:v>
                </c:pt>
                <c:pt idx="2">
                  <c:v>32M</c:v>
                </c:pt>
              </c:strCache>
            </c:strRef>
          </c:cat>
          <c:val>
            <c:numRef>
              <c:f>'End-to-End'!$C$59:$E$59</c:f>
              <c:numCache>
                <c:formatCode>General</c:formatCode>
                <c:ptCount val="3"/>
                <c:pt idx="0">
                  <c:v>0.78208411034327996</c:v>
                </c:pt>
                <c:pt idx="1">
                  <c:v>0.81443958063893296</c:v>
                </c:pt>
                <c:pt idx="2">
                  <c:v>0.80203794531340999</c:v>
                </c:pt>
              </c:numCache>
            </c:numRef>
          </c:val>
          <c:extLst>
            <c:ext xmlns:c16="http://schemas.microsoft.com/office/drawing/2014/chart" uri="{C3380CC4-5D6E-409C-BE32-E72D297353CC}">
              <c16:uniqueId val="{00000000-1388-B146-9AB5-3D13C61E796D}"/>
            </c:ext>
          </c:extLst>
        </c:ser>
        <c:ser>
          <c:idx val="2"/>
          <c:order val="1"/>
          <c:tx>
            <c:strRef>
              <c:f>'End-to-End'!$B$60</c:f>
              <c:strCache>
                <c:ptCount val="1"/>
                <c:pt idx="0">
                  <c:v>MI+SW</c:v>
                </c:pt>
              </c:strCache>
            </c:strRef>
          </c:tx>
          <c:spPr>
            <a:solidFill>
              <a:schemeClr val="bg1">
                <a:lumMod val="75000"/>
              </a:schemeClr>
            </a:solidFill>
            <a:ln>
              <a:solidFill>
                <a:srgbClr val="000000"/>
              </a:solidFill>
            </a:ln>
          </c:spPr>
          <c:invertIfNegative val="0"/>
          <c:cat>
            <c:strRef>
              <c:f>'End-to-End'!$C$57:$E$57</c:f>
              <c:strCache>
                <c:ptCount val="3"/>
                <c:pt idx="0">
                  <c:v>8M</c:v>
                </c:pt>
                <c:pt idx="1">
                  <c:v>16M</c:v>
                </c:pt>
                <c:pt idx="2">
                  <c:v>32M</c:v>
                </c:pt>
              </c:strCache>
            </c:strRef>
          </c:cat>
          <c:val>
            <c:numRef>
              <c:f>'End-to-End'!$C$60:$E$60</c:f>
              <c:numCache>
                <c:formatCode>General</c:formatCode>
                <c:ptCount val="3"/>
                <c:pt idx="0">
                  <c:v>0.48246884034328003</c:v>
                </c:pt>
                <c:pt idx="1">
                  <c:v>0.47343928063893298</c:v>
                </c:pt>
                <c:pt idx="2">
                  <c:v>0.46310585341412502</c:v>
                </c:pt>
              </c:numCache>
            </c:numRef>
          </c:val>
          <c:extLst>
            <c:ext xmlns:c16="http://schemas.microsoft.com/office/drawing/2014/chart" uri="{C3380CC4-5D6E-409C-BE32-E72D297353CC}">
              <c16:uniqueId val="{00000001-1388-B146-9AB5-3D13C61E796D}"/>
            </c:ext>
          </c:extLst>
        </c:ser>
        <c:ser>
          <c:idx val="3"/>
          <c:order val="2"/>
          <c:tx>
            <c:strRef>
              <c:f>'End-to-End'!$B$61</c:f>
              <c:strCache>
                <c:ptCount val="1"/>
                <c:pt idx="0">
                  <c:v>MI+SW+HB</c:v>
                </c:pt>
              </c:strCache>
            </c:strRef>
          </c:tx>
          <c:spPr>
            <a:pattFill prst="lgCheck">
              <a:fgClr>
                <a:schemeClr val="accent3">
                  <a:lumMod val="75000"/>
                </a:schemeClr>
              </a:fgClr>
              <a:bgClr>
                <a:prstClr val="white"/>
              </a:bgClr>
            </a:pattFill>
            <a:ln>
              <a:solidFill>
                <a:schemeClr val="tx1"/>
              </a:solidFill>
            </a:ln>
          </c:spPr>
          <c:invertIfNegative val="0"/>
          <c:cat>
            <c:strRef>
              <c:f>'End-to-End'!$C$57:$E$57</c:f>
              <c:strCache>
                <c:ptCount val="3"/>
                <c:pt idx="0">
                  <c:v>8M</c:v>
                </c:pt>
                <c:pt idx="1">
                  <c:v>16M</c:v>
                </c:pt>
                <c:pt idx="2">
                  <c:v>32M</c:v>
                </c:pt>
              </c:strCache>
            </c:strRef>
          </c:cat>
          <c:val>
            <c:numRef>
              <c:f>'End-to-End'!$C$61:$E$61</c:f>
              <c:numCache>
                <c:formatCode>General</c:formatCode>
                <c:ptCount val="3"/>
                <c:pt idx="0">
                  <c:v>0.60343000000000002</c:v>
                </c:pt>
                <c:pt idx="1">
                  <c:v>0.615313</c:v>
                </c:pt>
                <c:pt idx="2">
                  <c:v>0.60456829999999995</c:v>
                </c:pt>
              </c:numCache>
            </c:numRef>
          </c:val>
          <c:extLst>
            <c:ext xmlns:c16="http://schemas.microsoft.com/office/drawing/2014/chart" uri="{C3380CC4-5D6E-409C-BE32-E72D297353CC}">
              <c16:uniqueId val="{00000002-1388-B146-9AB5-3D13C61E796D}"/>
            </c:ext>
          </c:extLst>
        </c:ser>
        <c:ser>
          <c:idx val="5"/>
          <c:order val="3"/>
          <c:tx>
            <c:strRef>
              <c:f>'End-to-End'!$B$63</c:f>
              <c:strCache>
                <c:ptCount val="1"/>
                <c:pt idx="0">
                  <c:v>Polynesia</c:v>
                </c:pt>
              </c:strCache>
            </c:strRef>
          </c:tx>
          <c:spPr>
            <a:pattFill prst="dkHorz">
              <a:fgClr>
                <a:schemeClr val="accent6">
                  <a:lumMod val="60000"/>
                  <a:lumOff val="40000"/>
                </a:schemeClr>
              </a:fgClr>
              <a:bgClr>
                <a:schemeClr val="tx1"/>
              </a:bgClr>
            </a:pattFill>
            <a:ln>
              <a:solidFill>
                <a:schemeClr val="tx1"/>
              </a:solidFill>
            </a:ln>
          </c:spPr>
          <c:invertIfNegative val="0"/>
          <c:cat>
            <c:strRef>
              <c:f>'End-to-End'!$C$57:$E$57</c:f>
              <c:strCache>
                <c:ptCount val="3"/>
                <c:pt idx="0">
                  <c:v>8M</c:v>
                </c:pt>
                <c:pt idx="1">
                  <c:v>16M</c:v>
                </c:pt>
                <c:pt idx="2">
                  <c:v>32M</c:v>
                </c:pt>
              </c:strCache>
            </c:strRef>
          </c:cat>
          <c:val>
            <c:numRef>
              <c:f>'End-to-End'!$C$63:$E$63</c:f>
              <c:numCache>
                <c:formatCode>General</c:formatCode>
                <c:ptCount val="3"/>
                <c:pt idx="0">
                  <c:v>0.92208411034327997</c:v>
                </c:pt>
                <c:pt idx="1">
                  <c:v>0.914439770638933</c:v>
                </c:pt>
                <c:pt idx="2">
                  <c:v>0.91310551341412505</c:v>
                </c:pt>
              </c:numCache>
            </c:numRef>
          </c:val>
          <c:extLst>
            <c:ext xmlns:c16="http://schemas.microsoft.com/office/drawing/2014/chart" uri="{C3380CC4-5D6E-409C-BE32-E72D297353CC}">
              <c16:uniqueId val="{00000003-1388-B146-9AB5-3D13C61E796D}"/>
            </c:ext>
          </c:extLst>
        </c:ser>
        <c:ser>
          <c:idx val="6"/>
          <c:order val="4"/>
          <c:tx>
            <c:strRef>
              <c:f>'End-to-End'!$B$64</c:f>
              <c:strCache>
                <c:ptCount val="1"/>
                <c:pt idx="0">
                  <c:v>Ideal-Txn</c:v>
                </c:pt>
              </c:strCache>
            </c:strRef>
          </c:tx>
          <c:spPr>
            <a:solidFill>
              <a:schemeClr val="accent2"/>
            </a:solidFill>
            <a:ln>
              <a:solidFill>
                <a:schemeClr val="tx1"/>
              </a:solidFill>
            </a:ln>
          </c:spPr>
          <c:invertIfNegative val="0"/>
          <c:cat>
            <c:strRef>
              <c:f>'End-to-End'!$C$57:$E$57</c:f>
              <c:strCache>
                <c:ptCount val="3"/>
                <c:pt idx="0">
                  <c:v>8M</c:v>
                </c:pt>
                <c:pt idx="1">
                  <c:v>16M</c:v>
                </c:pt>
                <c:pt idx="2">
                  <c:v>32M</c:v>
                </c:pt>
              </c:strCache>
            </c:strRef>
          </c:cat>
          <c:val>
            <c:numRef>
              <c:f>'End-to-End'!$C$64:$E$64</c:f>
              <c:numCache>
                <c:formatCode>General</c:formatCode>
                <c:ptCount val="3"/>
                <c:pt idx="0">
                  <c:v>1</c:v>
                </c:pt>
                <c:pt idx="1">
                  <c:v>1</c:v>
                </c:pt>
                <c:pt idx="2">
                  <c:v>1</c:v>
                </c:pt>
              </c:numCache>
            </c:numRef>
          </c:val>
          <c:extLst>
            <c:ext xmlns:c16="http://schemas.microsoft.com/office/drawing/2014/chart" uri="{C3380CC4-5D6E-409C-BE32-E72D297353CC}">
              <c16:uniqueId val="{00000004-1388-B146-9AB5-3D13C61E796D}"/>
            </c:ext>
          </c:extLst>
        </c:ser>
        <c:dLbls>
          <c:showLegendKey val="0"/>
          <c:showVal val="0"/>
          <c:showCatName val="0"/>
          <c:showSerName val="0"/>
          <c:showPercent val="0"/>
          <c:showBubbleSize val="0"/>
        </c:dLbls>
        <c:gapWidth val="150"/>
        <c:axId val="1822348808"/>
        <c:axId val="1822354552"/>
      </c:barChart>
      <c:catAx>
        <c:axId val="1822348808"/>
        <c:scaling>
          <c:orientation val="minMax"/>
        </c:scaling>
        <c:delete val="0"/>
        <c:axPos val="b"/>
        <c:title>
          <c:tx>
            <c:rich>
              <a:bodyPr/>
              <a:lstStyle/>
              <a:p>
                <a:pPr>
                  <a:defRPr sz="2000">
                    <a:latin typeface="Gill Sans MT" panose="020B0502020104020203" pitchFamily="34" charset="77"/>
                  </a:defRPr>
                </a:pPr>
                <a:r>
                  <a:rPr lang="en-US" sz="2000" dirty="0">
                    <a:latin typeface="Gill Sans MT" panose="020B0502020104020203" pitchFamily="34" charset="77"/>
                  </a:rPr>
                  <a:t>Number of </a:t>
                </a:r>
                <a:r>
                  <a:rPr lang="en-US" sz="2000" baseline="0" dirty="0">
                    <a:latin typeface="Gill Sans MT" panose="020B0502020104020203" pitchFamily="34" charset="77"/>
                  </a:rPr>
                  <a:t> </a:t>
                </a:r>
                <a:r>
                  <a:rPr lang="en-US" sz="2000" dirty="0">
                    <a:latin typeface="Gill Sans MT" panose="020B0502020104020203" pitchFamily="34" charset="77"/>
                  </a:rPr>
                  <a:t>Transactions</a:t>
                </a:r>
              </a:p>
            </c:rich>
          </c:tx>
          <c:layout>
            <c:manualLayout>
              <c:xMode val="edge"/>
              <c:yMode val="edge"/>
              <c:x val="0.16581743116465036"/>
              <c:y val="0.8864439917660295"/>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1822354552"/>
        <c:crosses val="autoZero"/>
        <c:auto val="1"/>
        <c:lblAlgn val="ctr"/>
        <c:lblOffset val="100"/>
        <c:noMultiLvlLbl val="0"/>
      </c:catAx>
      <c:valAx>
        <c:axId val="1822354552"/>
        <c:scaling>
          <c:orientation val="minMax"/>
          <c:max val="1"/>
        </c:scaling>
        <c:delete val="0"/>
        <c:axPos val="l"/>
        <c:majorGridlines/>
        <c:title>
          <c:tx>
            <c:rich>
              <a:bodyPr rot="-5400000" vert="horz"/>
              <a:lstStyle/>
              <a:p>
                <a:pPr>
                  <a:defRPr>
                    <a:latin typeface="Gill Sans MT" panose="020B0502020104020203" pitchFamily="34" charset="77"/>
                  </a:defRPr>
                </a:pPr>
                <a:r>
                  <a:rPr lang="en-US" sz="2000" dirty="0">
                    <a:latin typeface="Gill Sans MT" panose="020B0502020104020203" pitchFamily="34" charset="77"/>
                  </a:rPr>
                  <a:t>Normal.  Transactional </a:t>
                </a:r>
                <a:r>
                  <a:rPr lang="en-US" sz="2000" baseline="0" dirty="0">
                    <a:latin typeface="Gill Sans MT" panose="020B0502020104020203" pitchFamily="34" charset="77"/>
                  </a:rPr>
                  <a:t>Throughput</a:t>
                </a:r>
                <a:endParaRPr lang="en-US" sz="2000" dirty="0">
                  <a:latin typeface="Gill Sans MT" panose="020B0502020104020203" pitchFamily="34" charset="77"/>
                </a:endParaRPr>
              </a:p>
            </c:rich>
          </c:tx>
          <c:layout>
            <c:manualLayout>
              <c:xMode val="edge"/>
              <c:yMode val="edge"/>
              <c:x val="1.23726154342439E-3"/>
              <c:y val="0.210526515714266"/>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1822348808"/>
        <c:crosses val="autoZero"/>
        <c:crossBetween val="between"/>
        <c:majorUnit val="0.2"/>
      </c:valAx>
      <c:spPr>
        <a:ln>
          <a:solidFill>
            <a:schemeClr val="tx1"/>
          </a:solidFill>
        </a:ln>
      </c:spPr>
    </c:plotArea>
    <c:legend>
      <c:legendPos val="t"/>
      <c:layout>
        <c:manualLayout>
          <c:xMode val="edge"/>
          <c:yMode val="edge"/>
          <c:x val="9.8487462381893006E-4"/>
          <c:y val="4.8871677213841627E-2"/>
          <c:w val="0.99901516121586609"/>
          <c:h val="0.233155447657379"/>
        </c:manualLayout>
      </c:layout>
      <c:overlay val="0"/>
      <c:txPr>
        <a:bodyPr/>
        <a:lstStyle/>
        <a:p>
          <a:pPr algn="ctr">
            <a:defRPr sz="1800" b="1">
              <a:latin typeface="Gill Sans MT" panose="020B0502020104020203" pitchFamily="34" charset="77"/>
            </a:defRPr>
          </a:pPr>
          <a:endParaRPr lang="en-CH"/>
        </a:p>
      </c:txPr>
    </c:legend>
    <c:plotVisOnly val="1"/>
    <c:dispBlanksAs val="gap"/>
    <c:showDLblsOverMax val="0"/>
  </c:chart>
  <c:spPr>
    <a:ln>
      <a:noFill/>
    </a:ln>
  </c:spPr>
  <c:externalData r:id="rId2">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8117063199703601"/>
          <c:y val="0.272499358463554"/>
          <c:w val="0.71608716304421005"/>
          <c:h val="0.498518044726106"/>
        </c:manualLayout>
      </c:layout>
      <c:barChart>
        <c:barDir val="col"/>
        <c:grouping val="clustered"/>
        <c:varyColors val="0"/>
        <c:ser>
          <c:idx val="1"/>
          <c:order val="0"/>
          <c:tx>
            <c:strRef>
              <c:f>'End-to-End'!$B$83</c:f>
              <c:strCache>
                <c:ptCount val="1"/>
                <c:pt idx="0">
                  <c:v>SI-MVCC</c:v>
                </c:pt>
              </c:strCache>
            </c:strRef>
          </c:tx>
          <c:spPr>
            <a:pattFill prst="wdUpDiag">
              <a:fgClr>
                <a:schemeClr val="bg1"/>
              </a:fgClr>
              <a:bgClr>
                <a:srgbClr val="800000"/>
              </a:bgClr>
            </a:pattFill>
            <a:ln>
              <a:solidFill>
                <a:srgbClr val="000000"/>
              </a:solidFill>
            </a:ln>
          </c:spPr>
          <c:invertIfNegative val="0"/>
          <c:cat>
            <c:strRef>
              <c:f>'End-to-End'!$C$81:$E$81</c:f>
              <c:strCache>
                <c:ptCount val="3"/>
                <c:pt idx="0">
                  <c:v>8M</c:v>
                </c:pt>
                <c:pt idx="1">
                  <c:v>16M</c:v>
                </c:pt>
                <c:pt idx="2">
                  <c:v>32M</c:v>
                </c:pt>
              </c:strCache>
            </c:strRef>
          </c:cat>
          <c:val>
            <c:numRef>
              <c:f>'End-to-End'!$C$83:$E$83</c:f>
              <c:numCache>
                <c:formatCode>General</c:formatCode>
                <c:ptCount val="3"/>
                <c:pt idx="0">
                  <c:v>0.36799999999999999</c:v>
                </c:pt>
                <c:pt idx="1">
                  <c:v>0.32300000000000001</c:v>
                </c:pt>
                <c:pt idx="2">
                  <c:v>0.35</c:v>
                </c:pt>
              </c:numCache>
            </c:numRef>
          </c:val>
          <c:extLst>
            <c:ext xmlns:c16="http://schemas.microsoft.com/office/drawing/2014/chart" uri="{C3380CC4-5D6E-409C-BE32-E72D297353CC}">
              <c16:uniqueId val="{00000000-64D2-0F4E-A2CF-BC19C67DF9D3}"/>
            </c:ext>
          </c:extLst>
        </c:ser>
        <c:ser>
          <c:idx val="2"/>
          <c:order val="1"/>
          <c:tx>
            <c:strRef>
              <c:f>'End-to-End'!$B$84</c:f>
              <c:strCache>
                <c:ptCount val="1"/>
                <c:pt idx="0">
                  <c:v>MI+SW</c:v>
                </c:pt>
              </c:strCache>
            </c:strRef>
          </c:tx>
          <c:spPr>
            <a:solidFill>
              <a:schemeClr val="bg1">
                <a:lumMod val="75000"/>
              </a:schemeClr>
            </a:solidFill>
            <a:ln>
              <a:solidFill>
                <a:srgbClr val="000000"/>
              </a:solidFill>
            </a:ln>
          </c:spPr>
          <c:invertIfNegative val="0"/>
          <c:cat>
            <c:strRef>
              <c:f>'End-to-End'!$C$81:$E$81</c:f>
              <c:strCache>
                <c:ptCount val="3"/>
                <c:pt idx="0">
                  <c:v>8M</c:v>
                </c:pt>
                <c:pt idx="1">
                  <c:v>16M</c:v>
                </c:pt>
                <c:pt idx="2">
                  <c:v>32M</c:v>
                </c:pt>
              </c:strCache>
            </c:strRef>
          </c:cat>
          <c:val>
            <c:numRef>
              <c:f>'End-to-End'!$C$84:$E$84</c:f>
              <c:numCache>
                <c:formatCode>General</c:formatCode>
                <c:ptCount val="3"/>
                <c:pt idx="0">
                  <c:v>0.65</c:v>
                </c:pt>
                <c:pt idx="1">
                  <c:v>0.63</c:v>
                </c:pt>
                <c:pt idx="2">
                  <c:v>0.62</c:v>
                </c:pt>
              </c:numCache>
            </c:numRef>
          </c:val>
          <c:extLst>
            <c:ext xmlns:c16="http://schemas.microsoft.com/office/drawing/2014/chart" uri="{C3380CC4-5D6E-409C-BE32-E72D297353CC}">
              <c16:uniqueId val="{00000001-64D2-0F4E-A2CF-BC19C67DF9D3}"/>
            </c:ext>
          </c:extLst>
        </c:ser>
        <c:ser>
          <c:idx val="3"/>
          <c:order val="2"/>
          <c:tx>
            <c:strRef>
              <c:f>'End-to-End'!$B$85</c:f>
              <c:strCache>
                <c:ptCount val="1"/>
                <c:pt idx="0">
                  <c:v>MI+SW+HB</c:v>
                </c:pt>
              </c:strCache>
            </c:strRef>
          </c:tx>
          <c:spPr>
            <a:pattFill prst="lgCheck">
              <a:fgClr>
                <a:schemeClr val="accent3">
                  <a:lumMod val="75000"/>
                </a:schemeClr>
              </a:fgClr>
              <a:bgClr>
                <a:prstClr val="white"/>
              </a:bgClr>
            </a:pattFill>
            <a:ln>
              <a:solidFill>
                <a:schemeClr val="tx1"/>
              </a:solidFill>
            </a:ln>
          </c:spPr>
          <c:invertIfNegative val="0"/>
          <c:cat>
            <c:strRef>
              <c:f>'End-to-End'!$C$81:$E$81</c:f>
              <c:strCache>
                <c:ptCount val="3"/>
                <c:pt idx="0">
                  <c:v>8M</c:v>
                </c:pt>
                <c:pt idx="1">
                  <c:v>16M</c:v>
                </c:pt>
                <c:pt idx="2">
                  <c:v>32M</c:v>
                </c:pt>
              </c:strCache>
            </c:strRef>
          </c:cat>
          <c:val>
            <c:numRef>
              <c:f>'End-to-End'!$C$85:$E$85</c:f>
              <c:numCache>
                <c:formatCode>General</c:formatCode>
                <c:ptCount val="3"/>
                <c:pt idx="0">
                  <c:v>1.05</c:v>
                </c:pt>
                <c:pt idx="1">
                  <c:v>1.08</c:v>
                </c:pt>
                <c:pt idx="2">
                  <c:v>1.04</c:v>
                </c:pt>
              </c:numCache>
            </c:numRef>
          </c:val>
          <c:extLst>
            <c:ext xmlns:c16="http://schemas.microsoft.com/office/drawing/2014/chart" uri="{C3380CC4-5D6E-409C-BE32-E72D297353CC}">
              <c16:uniqueId val="{00000002-64D2-0F4E-A2CF-BC19C67DF9D3}"/>
            </c:ext>
          </c:extLst>
        </c:ser>
        <c:ser>
          <c:idx val="5"/>
          <c:order val="3"/>
          <c:tx>
            <c:strRef>
              <c:f>'End-to-End'!$B$87</c:f>
              <c:strCache>
                <c:ptCount val="1"/>
                <c:pt idx="0">
                  <c:v>Polynesia</c:v>
                </c:pt>
              </c:strCache>
            </c:strRef>
          </c:tx>
          <c:spPr>
            <a:pattFill prst="dkHorz">
              <a:fgClr>
                <a:schemeClr val="accent6">
                  <a:lumMod val="60000"/>
                  <a:lumOff val="40000"/>
                </a:schemeClr>
              </a:fgClr>
              <a:bgClr>
                <a:schemeClr val="tx1"/>
              </a:bgClr>
            </a:pattFill>
            <a:ln>
              <a:solidFill>
                <a:srgbClr val="000000"/>
              </a:solidFill>
            </a:ln>
          </c:spPr>
          <c:invertIfNegative val="0"/>
          <c:cat>
            <c:strRef>
              <c:f>'End-to-End'!$C$81:$E$81</c:f>
              <c:strCache>
                <c:ptCount val="3"/>
                <c:pt idx="0">
                  <c:v>8M</c:v>
                </c:pt>
                <c:pt idx="1">
                  <c:v>16M</c:v>
                </c:pt>
                <c:pt idx="2">
                  <c:v>32M</c:v>
                </c:pt>
              </c:strCache>
            </c:strRef>
          </c:cat>
          <c:val>
            <c:numRef>
              <c:f>'End-to-End'!$C$87:$E$87</c:f>
              <c:numCache>
                <c:formatCode>General</c:formatCode>
                <c:ptCount val="3"/>
                <c:pt idx="0">
                  <c:v>1.72</c:v>
                </c:pt>
                <c:pt idx="1">
                  <c:v>1.74</c:v>
                </c:pt>
                <c:pt idx="2">
                  <c:v>1.78</c:v>
                </c:pt>
              </c:numCache>
            </c:numRef>
          </c:val>
          <c:extLst>
            <c:ext xmlns:c16="http://schemas.microsoft.com/office/drawing/2014/chart" uri="{C3380CC4-5D6E-409C-BE32-E72D297353CC}">
              <c16:uniqueId val="{00000003-64D2-0F4E-A2CF-BC19C67DF9D3}"/>
            </c:ext>
          </c:extLst>
        </c:ser>
        <c:dLbls>
          <c:showLegendKey val="0"/>
          <c:showVal val="0"/>
          <c:showCatName val="0"/>
          <c:showSerName val="0"/>
          <c:showPercent val="0"/>
          <c:showBubbleSize val="0"/>
        </c:dLbls>
        <c:gapWidth val="150"/>
        <c:axId val="1826999224"/>
        <c:axId val="1827004632"/>
      </c:barChart>
      <c:catAx>
        <c:axId val="1826999224"/>
        <c:scaling>
          <c:orientation val="minMax"/>
        </c:scaling>
        <c:delete val="0"/>
        <c:axPos val="b"/>
        <c:title>
          <c:tx>
            <c:rich>
              <a:bodyPr/>
              <a:lstStyle/>
              <a:p>
                <a:pPr>
                  <a:defRPr sz="2000">
                    <a:latin typeface="Gill Sans MT" panose="020B0502020104020203" pitchFamily="34" charset="77"/>
                  </a:defRPr>
                </a:pPr>
                <a:r>
                  <a:rPr lang="en-US" sz="2000" dirty="0">
                    <a:latin typeface="Gill Sans MT" panose="020B0502020104020203" pitchFamily="34" charset="77"/>
                  </a:rPr>
                  <a:t>Number of  Transactions</a:t>
                </a:r>
              </a:p>
            </c:rich>
          </c:tx>
          <c:layout>
            <c:manualLayout>
              <c:xMode val="edge"/>
              <c:yMode val="edge"/>
              <c:x val="0.31976793178429702"/>
              <c:y val="0.87223272373841398"/>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1827004632"/>
        <c:crosses val="autoZero"/>
        <c:auto val="1"/>
        <c:lblAlgn val="ctr"/>
        <c:lblOffset val="100"/>
        <c:noMultiLvlLbl val="0"/>
      </c:catAx>
      <c:valAx>
        <c:axId val="1827004632"/>
        <c:scaling>
          <c:orientation val="minMax"/>
          <c:max val="2"/>
        </c:scaling>
        <c:delete val="0"/>
        <c:axPos val="l"/>
        <c:majorGridlines/>
        <c:title>
          <c:tx>
            <c:rich>
              <a:bodyPr rot="-5400000" vert="horz"/>
              <a:lstStyle/>
              <a:p>
                <a:pPr>
                  <a:defRPr>
                    <a:latin typeface="Gill Sans MT" panose="020B0502020104020203" pitchFamily="34" charset="77"/>
                  </a:defRPr>
                </a:pPr>
                <a:r>
                  <a:rPr lang="en-US" sz="2000" dirty="0">
                    <a:latin typeface="Gill Sans MT" panose="020B0502020104020203" pitchFamily="34" charset="77"/>
                  </a:rPr>
                  <a:t>Normal.</a:t>
                </a:r>
                <a:r>
                  <a:rPr lang="en-US" sz="2000" baseline="0" dirty="0">
                    <a:latin typeface="Gill Sans MT" panose="020B0502020104020203" pitchFamily="34" charset="77"/>
                  </a:rPr>
                  <a:t> </a:t>
                </a:r>
                <a:r>
                  <a:rPr lang="en-US" sz="2000" dirty="0">
                    <a:latin typeface="Gill Sans MT" panose="020B0502020104020203" pitchFamily="34" charset="77"/>
                  </a:rPr>
                  <a:t>Analytical</a:t>
                </a:r>
                <a:r>
                  <a:rPr lang="en-US" sz="2000" baseline="0" dirty="0">
                    <a:latin typeface="Gill Sans MT" panose="020B0502020104020203" pitchFamily="34" charset="77"/>
                  </a:rPr>
                  <a:t> </a:t>
                </a:r>
              </a:p>
              <a:p>
                <a:pPr>
                  <a:defRPr>
                    <a:latin typeface="Gill Sans MT" panose="020B0502020104020203" pitchFamily="34" charset="77"/>
                  </a:defRPr>
                </a:pPr>
                <a:r>
                  <a:rPr lang="en-US" sz="2000" baseline="0" dirty="0">
                    <a:latin typeface="Gill Sans MT" panose="020B0502020104020203" pitchFamily="34" charset="77"/>
                  </a:rPr>
                  <a:t>Throughput</a:t>
                </a:r>
                <a:endParaRPr lang="en-US" sz="2000" dirty="0">
                  <a:latin typeface="Gill Sans MT" panose="020B0502020104020203" pitchFamily="34" charset="77"/>
                </a:endParaRPr>
              </a:p>
            </c:rich>
          </c:tx>
          <c:layout>
            <c:manualLayout>
              <c:xMode val="edge"/>
              <c:yMode val="edge"/>
              <c:x val="1.35222351241871E-2"/>
              <c:y val="0.24804795653759401"/>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1826999224"/>
        <c:crosses val="autoZero"/>
        <c:crossBetween val="between"/>
        <c:majorUnit val="0.5"/>
      </c:valAx>
      <c:spPr>
        <a:ln>
          <a:solidFill>
            <a:schemeClr val="tx1"/>
          </a:solidFill>
        </a:ln>
      </c:spPr>
    </c:plotArea>
    <c:plotVisOnly val="1"/>
    <c:dispBlanksAs val="gap"/>
    <c:showDLblsOverMax val="0"/>
  </c:chart>
  <c:spPr>
    <a:ln>
      <a:noFill/>
    </a:ln>
  </c:spPr>
  <c:externalData r:id="rId2">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2564406696753494"/>
          <c:y val="0.27785956429545799"/>
          <c:w val="0.41021100501093266"/>
          <c:h val="0.498518044726106"/>
        </c:manualLayout>
      </c:layout>
      <c:barChart>
        <c:barDir val="col"/>
        <c:grouping val="clustered"/>
        <c:varyColors val="0"/>
        <c:ser>
          <c:idx val="1"/>
          <c:order val="0"/>
          <c:tx>
            <c:strRef>
              <c:f>'End-to-End'!$B$59</c:f>
              <c:strCache>
                <c:ptCount val="1"/>
                <c:pt idx="0">
                  <c:v>SI-MVCC</c:v>
                </c:pt>
              </c:strCache>
            </c:strRef>
          </c:tx>
          <c:spPr>
            <a:pattFill prst="wdUpDiag">
              <a:fgClr>
                <a:schemeClr val="bg1"/>
              </a:fgClr>
              <a:bgClr>
                <a:srgbClr val="800000"/>
              </a:bgClr>
            </a:pattFill>
            <a:ln>
              <a:solidFill>
                <a:srgbClr val="000000"/>
              </a:solidFill>
            </a:ln>
          </c:spPr>
          <c:invertIfNegative val="0"/>
          <c:cat>
            <c:strRef>
              <c:f>'End-to-End'!$C$57:$E$57</c:f>
              <c:strCache>
                <c:ptCount val="3"/>
                <c:pt idx="0">
                  <c:v>8M</c:v>
                </c:pt>
                <c:pt idx="1">
                  <c:v>16M</c:v>
                </c:pt>
                <c:pt idx="2">
                  <c:v>32M</c:v>
                </c:pt>
              </c:strCache>
            </c:strRef>
          </c:cat>
          <c:val>
            <c:numRef>
              <c:f>'End-to-End'!$C$59:$E$59</c:f>
              <c:numCache>
                <c:formatCode>General</c:formatCode>
                <c:ptCount val="3"/>
                <c:pt idx="0">
                  <c:v>0.78208411034327996</c:v>
                </c:pt>
                <c:pt idx="1">
                  <c:v>0.81443958063893296</c:v>
                </c:pt>
                <c:pt idx="2">
                  <c:v>0.80203794531340999</c:v>
                </c:pt>
              </c:numCache>
            </c:numRef>
          </c:val>
          <c:extLst>
            <c:ext xmlns:c16="http://schemas.microsoft.com/office/drawing/2014/chart" uri="{C3380CC4-5D6E-409C-BE32-E72D297353CC}">
              <c16:uniqueId val="{00000000-41D3-CF47-A529-0492772AA75B}"/>
            </c:ext>
          </c:extLst>
        </c:ser>
        <c:ser>
          <c:idx val="2"/>
          <c:order val="1"/>
          <c:tx>
            <c:strRef>
              <c:f>'End-to-End'!$B$60</c:f>
              <c:strCache>
                <c:ptCount val="1"/>
                <c:pt idx="0">
                  <c:v>MI+SW</c:v>
                </c:pt>
              </c:strCache>
            </c:strRef>
          </c:tx>
          <c:spPr>
            <a:solidFill>
              <a:schemeClr val="bg1">
                <a:lumMod val="75000"/>
              </a:schemeClr>
            </a:solidFill>
            <a:ln>
              <a:solidFill>
                <a:srgbClr val="000000"/>
              </a:solidFill>
            </a:ln>
          </c:spPr>
          <c:invertIfNegative val="0"/>
          <c:cat>
            <c:strRef>
              <c:f>'End-to-End'!$C$57:$E$57</c:f>
              <c:strCache>
                <c:ptCount val="3"/>
                <c:pt idx="0">
                  <c:v>8M</c:v>
                </c:pt>
                <c:pt idx="1">
                  <c:v>16M</c:v>
                </c:pt>
                <c:pt idx="2">
                  <c:v>32M</c:v>
                </c:pt>
              </c:strCache>
            </c:strRef>
          </c:cat>
          <c:val>
            <c:numRef>
              <c:f>'End-to-End'!$C$60:$E$60</c:f>
              <c:numCache>
                <c:formatCode>General</c:formatCode>
                <c:ptCount val="3"/>
                <c:pt idx="0">
                  <c:v>0.48246884034328003</c:v>
                </c:pt>
                <c:pt idx="1">
                  <c:v>0.47343928063893298</c:v>
                </c:pt>
                <c:pt idx="2">
                  <c:v>0.46310585341412502</c:v>
                </c:pt>
              </c:numCache>
            </c:numRef>
          </c:val>
          <c:extLst>
            <c:ext xmlns:c16="http://schemas.microsoft.com/office/drawing/2014/chart" uri="{C3380CC4-5D6E-409C-BE32-E72D297353CC}">
              <c16:uniqueId val="{00000001-41D3-CF47-A529-0492772AA75B}"/>
            </c:ext>
          </c:extLst>
        </c:ser>
        <c:ser>
          <c:idx val="3"/>
          <c:order val="2"/>
          <c:tx>
            <c:strRef>
              <c:f>'End-to-End'!$B$61</c:f>
              <c:strCache>
                <c:ptCount val="1"/>
                <c:pt idx="0">
                  <c:v>MI+SW+HB</c:v>
                </c:pt>
              </c:strCache>
            </c:strRef>
          </c:tx>
          <c:spPr>
            <a:pattFill prst="lgCheck">
              <a:fgClr>
                <a:schemeClr val="accent3">
                  <a:lumMod val="75000"/>
                </a:schemeClr>
              </a:fgClr>
              <a:bgClr>
                <a:prstClr val="white"/>
              </a:bgClr>
            </a:pattFill>
            <a:ln>
              <a:solidFill>
                <a:schemeClr val="tx1"/>
              </a:solidFill>
            </a:ln>
          </c:spPr>
          <c:invertIfNegative val="0"/>
          <c:cat>
            <c:strRef>
              <c:f>'End-to-End'!$C$57:$E$57</c:f>
              <c:strCache>
                <c:ptCount val="3"/>
                <c:pt idx="0">
                  <c:v>8M</c:v>
                </c:pt>
                <c:pt idx="1">
                  <c:v>16M</c:v>
                </c:pt>
                <c:pt idx="2">
                  <c:v>32M</c:v>
                </c:pt>
              </c:strCache>
            </c:strRef>
          </c:cat>
          <c:val>
            <c:numRef>
              <c:f>'End-to-End'!$C$61:$E$61</c:f>
              <c:numCache>
                <c:formatCode>General</c:formatCode>
                <c:ptCount val="3"/>
                <c:pt idx="0">
                  <c:v>0.60343000000000002</c:v>
                </c:pt>
                <c:pt idx="1">
                  <c:v>0.615313</c:v>
                </c:pt>
                <c:pt idx="2">
                  <c:v>0.60456829999999995</c:v>
                </c:pt>
              </c:numCache>
            </c:numRef>
          </c:val>
          <c:extLst>
            <c:ext xmlns:c16="http://schemas.microsoft.com/office/drawing/2014/chart" uri="{C3380CC4-5D6E-409C-BE32-E72D297353CC}">
              <c16:uniqueId val="{00000002-41D3-CF47-A529-0492772AA75B}"/>
            </c:ext>
          </c:extLst>
        </c:ser>
        <c:ser>
          <c:idx val="5"/>
          <c:order val="3"/>
          <c:tx>
            <c:strRef>
              <c:f>'End-to-End'!$B$63</c:f>
              <c:strCache>
                <c:ptCount val="1"/>
                <c:pt idx="0">
                  <c:v>Polynesia</c:v>
                </c:pt>
              </c:strCache>
            </c:strRef>
          </c:tx>
          <c:spPr>
            <a:pattFill prst="dkHorz">
              <a:fgClr>
                <a:schemeClr val="accent6">
                  <a:lumMod val="60000"/>
                  <a:lumOff val="40000"/>
                </a:schemeClr>
              </a:fgClr>
              <a:bgClr>
                <a:schemeClr val="tx1"/>
              </a:bgClr>
            </a:pattFill>
            <a:ln>
              <a:solidFill>
                <a:schemeClr val="tx1"/>
              </a:solidFill>
            </a:ln>
          </c:spPr>
          <c:invertIfNegative val="0"/>
          <c:cat>
            <c:strRef>
              <c:f>'End-to-End'!$C$57:$E$57</c:f>
              <c:strCache>
                <c:ptCount val="3"/>
                <c:pt idx="0">
                  <c:v>8M</c:v>
                </c:pt>
                <c:pt idx="1">
                  <c:v>16M</c:v>
                </c:pt>
                <c:pt idx="2">
                  <c:v>32M</c:v>
                </c:pt>
              </c:strCache>
            </c:strRef>
          </c:cat>
          <c:val>
            <c:numRef>
              <c:f>'End-to-End'!$C$63:$E$63</c:f>
              <c:numCache>
                <c:formatCode>General</c:formatCode>
                <c:ptCount val="3"/>
                <c:pt idx="0">
                  <c:v>0.92208411034327997</c:v>
                </c:pt>
                <c:pt idx="1">
                  <c:v>0.914439770638933</c:v>
                </c:pt>
                <c:pt idx="2">
                  <c:v>0.91310551341412505</c:v>
                </c:pt>
              </c:numCache>
            </c:numRef>
          </c:val>
          <c:extLst>
            <c:ext xmlns:c16="http://schemas.microsoft.com/office/drawing/2014/chart" uri="{C3380CC4-5D6E-409C-BE32-E72D297353CC}">
              <c16:uniqueId val="{00000003-41D3-CF47-A529-0492772AA75B}"/>
            </c:ext>
          </c:extLst>
        </c:ser>
        <c:ser>
          <c:idx val="6"/>
          <c:order val="4"/>
          <c:tx>
            <c:strRef>
              <c:f>'End-to-End'!$B$64</c:f>
              <c:strCache>
                <c:ptCount val="1"/>
                <c:pt idx="0">
                  <c:v>Ideal-Txn</c:v>
                </c:pt>
              </c:strCache>
            </c:strRef>
          </c:tx>
          <c:spPr>
            <a:solidFill>
              <a:schemeClr val="accent2"/>
            </a:solidFill>
            <a:ln>
              <a:solidFill>
                <a:schemeClr val="tx1"/>
              </a:solidFill>
            </a:ln>
          </c:spPr>
          <c:invertIfNegative val="0"/>
          <c:cat>
            <c:strRef>
              <c:f>'End-to-End'!$C$57:$E$57</c:f>
              <c:strCache>
                <c:ptCount val="3"/>
                <c:pt idx="0">
                  <c:v>8M</c:v>
                </c:pt>
                <c:pt idx="1">
                  <c:v>16M</c:v>
                </c:pt>
                <c:pt idx="2">
                  <c:v>32M</c:v>
                </c:pt>
              </c:strCache>
            </c:strRef>
          </c:cat>
          <c:val>
            <c:numRef>
              <c:f>'End-to-End'!$C$64:$E$64</c:f>
              <c:numCache>
                <c:formatCode>General</c:formatCode>
                <c:ptCount val="3"/>
                <c:pt idx="0">
                  <c:v>1</c:v>
                </c:pt>
                <c:pt idx="1">
                  <c:v>1</c:v>
                </c:pt>
                <c:pt idx="2">
                  <c:v>1</c:v>
                </c:pt>
              </c:numCache>
            </c:numRef>
          </c:val>
          <c:extLst>
            <c:ext xmlns:c16="http://schemas.microsoft.com/office/drawing/2014/chart" uri="{C3380CC4-5D6E-409C-BE32-E72D297353CC}">
              <c16:uniqueId val="{00000004-41D3-CF47-A529-0492772AA75B}"/>
            </c:ext>
          </c:extLst>
        </c:ser>
        <c:dLbls>
          <c:showLegendKey val="0"/>
          <c:showVal val="0"/>
          <c:showCatName val="0"/>
          <c:showSerName val="0"/>
          <c:showPercent val="0"/>
          <c:showBubbleSize val="0"/>
        </c:dLbls>
        <c:gapWidth val="150"/>
        <c:axId val="1822348808"/>
        <c:axId val="1822354552"/>
      </c:barChart>
      <c:catAx>
        <c:axId val="1822348808"/>
        <c:scaling>
          <c:orientation val="minMax"/>
        </c:scaling>
        <c:delete val="0"/>
        <c:axPos val="b"/>
        <c:title>
          <c:tx>
            <c:rich>
              <a:bodyPr/>
              <a:lstStyle/>
              <a:p>
                <a:pPr>
                  <a:defRPr sz="2000">
                    <a:latin typeface="Gill Sans MT" panose="020B0502020104020203" pitchFamily="34" charset="77"/>
                  </a:defRPr>
                </a:pPr>
                <a:r>
                  <a:rPr lang="en-US" sz="2000" dirty="0">
                    <a:latin typeface="Gill Sans MT" panose="020B0502020104020203" pitchFamily="34" charset="77"/>
                  </a:rPr>
                  <a:t>Number of </a:t>
                </a:r>
                <a:r>
                  <a:rPr lang="en-US" sz="2000" baseline="0" dirty="0">
                    <a:latin typeface="Gill Sans MT" panose="020B0502020104020203" pitchFamily="34" charset="77"/>
                  </a:rPr>
                  <a:t> </a:t>
                </a:r>
                <a:r>
                  <a:rPr lang="en-US" sz="2000" dirty="0">
                    <a:latin typeface="Gill Sans MT" panose="020B0502020104020203" pitchFamily="34" charset="77"/>
                  </a:rPr>
                  <a:t>Transactions</a:t>
                </a:r>
              </a:p>
            </c:rich>
          </c:tx>
          <c:layout>
            <c:manualLayout>
              <c:xMode val="edge"/>
              <c:yMode val="edge"/>
              <c:x val="0.16581743116465036"/>
              <c:y val="0.8864439917660295"/>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1822354552"/>
        <c:crosses val="autoZero"/>
        <c:auto val="1"/>
        <c:lblAlgn val="ctr"/>
        <c:lblOffset val="100"/>
        <c:noMultiLvlLbl val="0"/>
      </c:catAx>
      <c:valAx>
        <c:axId val="1822354552"/>
        <c:scaling>
          <c:orientation val="minMax"/>
          <c:max val="1"/>
        </c:scaling>
        <c:delete val="0"/>
        <c:axPos val="l"/>
        <c:majorGridlines/>
        <c:title>
          <c:tx>
            <c:rich>
              <a:bodyPr rot="-5400000" vert="horz"/>
              <a:lstStyle/>
              <a:p>
                <a:pPr>
                  <a:defRPr>
                    <a:latin typeface="Gill Sans MT" panose="020B0502020104020203" pitchFamily="34" charset="77"/>
                  </a:defRPr>
                </a:pPr>
                <a:r>
                  <a:rPr lang="en-US" sz="2000" dirty="0">
                    <a:latin typeface="Gill Sans MT" panose="020B0502020104020203" pitchFamily="34" charset="77"/>
                  </a:rPr>
                  <a:t>Normal.  Transactional </a:t>
                </a:r>
                <a:r>
                  <a:rPr lang="en-US" sz="2000" baseline="0" dirty="0">
                    <a:latin typeface="Gill Sans MT" panose="020B0502020104020203" pitchFamily="34" charset="77"/>
                  </a:rPr>
                  <a:t>Throughput</a:t>
                </a:r>
                <a:endParaRPr lang="en-US" sz="2000" dirty="0">
                  <a:latin typeface="Gill Sans MT" panose="020B0502020104020203" pitchFamily="34" charset="77"/>
                </a:endParaRPr>
              </a:p>
            </c:rich>
          </c:tx>
          <c:layout>
            <c:manualLayout>
              <c:xMode val="edge"/>
              <c:yMode val="edge"/>
              <c:x val="1.23726154342439E-3"/>
              <c:y val="0.210526515714266"/>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1822348808"/>
        <c:crosses val="autoZero"/>
        <c:crossBetween val="between"/>
        <c:majorUnit val="0.2"/>
      </c:valAx>
      <c:spPr>
        <a:ln>
          <a:solidFill>
            <a:schemeClr val="tx1"/>
          </a:solidFill>
        </a:ln>
      </c:spPr>
    </c:plotArea>
    <c:legend>
      <c:legendPos val="t"/>
      <c:layout>
        <c:manualLayout>
          <c:xMode val="edge"/>
          <c:yMode val="edge"/>
          <c:x val="9.8487462381893006E-4"/>
          <c:y val="4.8871677213841627E-2"/>
          <c:w val="0.99901516121586609"/>
          <c:h val="0.233155447657379"/>
        </c:manualLayout>
      </c:layout>
      <c:overlay val="0"/>
      <c:txPr>
        <a:bodyPr/>
        <a:lstStyle/>
        <a:p>
          <a:pPr algn="ctr">
            <a:defRPr sz="1800" b="1">
              <a:latin typeface="Gill Sans MT" panose="020B0502020104020203" pitchFamily="34" charset="77"/>
            </a:defRPr>
          </a:pPr>
          <a:endParaRPr lang="en-CH"/>
        </a:p>
      </c:txPr>
    </c:legend>
    <c:plotVisOnly val="1"/>
    <c:dispBlanksAs val="gap"/>
    <c:showDLblsOverMax val="0"/>
  </c:chart>
  <c:spPr>
    <a:ln>
      <a:noFill/>
    </a:ln>
  </c:spPr>
  <c:externalData r:id="rId2">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8117063199703601"/>
          <c:y val="0.272499358463554"/>
          <c:w val="0.71608716304421005"/>
          <c:h val="0.498518044726106"/>
        </c:manualLayout>
      </c:layout>
      <c:barChart>
        <c:barDir val="col"/>
        <c:grouping val="clustered"/>
        <c:varyColors val="0"/>
        <c:ser>
          <c:idx val="1"/>
          <c:order val="0"/>
          <c:tx>
            <c:strRef>
              <c:f>'End-to-End'!$B$83</c:f>
              <c:strCache>
                <c:ptCount val="1"/>
                <c:pt idx="0">
                  <c:v>SI-MVCC</c:v>
                </c:pt>
              </c:strCache>
            </c:strRef>
          </c:tx>
          <c:spPr>
            <a:pattFill prst="wdUpDiag">
              <a:fgClr>
                <a:schemeClr val="bg1"/>
              </a:fgClr>
              <a:bgClr>
                <a:srgbClr val="800000"/>
              </a:bgClr>
            </a:pattFill>
            <a:ln>
              <a:solidFill>
                <a:srgbClr val="000000"/>
              </a:solidFill>
            </a:ln>
          </c:spPr>
          <c:invertIfNegative val="0"/>
          <c:cat>
            <c:strRef>
              <c:f>'End-to-End'!$C$81:$E$81</c:f>
              <c:strCache>
                <c:ptCount val="3"/>
                <c:pt idx="0">
                  <c:v>8M</c:v>
                </c:pt>
                <c:pt idx="1">
                  <c:v>16M</c:v>
                </c:pt>
                <c:pt idx="2">
                  <c:v>32M</c:v>
                </c:pt>
              </c:strCache>
            </c:strRef>
          </c:cat>
          <c:val>
            <c:numRef>
              <c:f>'End-to-End'!$C$83:$E$83</c:f>
              <c:numCache>
                <c:formatCode>General</c:formatCode>
                <c:ptCount val="3"/>
                <c:pt idx="0">
                  <c:v>0.36799999999999999</c:v>
                </c:pt>
                <c:pt idx="1">
                  <c:v>0.32300000000000001</c:v>
                </c:pt>
                <c:pt idx="2">
                  <c:v>0.35</c:v>
                </c:pt>
              </c:numCache>
            </c:numRef>
          </c:val>
          <c:extLst>
            <c:ext xmlns:c16="http://schemas.microsoft.com/office/drawing/2014/chart" uri="{C3380CC4-5D6E-409C-BE32-E72D297353CC}">
              <c16:uniqueId val="{00000000-AB0E-044C-8EFC-A159AB24757B}"/>
            </c:ext>
          </c:extLst>
        </c:ser>
        <c:ser>
          <c:idx val="2"/>
          <c:order val="1"/>
          <c:tx>
            <c:strRef>
              <c:f>'End-to-End'!$B$84</c:f>
              <c:strCache>
                <c:ptCount val="1"/>
                <c:pt idx="0">
                  <c:v>MI+SW</c:v>
                </c:pt>
              </c:strCache>
            </c:strRef>
          </c:tx>
          <c:spPr>
            <a:solidFill>
              <a:schemeClr val="bg1">
                <a:lumMod val="75000"/>
              </a:schemeClr>
            </a:solidFill>
            <a:ln>
              <a:solidFill>
                <a:srgbClr val="000000"/>
              </a:solidFill>
            </a:ln>
          </c:spPr>
          <c:invertIfNegative val="0"/>
          <c:cat>
            <c:strRef>
              <c:f>'End-to-End'!$C$81:$E$81</c:f>
              <c:strCache>
                <c:ptCount val="3"/>
                <c:pt idx="0">
                  <c:v>8M</c:v>
                </c:pt>
                <c:pt idx="1">
                  <c:v>16M</c:v>
                </c:pt>
                <c:pt idx="2">
                  <c:v>32M</c:v>
                </c:pt>
              </c:strCache>
            </c:strRef>
          </c:cat>
          <c:val>
            <c:numRef>
              <c:f>'End-to-End'!$C$84:$E$84</c:f>
              <c:numCache>
                <c:formatCode>General</c:formatCode>
                <c:ptCount val="3"/>
                <c:pt idx="0">
                  <c:v>0.65</c:v>
                </c:pt>
                <c:pt idx="1">
                  <c:v>0.63</c:v>
                </c:pt>
                <c:pt idx="2">
                  <c:v>0.62</c:v>
                </c:pt>
              </c:numCache>
            </c:numRef>
          </c:val>
          <c:extLst>
            <c:ext xmlns:c16="http://schemas.microsoft.com/office/drawing/2014/chart" uri="{C3380CC4-5D6E-409C-BE32-E72D297353CC}">
              <c16:uniqueId val="{00000001-AB0E-044C-8EFC-A159AB24757B}"/>
            </c:ext>
          </c:extLst>
        </c:ser>
        <c:ser>
          <c:idx val="3"/>
          <c:order val="2"/>
          <c:tx>
            <c:strRef>
              <c:f>'End-to-End'!$B$85</c:f>
              <c:strCache>
                <c:ptCount val="1"/>
                <c:pt idx="0">
                  <c:v>MI+SW+HB</c:v>
                </c:pt>
              </c:strCache>
            </c:strRef>
          </c:tx>
          <c:spPr>
            <a:pattFill prst="lgCheck">
              <a:fgClr>
                <a:schemeClr val="accent3">
                  <a:lumMod val="75000"/>
                </a:schemeClr>
              </a:fgClr>
              <a:bgClr>
                <a:prstClr val="white"/>
              </a:bgClr>
            </a:pattFill>
            <a:ln>
              <a:solidFill>
                <a:schemeClr val="tx1"/>
              </a:solidFill>
            </a:ln>
          </c:spPr>
          <c:invertIfNegative val="0"/>
          <c:cat>
            <c:strRef>
              <c:f>'End-to-End'!$C$81:$E$81</c:f>
              <c:strCache>
                <c:ptCount val="3"/>
                <c:pt idx="0">
                  <c:v>8M</c:v>
                </c:pt>
                <c:pt idx="1">
                  <c:v>16M</c:v>
                </c:pt>
                <c:pt idx="2">
                  <c:v>32M</c:v>
                </c:pt>
              </c:strCache>
            </c:strRef>
          </c:cat>
          <c:val>
            <c:numRef>
              <c:f>'End-to-End'!$C$85:$E$85</c:f>
              <c:numCache>
                <c:formatCode>General</c:formatCode>
                <c:ptCount val="3"/>
                <c:pt idx="0">
                  <c:v>1.05</c:v>
                </c:pt>
                <c:pt idx="1">
                  <c:v>1.08</c:v>
                </c:pt>
                <c:pt idx="2">
                  <c:v>1.04</c:v>
                </c:pt>
              </c:numCache>
            </c:numRef>
          </c:val>
          <c:extLst>
            <c:ext xmlns:c16="http://schemas.microsoft.com/office/drawing/2014/chart" uri="{C3380CC4-5D6E-409C-BE32-E72D297353CC}">
              <c16:uniqueId val="{00000002-AB0E-044C-8EFC-A159AB24757B}"/>
            </c:ext>
          </c:extLst>
        </c:ser>
        <c:ser>
          <c:idx val="5"/>
          <c:order val="3"/>
          <c:tx>
            <c:strRef>
              <c:f>'End-to-End'!$B$87</c:f>
              <c:strCache>
                <c:ptCount val="1"/>
                <c:pt idx="0">
                  <c:v>Polynesia</c:v>
                </c:pt>
              </c:strCache>
            </c:strRef>
          </c:tx>
          <c:spPr>
            <a:pattFill prst="dkHorz">
              <a:fgClr>
                <a:schemeClr val="accent6">
                  <a:lumMod val="60000"/>
                  <a:lumOff val="40000"/>
                </a:schemeClr>
              </a:fgClr>
              <a:bgClr>
                <a:schemeClr val="tx1"/>
              </a:bgClr>
            </a:pattFill>
            <a:ln>
              <a:solidFill>
                <a:srgbClr val="000000"/>
              </a:solidFill>
            </a:ln>
          </c:spPr>
          <c:invertIfNegative val="0"/>
          <c:cat>
            <c:strRef>
              <c:f>'End-to-End'!$C$81:$E$81</c:f>
              <c:strCache>
                <c:ptCount val="3"/>
                <c:pt idx="0">
                  <c:v>8M</c:v>
                </c:pt>
                <c:pt idx="1">
                  <c:v>16M</c:v>
                </c:pt>
                <c:pt idx="2">
                  <c:v>32M</c:v>
                </c:pt>
              </c:strCache>
            </c:strRef>
          </c:cat>
          <c:val>
            <c:numRef>
              <c:f>'End-to-End'!$C$87:$E$87</c:f>
              <c:numCache>
                <c:formatCode>General</c:formatCode>
                <c:ptCount val="3"/>
                <c:pt idx="0">
                  <c:v>1.72</c:v>
                </c:pt>
                <c:pt idx="1">
                  <c:v>1.74</c:v>
                </c:pt>
                <c:pt idx="2">
                  <c:v>1.78</c:v>
                </c:pt>
              </c:numCache>
            </c:numRef>
          </c:val>
          <c:extLst>
            <c:ext xmlns:c16="http://schemas.microsoft.com/office/drawing/2014/chart" uri="{C3380CC4-5D6E-409C-BE32-E72D297353CC}">
              <c16:uniqueId val="{00000003-AB0E-044C-8EFC-A159AB24757B}"/>
            </c:ext>
          </c:extLst>
        </c:ser>
        <c:dLbls>
          <c:showLegendKey val="0"/>
          <c:showVal val="0"/>
          <c:showCatName val="0"/>
          <c:showSerName val="0"/>
          <c:showPercent val="0"/>
          <c:showBubbleSize val="0"/>
        </c:dLbls>
        <c:gapWidth val="150"/>
        <c:axId val="1826999224"/>
        <c:axId val="1827004632"/>
      </c:barChart>
      <c:catAx>
        <c:axId val="1826999224"/>
        <c:scaling>
          <c:orientation val="minMax"/>
        </c:scaling>
        <c:delete val="0"/>
        <c:axPos val="b"/>
        <c:title>
          <c:tx>
            <c:rich>
              <a:bodyPr/>
              <a:lstStyle/>
              <a:p>
                <a:pPr>
                  <a:defRPr sz="2000">
                    <a:latin typeface="Gill Sans MT" panose="020B0502020104020203" pitchFamily="34" charset="77"/>
                  </a:defRPr>
                </a:pPr>
                <a:r>
                  <a:rPr lang="en-US" sz="2000" dirty="0">
                    <a:latin typeface="Gill Sans MT" panose="020B0502020104020203" pitchFamily="34" charset="77"/>
                  </a:rPr>
                  <a:t>Number of  Transactions</a:t>
                </a:r>
              </a:p>
            </c:rich>
          </c:tx>
          <c:layout>
            <c:manualLayout>
              <c:xMode val="edge"/>
              <c:yMode val="edge"/>
              <c:x val="0.31976793178429702"/>
              <c:y val="0.87223272373841398"/>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1827004632"/>
        <c:crosses val="autoZero"/>
        <c:auto val="1"/>
        <c:lblAlgn val="ctr"/>
        <c:lblOffset val="100"/>
        <c:noMultiLvlLbl val="0"/>
      </c:catAx>
      <c:valAx>
        <c:axId val="1827004632"/>
        <c:scaling>
          <c:orientation val="minMax"/>
          <c:max val="2"/>
        </c:scaling>
        <c:delete val="0"/>
        <c:axPos val="l"/>
        <c:majorGridlines/>
        <c:title>
          <c:tx>
            <c:rich>
              <a:bodyPr rot="-5400000" vert="horz"/>
              <a:lstStyle/>
              <a:p>
                <a:pPr>
                  <a:defRPr>
                    <a:latin typeface="Gill Sans MT" panose="020B0502020104020203" pitchFamily="34" charset="77"/>
                  </a:defRPr>
                </a:pPr>
                <a:r>
                  <a:rPr lang="en-US" sz="2000" dirty="0">
                    <a:latin typeface="Gill Sans MT" panose="020B0502020104020203" pitchFamily="34" charset="77"/>
                  </a:rPr>
                  <a:t>Normal.</a:t>
                </a:r>
                <a:r>
                  <a:rPr lang="en-US" sz="2000" baseline="0" dirty="0">
                    <a:latin typeface="Gill Sans MT" panose="020B0502020104020203" pitchFamily="34" charset="77"/>
                  </a:rPr>
                  <a:t> </a:t>
                </a:r>
                <a:r>
                  <a:rPr lang="en-US" sz="2000" dirty="0">
                    <a:latin typeface="Gill Sans MT" panose="020B0502020104020203" pitchFamily="34" charset="77"/>
                  </a:rPr>
                  <a:t>Analytical</a:t>
                </a:r>
                <a:r>
                  <a:rPr lang="en-US" sz="2000" baseline="0" dirty="0">
                    <a:latin typeface="Gill Sans MT" panose="020B0502020104020203" pitchFamily="34" charset="77"/>
                  </a:rPr>
                  <a:t> </a:t>
                </a:r>
              </a:p>
              <a:p>
                <a:pPr>
                  <a:defRPr>
                    <a:latin typeface="Gill Sans MT" panose="020B0502020104020203" pitchFamily="34" charset="77"/>
                  </a:defRPr>
                </a:pPr>
                <a:r>
                  <a:rPr lang="en-US" sz="2000" baseline="0" dirty="0">
                    <a:latin typeface="Gill Sans MT" panose="020B0502020104020203" pitchFamily="34" charset="77"/>
                  </a:rPr>
                  <a:t>Throughput</a:t>
                </a:r>
                <a:endParaRPr lang="en-US" sz="2000" dirty="0">
                  <a:latin typeface="Gill Sans MT" panose="020B0502020104020203" pitchFamily="34" charset="77"/>
                </a:endParaRPr>
              </a:p>
            </c:rich>
          </c:tx>
          <c:layout>
            <c:manualLayout>
              <c:xMode val="edge"/>
              <c:yMode val="edge"/>
              <c:x val="1.35222351241871E-2"/>
              <c:y val="0.24804795653759401"/>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1826999224"/>
        <c:crosses val="autoZero"/>
        <c:crossBetween val="between"/>
        <c:majorUnit val="0.5"/>
      </c:valAx>
      <c:spPr>
        <a:ln>
          <a:solidFill>
            <a:schemeClr val="tx1"/>
          </a:solidFill>
        </a:ln>
      </c:spPr>
    </c:plotArea>
    <c:plotVisOnly val="1"/>
    <c:dispBlanksAs val="gap"/>
    <c:showDLblsOverMax val="0"/>
  </c:chart>
  <c:spPr>
    <a:ln>
      <a:noFill/>
    </a:ln>
  </c:spPr>
  <c:externalData r:id="rId2">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0.1609983519501923"/>
          <c:y val="0.25641874096784201"/>
          <c:w val="0.83625947628639441"/>
          <c:h val="0.55584912413392595"/>
        </c:manualLayout>
      </c:layout>
      <c:barChart>
        <c:barDir val="col"/>
        <c:grouping val="stacked"/>
        <c:varyColors val="0"/>
        <c:ser>
          <c:idx val="0"/>
          <c:order val="0"/>
          <c:tx>
            <c:strRef>
              <c:f>'Energy (Fig 12 - rg)'!$K$6</c:f>
              <c:strCache>
                <c:ptCount val="1"/>
                <c:pt idx="0">
                  <c:v>CPU</c:v>
                </c:pt>
              </c:strCache>
            </c:strRef>
          </c:tx>
          <c:spPr>
            <a:pattFill prst="wdDnDiag">
              <a:fgClr>
                <a:prstClr val="black"/>
              </a:fgClr>
              <a:bgClr>
                <a:schemeClr val="tx2"/>
              </a:bgClr>
            </a:pattFill>
            <a:ln>
              <a:solidFill>
                <a:schemeClr val="tx1"/>
              </a:solidFill>
            </a:ln>
          </c:spPr>
          <c:invertIfNegative val="0"/>
          <c:cat>
            <c:strRef>
              <c:f>'Energy (Fig 12 - rg)'!$J$7:$J$10</c:f>
              <c:strCache>
                <c:ptCount val="4"/>
                <c:pt idx="0">
                  <c:v>SI-SS</c:v>
                </c:pt>
                <c:pt idx="1">
                  <c:v>SI-MVCC</c:v>
                </c:pt>
                <c:pt idx="2">
                  <c:v>MI+SW</c:v>
                </c:pt>
                <c:pt idx="3">
                  <c:v>Polynesia</c:v>
                </c:pt>
              </c:strCache>
            </c:strRef>
          </c:cat>
          <c:val>
            <c:numRef>
              <c:f>'Energy (Fig 12 - rg)'!$K$7:$K$10</c:f>
              <c:numCache>
                <c:formatCode>General</c:formatCode>
                <c:ptCount val="4"/>
                <c:pt idx="0">
                  <c:v>12.73138743815</c:v>
                </c:pt>
                <c:pt idx="1">
                  <c:v>8.7313874381499996</c:v>
                </c:pt>
                <c:pt idx="2">
                  <c:v>17.731387438150001</c:v>
                </c:pt>
                <c:pt idx="3">
                  <c:v>8.1564382215489992</c:v>
                </c:pt>
              </c:numCache>
            </c:numRef>
          </c:val>
          <c:extLst>
            <c:ext xmlns:c16="http://schemas.microsoft.com/office/drawing/2014/chart" uri="{C3380CC4-5D6E-409C-BE32-E72D297353CC}">
              <c16:uniqueId val="{00000000-D953-2448-B8FA-F59852DAC6B2}"/>
            </c:ext>
          </c:extLst>
        </c:ser>
        <c:ser>
          <c:idx val="1"/>
          <c:order val="1"/>
          <c:tx>
            <c:strRef>
              <c:f>'Energy (Fig 12 - rg)'!$L$6</c:f>
              <c:strCache>
                <c:ptCount val="1"/>
                <c:pt idx="0">
                  <c:v>Caches</c:v>
                </c:pt>
              </c:strCache>
            </c:strRef>
          </c:tx>
          <c:spPr>
            <a:pattFill prst="wdUpDiag">
              <a:fgClr>
                <a:schemeClr val="bg1"/>
              </a:fgClr>
              <a:bgClr>
                <a:srgbClr val="800000"/>
              </a:bgClr>
            </a:pattFill>
            <a:ln>
              <a:solidFill>
                <a:srgbClr val="000000"/>
              </a:solidFill>
            </a:ln>
          </c:spPr>
          <c:invertIfNegative val="0"/>
          <c:cat>
            <c:strRef>
              <c:f>'Energy (Fig 12 - rg)'!$J$7:$J$10</c:f>
              <c:strCache>
                <c:ptCount val="4"/>
                <c:pt idx="0">
                  <c:v>SI-SS</c:v>
                </c:pt>
                <c:pt idx="1">
                  <c:v>SI-MVCC</c:v>
                </c:pt>
                <c:pt idx="2">
                  <c:v>MI+SW</c:v>
                </c:pt>
                <c:pt idx="3">
                  <c:v>Polynesia</c:v>
                </c:pt>
              </c:strCache>
            </c:strRef>
          </c:cat>
          <c:val>
            <c:numRef>
              <c:f>'Energy (Fig 12 - rg)'!$L$7:$L$10</c:f>
              <c:numCache>
                <c:formatCode>General</c:formatCode>
                <c:ptCount val="4"/>
                <c:pt idx="0">
                  <c:v>9.9107575699999995</c:v>
                </c:pt>
                <c:pt idx="1">
                  <c:v>10.71075757</c:v>
                </c:pt>
                <c:pt idx="2">
                  <c:v>5.2043240500000003</c:v>
                </c:pt>
                <c:pt idx="3">
                  <c:v>2.8623782274999998</c:v>
                </c:pt>
              </c:numCache>
            </c:numRef>
          </c:val>
          <c:extLst>
            <c:ext xmlns:c16="http://schemas.microsoft.com/office/drawing/2014/chart" uri="{C3380CC4-5D6E-409C-BE32-E72D297353CC}">
              <c16:uniqueId val="{00000001-D953-2448-B8FA-F59852DAC6B2}"/>
            </c:ext>
          </c:extLst>
        </c:ser>
        <c:ser>
          <c:idx val="2"/>
          <c:order val="2"/>
          <c:tx>
            <c:strRef>
              <c:f>'Energy (Fig 12 - rg)'!$M$6</c:f>
              <c:strCache>
                <c:ptCount val="1"/>
                <c:pt idx="0">
                  <c:v>Interconnect</c:v>
                </c:pt>
              </c:strCache>
            </c:strRef>
          </c:tx>
          <c:spPr>
            <a:solidFill>
              <a:schemeClr val="bg1">
                <a:lumMod val="75000"/>
              </a:schemeClr>
            </a:solidFill>
            <a:ln>
              <a:solidFill>
                <a:srgbClr val="000000"/>
              </a:solidFill>
            </a:ln>
          </c:spPr>
          <c:invertIfNegative val="0"/>
          <c:cat>
            <c:strRef>
              <c:f>'Energy (Fig 12 - rg)'!$J$7:$J$10</c:f>
              <c:strCache>
                <c:ptCount val="4"/>
                <c:pt idx="0">
                  <c:v>SI-SS</c:v>
                </c:pt>
                <c:pt idx="1">
                  <c:v>SI-MVCC</c:v>
                </c:pt>
                <c:pt idx="2">
                  <c:v>MI+SW</c:v>
                </c:pt>
                <c:pt idx="3">
                  <c:v>Polynesia</c:v>
                </c:pt>
              </c:strCache>
            </c:strRef>
          </c:cat>
          <c:val>
            <c:numRef>
              <c:f>'Energy (Fig 12 - rg)'!$M$7:$M$10</c:f>
              <c:numCache>
                <c:formatCode>General</c:formatCode>
                <c:ptCount val="4"/>
                <c:pt idx="0">
                  <c:v>8.2085501327999992</c:v>
                </c:pt>
                <c:pt idx="1">
                  <c:v>10.128550132799999</c:v>
                </c:pt>
                <c:pt idx="2">
                  <c:v>5.1443124335999997</c:v>
                </c:pt>
                <c:pt idx="3">
                  <c:v>1.02886248672</c:v>
                </c:pt>
              </c:numCache>
            </c:numRef>
          </c:val>
          <c:extLst>
            <c:ext xmlns:c16="http://schemas.microsoft.com/office/drawing/2014/chart" uri="{C3380CC4-5D6E-409C-BE32-E72D297353CC}">
              <c16:uniqueId val="{00000002-D953-2448-B8FA-F59852DAC6B2}"/>
            </c:ext>
          </c:extLst>
        </c:ser>
        <c:ser>
          <c:idx val="3"/>
          <c:order val="3"/>
          <c:tx>
            <c:strRef>
              <c:f>'Energy (Fig 12 - rg)'!$N$6</c:f>
              <c:strCache>
                <c:ptCount val="1"/>
                <c:pt idx="0">
                  <c:v>DRAM</c:v>
                </c:pt>
              </c:strCache>
            </c:strRef>
          </c:tx>
          <c:spPr>
            <a:pattFill prst="lgCheck">
              <a:fgClr>
                <a:schemeClr val="accent3">
                  <a:lumMod val="75000"/>
                </a:schemeClr>
              </a:fgClr>
              <a:bgClr>
                <a:prstClr val="white"/>
              </a:bgClr>
            </a:pattFill>
            <a:ln>
              <a:solidFill>
                <a:schemeClr val="tx1"/>
              </a:solidFill>
            </a:ln>
          </c:spPr>
          <c:invertIfNegative val="0"/>
          <c:cat>
            <c:strRef>
              <c:f>'Energy (Fig 12 - rg)'!$J$7:$J$10</c:f>
              <c:strCache>
                <c:ptCount val="4"/>
                <c:pt idx="0">
                  <c:v>SI-SS</c:v>
                </c:pt>
                <c:pt idx="1">
                  <c:v>SI-MVCC</c:v>
                </c:pt>
                <c:pt idx="2">
                  <c:v>MI+SW</c:v>
                </c:pt>
                <c:pt idx="3">
                  <c:v>Polynesia</c:v>
                </c:pt>
              </c:strCache>
            </c:strRef>
          </c:cat>
          <c:val>
            <c:numRef>
              <c:f>'Energy (Fig 12 - rg)'!$N$7:$N$10</c:f>
              <c:numCache>
                <c:formatCode>General</c:formatCode>
                <c:ptCount val="4"/>
                <c:pt idx="0">
                  <c:v>21.889467020799998</c:v>
                </c:pt>
                <c:pt idx="1">
                  <c:v>27.009467020799999</c:v>
                </c:pt>
                <c:pt idx="2">
                  <c:v>13.7181664896</c:v>
                </c:pt>
                <c:pt idx="3">
                  <c:v>9.6027165427199996</c:v>
                </c:pt>
              </c:numCache>
            </c:numRef>
          </c:val>
          <c:extLst>
            <c:ext xmlns:c16="http://schemas.microsoft.com/office/drawing/2014/chart" uri="{C3380CC4-5D6E-409C-BE32-E72D297353CC}">
              <c16:uniqueId val="{00000003-D953-2448-B8FA-F59852DAC6B2}"/>
            </c:ext>
          </c:extLst>
        </c:ser>
        <c:dLbls>
          <c:showLegendKey val="0"/>
          <c:showVal val="0"/>
          <c:showCatName val="0"/>
          <c:showSerName val="0"/>
          <c:showPercent val="0"/>
          <c:showBubbleSize val="0"/>
        </c:dLbls>
        <c:gapWidth val="150"/>
        <c:overlap val="100"/>
        <c:axId val="2145760648"/>
        <c:axId val="2145757640"/>
      </c:barChart>
      <c:catAx>
        <c:axId val="2145760648"/>
        <c:scaling>
          <c:orientation val="minMax"/>
        </c:scaling>
        <c:delete val="0"/>
        <c:axPos val="b"/>
        <c:numFmt formatCode="General" sourceLinked="1"/>
        <c:majorTickMark val="out"/>
        <c:minorTickMark val="none"/>
        <c:tickLblPos val="nextTo"/>
        <c:txPr>
          <a:bodyPr/>
          <a:lstStyle/>
          <a:p>
            <a:pPr>
              <a:defRPr sz="1800"/>
            </a:pPr>
            <a:endParaRPr lang="en-CH"/>
          </a:p>
        </c:txPr>
        <c:crossAx val="2145757640"/>
        <c:crosses val="autoZero"/>
        <c:auto val="1"/>
        <c:lblAlgn val="ctr"/>
        <c:lblOffset val="100"/>
        <c:noMultiLvlLbl val="0"/>
      </c:catAx>
      <c:valAx>
        <c:axId val="2145757640"/>
        <c:scaling>
          <c:orientation val="minMax"/>
        </c:scaling>
        <c:delete val="0"/>
        <c:axPos val="l"/>
        <c:majorGridlines/>
        <c:title>
          <c:tx>
            <c:rich>
              <a:bodyPr rot="-5400000" vert="horz"/>
              <a:lstStyle/>
              <a:p>
                <a:pPr>
                  <a:defRPr/>
                </a:pPr>
                <a:r>
                  <a:rPr lang="en-US" sz="2000" dirty="0"/>
                  <a:t>Energy (J)</a:t>
                </a:r>
              </a:p>
            </c:rich>
          </c:tx>
          <c:layout>
            <c:manualLayout>
              <c:xMode val="edge"/>
              <c:yMode val="edge"/>
              <c:x val="5.0355110463921673E-2"/>
              <c:y val="0.35525196702768674"/>
            </c:manualLayout>
          </c:layout>
          <c:overlay val="0"/>
        </c:title>
        <c:numFmt formatCode="General" sourceLinked="0"/>
        <c:majorTickMark val="out"/>
        <c:minorTickMark val="none"/>
        <c:tickLblPos val="nextTo"/>
        <c:txPr>
          <a:bodyPr/>
          <a:lstStyle/>
          <a:p>
            <a:pPr>
              <a:defRPr sz="1800"/>
            </a:pPr>
            <a:endParaRPr lang="en-CH"/>
          </a:p>
        </c:txPr>
        <c:crossAx val="2145760648"/>
        <c:crosses val="autoZero"/>
        <c:crossBetween val="between"/>
      </c:valAx>
      <c:spPr>
        <a:ln>
          <a:solidFill>
            <a:schemeClr val="tx1"/>
          </a:solidFill>
        </a:ln>
      </c:spPr>
    </c:plotArea>
    <c:legend>
      <c:legendPos val="t"/>
      <c:layout>
        <c:manualLayout>
          <c:xMode val="edge"/>
          <c:yMode val="edge"/>
          <c:x val="0.102420856610801"/>
          <c:y val="0.15768503469691569"/>
          <c:w val="0.89757919794909402"/>
          <c:h val="1.4730513792474078E-2"/>
        </c:manualLayout>
      </c:layout>
      <c:overlay val="0"/>
      <c:txPr>
        <a:bodyPr/>
        <a:lstStyle/>
        <a:p>
          <a:pPr>
            <a:defRPr sz="2000" b="1"/>
          </a:pPr>
          <a:endParaRPr lang="en-CH"/>
        </a:p>
      </c:txPr>
    </c:legend>
    <c:plotVisOnly val="1"/>
    <c:dispBlanksAs val="gap"/>
    <c:showDLblsOverMax val="0"/>
  </c:chart>
  <c:spPr>
    <a:ln>
      <a:noFill/>
    </a:ln>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23429196350456"/>
          <c:y val="0.21230831017760901"/>
          <c:w val="0.87657080364954398"/>
          <c:h val="0.50507420527201796"/>
        </c:manualLayout>
      </c:layout>
      <c:barChart>
        <c:barDir val="col"/>
        <c:grouping val="stacked"/>
        <c:varyColors val="0"/>
        <c:ser>
          <c:idx val="0"/>
          <c:order val="0"/>
          <c:tx>
            <c:strRef>
              <c:f>Noronha!$D$93</c:f>
              <c:strCache>
                <c:ptCount val="1"/>
                <c:pt idx="0">
                  <c:v>Total Static</c:v>
                </c:pt>
              </c:strCache>
            </c:strRef>
          </c:tx>
          <c:spPr>
            <a:solidFill>
              <a:schemeClr val="tx1"/>
            </a:solidFill>
            <a:ln>
              <a:solidFill>
                <a:srgbClr val="000000"/>
              </a:solidFill>
            </a:ln>
          </c:spPr>
          <c:invertIfNegative val="0"/>
          <c:cat>
            <c:strRef>
              <c:f>Noronha!$C$94:$C$115</c:f>
              <c:strCache>
                <c:ptCount val="22"/>
                <c:pt idx="0">
                  <c:v>LSTM1</c:v>
                </c:pt>
                <c:pt idx="1">
                  <c:v>LSTM2</c:v>
                </c:pt>
                <c:pt idx="2">
                  <c:v>Transd.1</c:v>
                </c:pt>
                <c:pt idx="3">
                  <c:v>Transd.2</c:v>
                </c:pt>
                <c:pt idx="4">
                  <c:v>Transd.3</c:v>
                </c:pt>
                <c:pt idx="5">
                  <c:v>Transd.4</c:v>
                </c:pt>
                <c:pt idx="6">
                  <c:v>CNN1</c:v>
                </c:pt>
                <c:pt idx="7">
                  <c:v>CNN2</c:v>
                </c:pt>
                <c:pt idx="8">
                  <c:v>CNN3</c:v>
                </c:pt>
                <c:pt idx="9">
                  <c:v>CNN4</c:v>
                </c:pt>
                <c:pt idx="10">
                  <c:v>CNN5</c:v>
                </c:pt>
                <c:pt idx="11">
                  <c:v>CNN6</c:v>
                </c:pt>
                <c:pt idx="12">
                  <c:v>CNN7</c:v>
                </c:pt>
                <c:pt idx="13">
                  <c:v>CNN8</c:v>
                </c:pt>
                <c:pt idx="14">
                  <c:v>CNN9</c:v>
                </c:pt>
                <c:pt idx="15">
                  <c:v>CNN10</c:v>
                </c:pt>
                <c:pt idx="16">
                  <c:v>CNN11</c:v>
                </c:pt>
                <c:pt idx="17">
                  <c:v>CNN12</c:v>
                </c:pt>
                <c:pt idx="18">
                  <c:v>CNN13</c:v>
                </c:pt>
                <c:pt idx="19">
                  <c:v>LRCN1</c:v>
                </c:pt>
                <c:pt idx="20">
                  <c:v>LRCN2</c:v>
                </c:pt>
                <c:pt idx="21">
                  <c:v>LRCN3</c:v>
                </c:pt>
              </c:strCache>
            </c:strRef>
          </c:cat>
          <c:val>
            <c:numRef>
              <c:f>Noronha!$D$94:$D$115</c:f>
              <c:numCache>
                <c:formatCode>General</c:formatCode>
                <c:ptCount val="22"/>
                <c:pt idx="0" formatCode="0.00E+00">
                  <c:v>0.18336898082999201</c:v>
                </c:pt>
                <c:pt idx="1">
                  <c:v>0.18073932785008001</c:v>
                </c:pt>
                <c:pt idx="2">
                  <c:v>0.182605477659394</c:v>
                </c:pt>
                <c:pt idx="3">
                  <c:v>0.18196233170166501</c:v>
                </c:pt>
                <c:pt idx="4">
                  <c:v>0.18280081955868799</c:v>
                </c:pt>
                <c:pt idx="5">
                  <c:v>0.18280081955868799</c:v>
                </c:pt>
                <c:pt idx="6" formatCode="0.00E+00">
                  <c:v>9.8096199627230193E-2</c:v>
                </c:pt>
                <c:pt idx="7" formatCode="0.00E+00">
                  <c:v>0.111480534692767</c:v>
                </c:pt>
                <c:pt idx="8" formatCode="0.00E+00">
                  <c:v>0.100682025576134</c:v>
                </c:pt>
                <c:pt idx="9" formatCode="0.00E+00">
                  <c:v>0.12205508149194701</c:v>
                </c:pt>
                <c:pt idx="10" formatCode="0.00E+00">
                  <c:v>9.0958229879721297E-2</c:v>
                </c:pt>
                <c:pt idx="11" formatCode="0.00E+00">
                  <c:v>0.100935511519534</c:v>
                </c:pt>
                <c:pt idx="12" formatCode="0.00E+00">
                  <c:v>0.107662591402337</c:v>
                </c:pt>
                <c:pt idx="13" formatCode="0.00E+00">
                  <c:v>0.115770240491231</c:v>
                </c:pt>
                <c:pt idx="14">
                  <c:v>0.221198480003505</c:v>
                </c:pt>
                <c:pt idx="15" formatCode="0.00E+00">
                  <c:v>0.104250085428801</c:v>
                </c:pt>
                <c:pt idx="16" formatCode="0.00E+00">
                  <c:v>0.181601258270706</c:v>
                </c:pt>
                <c:pt idx="17">
                  <c:v>0.22750769842516599</c:v>
                </c:pt>
                <c:pt idx="18" formatCode="0.00E+00">
                  <c:v>0.19074453881955</c:v>
                </c:pt>
                <c:pt idx="19">
                  <c:v>0.18269874330908201</c:v>
                </c:pt>
                <c:pt idx="20">
                  <c:v>0.20184299111367901</c:v>
                </c:pt>
                <c:pt idx="21">
                  <c:v>0.13761016494418599</c:v>
                </c:pt>
              </c:numCache>
            </c:numRef>
          </c:val>
          <c:extLst>
            <c:ext xmlns:c16="http://schemas.microsoft.com/office/drawing/2014/chart" uri="{C3380CC4-5D6E-409C-BE32-E72D297353CC}">
              <c16:uniqueId val="{00000000-BC4E-CC4C-8077-14F0E7DD6574}"/>
            </c:ext>
          </c:extLst>
        </c:ser>
        <c:ser>
          <c:idx val="1"/>
          <c:order val="1"/>
          <c:tx>
            <c:strRef>
              <c:f>Noronha!$E$93</c:f>
              <c:strCache>
                <c:ptCount val="1"/>
                <c:pt idx="0">
                  <c:v>PE</c:v>
                </c:pt>
              </c:strCache>
            </c:strRef>
          </c:tx>
          <c:spPr>
            <a:solidFill>
              <a:schemeClr val="accent1">
                <a:lumMod val="60000"/>
                <a:lumOff val="40000"/>
              </a:schemeClr>
            </a:solidFill>
            <a:ln>
              <a:solidFill>
                <a:srgbClr val="000000"/>
              </a:solidFill>
            </a:ln>
          </c:spPr>
          <c:invertIfNegative val="0"/>
          <c:cat>
            <c:strRef>
              <c:f>Noronha!$C$94:$C$115</c:f>
              <c:strCache>
                <c:ptCount val="22"/>
                <c:pt idx="0">
                  <c:v>LSTM1</c:v>
                </c:pt>
                <c:pt idx="1">
                  <c:v>LSTM2</c:v>
                </c:pt>
                <c:pt idx="2">
                  <c:v>Transd.1</c:v>
                </c:pt>
                <c:pt idx="3">
                  <c:v>Transd.2</c:v>
                </c:pt>
                <c:pt idx="4">
                  <c:v>Transd.3</c:v>
                </c:pt>
                <c:pt idx="5">
                  <c:v>Transd.4</c:v>
                </c:pt>
                <c:pt idx="6">
                  <c:v>CNN1</c:v>
                </c:pt>
                <c:pt idx="7">
                  <c:v>CNN2</c:v>
                </c:pt>
                <c:pt idx="8">
                  <c:v>CNN3</c:v>
                </c:pt>
                <c:pt idx="9">
                  <c:v>CNN4</c:v>
                </c:pt>
                <c:pt idx="10">
                  <c:v>CNN5</c:v>
                </c:pt>
                <c:pt idx="11">
                  <c:v>CNN6</c:v>
                </c:pt>
                <c:pt idx="12">
                  <c:v>CNN7</c:v>
                </c:pt>
                <c:pt idx="13">
                  <c:v>CNN8</c:v>
                </c:pt>
                <c:pt idx="14">
                  <c:v>CNN9</c:v>
                </c:pt>
                <c:pt idx="15">
                  <c:v>CNN10</c:v>
                </c:pt>
                <c:pt idx="16">
                  <c:v>CNN11</c:v>
                </c:pt>
                <c:pt idx="17">
                  <c:v>CNN12</c:v>
                </c:pt>
                <c:pt idx="18">
                  <c:v>CNN13</c:v>
                </c:pt>
                <c:pt idx="19">
                  <c:v>LRCN1</c:v>
                </c:pt>
                <c:pt idx="20">
                  <c:v>LRCN2</c:v>
                </c:pt>
                <c:pt idx="21">
                  <c:v>LRCN3</c:v>
                </c:pt>
              </c:strCache>
            </c:strRef>
          </c:cat>
          <c:val>
            <c:numRef>
              <c:f>Noronha!$E$94:$E$115</c:f>
              <c:numCache>
                <c:formatCode>General</c:formatCode>
                <c:ptCount val="22"/>
                <c:pt idx="0" formatCode="0.00E+00">
                  <c:v>9.0239276490578692E-3</c:v>
                </c:pt>
                <c:pt idx="1">
                  <c:v>8.9720516724643602E-3</c:v>
                </c:pt>
                <c:pt idx="2">
                  <c:v>8.9025020670481202E-3</c:v>
                </c:pt>
                <c:pt idx="3">
                  <c:v>8.9121432902873107E-3</c:v>
                </c:pt>
                <c:pt idx="4">
                  <c:v>8.8991440571149702E-3</c:v>
                </c:pt>
                <c:pt idx="5">
                  <c:v>8.8991440571149702E-3</c:v>
                </c:pt>
                <c:pt idx="6" formatCode="0.00E+00">
                  <c:v>0.439747856661176</c:v>
                </c:pt>
                <c:pt idx="7" formatCode="0.00E+00">
                  <c:v>0.42181416807719402</c:v>
                </c:pt>
                <c:pt idx="8" formatCode="0.00E+00">
                  <c:v>0.44063187718458602</c:v>
                </c:pt>
                <c:pt idx="9" formatCode="0.00E+00">
                  <c:v>0.48196712150409798</c:v>
                </c:pt>
                <c:pt idx="10" formatCode="0.00E+00">
                  <c:v>0.32272052794683598</c:v>
                </c:pt>
                <c:pt idx="11" formatCode="0.00E+00">
                  <c:v>0.27165616822288902</c:v>
                </c:pt>
                <c:pt idx="12" formatCode="0.00E+00">
                  <c:v>0.26914302745297902</c:v>
                </c:pt>
                <c:pt idx="13" formatCode="0.00E+00">
                  <c:v>0.44522795346451499</c:v>
                </c:pt>
                <c:pt idx="14">
                  <c:v>0.20319743721401001</c:v>
                </c:pt>
                <c:pt idx="15" formatCode="0.00E+00">
                  <c:v>7.8692141780799404E-2</c:v>
                </c:pt>
                <c:pt idx="16" formatCode="0.00E+00">
                  <c:v>0.30264670529030102</c:v>
                </c:pt>
                <c:pt idx="17">
                  <c:v>0.20259963746427401</c:v>
                </c:pt>
                <c:pt idx="18" formatCode="0.00E+00">
                  <c:v>0.172836431730408</c:v>
                </c:pt>
                <c:pt idx="19">
                  <c:v>0.12035191944</c:v>
                </c:pt>
                <c:pt idx="20">
                  <c:v>7.3534836763698597E-2</c:v>
                </c:pt>
                <c:pt idx="21">
                  <c:v>0.240157669122919</c:v>
                </c:pt>
              </c:numCache>
            </c:numRef>
          </c:val>
          <c:extLst>
            <c:ext xmlns:c16="http://schemas.microsoft.com/office/drawing/2014/chart" uri="{C3380CC4-5D6E-409C-BE32-E72D297353CC}">
              <c16:uniqueId val="{00000001-BC4E-CC4C-8077-14F0E7DD6574}"/>
            </c:ext>
          </c:extLst>
        </c:ser>
        <c:ser>
          <c:idx val="2"/>
          <c:order val="2"/>
          <c:tx>
            <c:strRef>
              <c:f>Noronha!$F$93</c:f>
              <c:strCache>
                <c:ptCount val="1"/>
                <c:pt idx="0">
                  <c:v>Param. Buffer &amp; NoC</c:v>
                </c:pt>
              </c:strCache>
            </c:strRef>
          </c:tx>
          <c:spPr>
            <a:solidFill>
              <a:schemeClr val="accent2"/>
            </a:solidFill>
            <a:ln>
              <a:solidFill>
                <a:srgbClr val="000000"/>
              </a:solidFill>
            </a:ln>
          </c:spPr>
          <c:invertIfNegative val="0"/>
          <c:cat>
            <c:strRef>
              <c:f>Noronha!$C$94:$C$115</c:f>
              <c:strCache>
                <c:ptCount val="22"/>
                <c:pt idx="0">
                  <c:v>LSTM1</c:v>
                </c:pt>
                <c:pt idx="1">
                  <c:v>LSTM2</c:v>
                </c:pt>
                <c:pt idx="2">
                  <c:v>Transd.1</c:v>
                </c:pt>
                <c:pt idx="3">
                  <c:v>Transd.2</c:v>
                </c:pt>
                <c:pt idx="4">
                  <c:v>Transd.3</c:v>
                </c:pt>
                <c:pt idx="5">
                  <c:v>Transd.4</c:v>
                </c:pt>
                <c:pt idx="6">
                  <c:v>CNN1</c:v>
                </c:pt>
                <c:pt idx="7">
                  <c:v>CNN2</c:v>
                </c:pt>
                <c:pt idx="8">
                  <c:v>CNN3</c:v>
                </c:pt>
                <c:pt idx="9">
                  <c:v>CNN4</c:v>
                </c:pt>
                <c:pt idx="10">
                  <c:v>CNN5</c:v>
                </c:pt>
                <c:pt idx="11">
                  <c:v>CNN6</c:v>
                </c:pt>
                <c:pt idx="12">
                  <c:v>CNN7</c:v>
                </c:pt>
                <c:pt idx="13">
                  <c:v>CNN8</c:v>
                </c:pt>
                <c:pt idx="14">
                  <c:v>CNN9</c:v>
                </c:pt>
                <c:pt idx="15">
                  <c:v>CNN10</c:v>
                </c:pt>
                <c:pt idx="16">
                  <c:v>CNN11</c:v>
                </c:pt>
                <c:pt idx="17">
                  <c:v>CNN12</c:v>
                </c:pt>
                <c:pt idx="18">
                  <c:v>CNN13</c:v>
                </c:pt>
                <c:pt idx="19">
                  <c:v>LRCN1</c:v>
                </c:pt>
                <c:pt idx="20">
                  <c:v>LRCN2</c:v>
                </c:pt>
                <c:pt idx="21">
                  <c:v>LRCN3</c:v>
                </c:pt>
              </c:strCache>
            </c:strRef>
          </c:cat>
          <c:val>
            <c:numRef>
              <c:f>Noronha!$F$94:$F$115</c:f>
              <c:numCache>
                <c:formatCode>General</c:formatCode>
                <c:ptCount val="22"/>
                <c:pt idx="0" formatCode="0.00E+00">
                  <c:v>1.17319578794446E-2</c:v>
                </c:pt>
                <c:pt idx="1">
                  <c:v>8.2088207042070992E-3</c:v>
                </c:pt>
                <c:pt idx="2">
                  <c:v>1.26463384742045E-2</c:v>
                </c:pt>
                <c:pt idx="3">
                  <c:v>1.22304942107313E-2</c:v>
                </c:pt>
                <c:pt idx="4">
                  <c:v>1.2782165488457601E-2</c:v>
                </c:pt>
                <c:pt idx="5">
                  <c:v>1.2782165488457601E-2</c:v>
                </c:pt>
                <c:pt idx="6" formatCode="0.00E+00">
                  <c:v>0.28250474832897698</c:v>
                </c:pt>
                <c:pt idx="7" formatCode="0.00E+00">
                  <c:v>0.27097277313689999</c:v>
                </c:pt>
                <c:pt idx="8" formatCode="0.00E+00">
                  <c:v>0.282506003592083</c:v>
                </c:pt>
                <c:pt idx="9" formatCode="0.00E+00">
                  <c:v>0.23031275726991901</c:v>
                </c:pt>
                <c:pt idx="10" formatCode="0.00E+00">
                  <c:v>0.188392485587797</c:v>
                </c:pt>
                <c:pt idx="11" formatCode="0.00E+00">
                  <c:v>0.208393664022782</c:v>
                </c:pt>
                <c:pt idx="12" formatCode="0.00E+00">
                  <c:v>0.209095786055946</c:v>
                </c:pt>
                <c:pt idx="13" formatCode="0.00E+00">
                  <c:v>0.266699319759721</c:v>
                </c:pt>
                <c:pt idx="14">
                  <c:v>0.37434979067433599</c:v>
                </c:pt>
                <c:pt idx="15" formatCode="0.00E+00">
                  <c:v>0.62156848757749905</c:v>
                </c:pt>
                <c:pt idx="16" formatCode="0.00E+00">
                  <c:v>0.35616827105794402</c:v>
                </c:pt>
                <c:pt idx="17">
                  <c:v>0.35950722159264498</c:v>
                </c:pt>
                <c:pt idx="18" formatCode="0.00E+00">
                  <c:v>0.245278017739297</c:v>
                </c:pt>
                <c:pt idx="19">
                  <c:v>0.14232606012886101</c:v>
                </c:pt>
                <c:pt idx="20">
                  <c:v>0.12765190585762201</c:v>
                </c:pt>
                <c:pt idx="21">
                  <c:v>0.157033214509088</c:v>
                </c:pt>
              </c:numCache>
            </c:numRef>
          </c:val>
          <c:extLst>
            <c:ext xmlns:c16="http://schemas.microsoft.com/office/drawing/2014/chart" uri="{C3380CC4-5D6E-409C-BE32-E72D297353CC}">
              <c16:uniqueId val="{00000002-BC4E-CC4C-8077-14F0E7DD6574}"/>
            </c:ext>
          </c:extLst>
        </c:ser>
        <c:ser>
          <c:idx val="3"/>
          <c:order val="3"/>
          <c:tx>
            <c:strRef>
              <c:f>Noronha!$G$93</c:f>
              <c:strCache>
                <c:ptCount val="1"/>
                <c:pt idx="0">
                  <c:v>Act. Buffer &amp; NoC </c:v>
                </c:pt>
              </c:strCache>
            </c:strRef>
          </c:tx>
          <c:spPr>
            <a:ln>
              <a:solidFill>
                <a:srgbClr val="000000"/>
              </a:solidFill>
            </a:ln>
          </c:spPr>
          <c:invertIfNegative val="0"/>
          <c:cat>
            <c:strRef>
              <c:f>Noronha!$C$94:$C$115</c:f>
              <c:strCache>
                <c:ptCount val="22"/>
                <c:pt idx="0">
                  <c:v>LSTM1</c:v>
                </c:pt>
                <c:pt idx="1">
                  <c:v>LSTM2</c:v>
                </c:pt>
                <c:pt idx="2">
                  <c:v>Transd.1</c:v>
                </c:pt>
                <c:pt idx="3">
                  <c:v>Transd.2</c:v>
                </c:pt>
                <c:pt idx="4">
                  <c:v>Transd.3</c:v>
                </c:pt>
                <c:pt idx="5">
                  <c:v>Transd.4</c:v>
                </c:pt>
                <c:pt idx="6">
                  <c:v>CNN1</c:v>
                </c:pt>
                <c:pt idx="7">
                  <c:v>CNN2</c:v>
                </c:pt>
                <c:pt idx="8">
                  <c:v>CNN3</c:v>
                </c:pt>
                <c:pt idx="9">
                  <c:v>CNN4</c:v>
                </c:pt>
                <c:pt idx="10">
                  <c:v>CNN5</c:v>
                </c:pt>
                <c:pt idx="11">
                  <c:v>CNN6</c:v>
                </c:pt>
                <c:pt idx="12">
                  <c:v>CNN7</c:v>
                </c:pt>
                <c:pt idx="13">
                  <c:v>CNN8</c:v>
                </c:pt>
                <c:pt idx="14">
                  <c:v>CNN9</c:v>
                </c:pt>
                <c:pt idx="15">
                  <c:v>CNN10</c:v>
                </c:pt>
                <c:pt idx="16">
                  <c:v>CNN11</c:v>
                </c:pt>
                <c:pt idx="17">
                  <c:v>CNN12</c:v>
                </c:pt>
                <c:pt idx="18">
                  <c:v>CNN13</c:v>
                </c:pt>
                <c:pt idx="19">
                  <c:v>LRCN1</c:v>
                </c:pt>
                <c:pt idx="20">
                  <c:v>LRCN2</c:v>
                </c:pt>
                <c:pt idx="21">
                  <c:v>LRCN3</c:v>
                </c:pt>
              </c:strCache>
            </c:strRef>
          </c:cat>
          <c:val>
            <c:numRef>
              <c:f>Noronha!$G$94:$G$115</c:f>
              <c:numCache>
                <c:formatCode>General</c:formatCode>
                <c:ptCount val="22"/>
                <c:pt idx="0" formatCode="0.00E+00">
                  <c:v>2.9555537094047102E-4</c:v>
                </c:pt>
                <c:pt idx="1">
                  <c:v>2.3839817462124099E-4</c:v>
                </c:pt>
                <c:pt idx="2">
                  <c:v>5.0107283867161596E-4</c:v>
                </c:pt>
                <c:pt idx="3">
                  <c:v>4.7681475228888098E-4</c:v>
                </c:pt>
                <c:pt idx="4">
                  <c:v>5.0119154496803804E-4</c:v>
                </c:pt>
                <c:pt idx="5">
                  <c:v>5.0119154496803804E-4</c:v>
                </c:pt>
                <c:pt idx="6" formatCode="0.00E+00">
                  <c:v>9.9326743184193402E-3</c:v>
                </c:pt>
                <c:pt idx="7" formatCode="0.00E+00">
                  <c:v>9.0902715430543398E-3</c:v>
                </c:pt>
                <c:pt idx="8" formatCode="0.00E+00">
                  <c:v>8.9166701732070197E-3</c:v>
                </c:pt>
                <c:pt idx="9" formatCode="0.00E+00">
                  <c:v>9.4126487177223304E-3</c:v>
                </c:pt>
                <c:pt idx="10" formatCode="0.00E+00">
                  <c:v>4.5325499946026297E-3</c:v>
                </c:pt>
                <c:pt idx="11" formatCode="0.00E+00">
                  <c:v>4.9063290675051396E-3</c:v>
                </c:pt>
                <c:pt idx="12" formatCode="0.00E+00">
                  <c:v>4.9003518490147299E-3</c:v>
                </c:pt>
                <c:pt idx="13" formatCode="0.00E+00">
                  <c:v>8.3416755849741592E-3</c:v>
                </c:pt>
                <c:pt idx="14">
                  <c:v>1.35707532341984E-2</c:v>
                </c:pt>
                <c:pt idx="15" formatCode="0.00E+00">
                  <c:v>2.4600990708866101E-2</c:v>
                </c:pt>
                <c:pt idx="16" formatCode="0.00E+00">
                  <c:v>1.1177727163700701E-2</c:v>
                </c:pt>
                <c:pt idx="17">
                  <c:v>1.32543694252412E-2</c:v>
                </c:pt>
                <c:pt idx="18" formatCode="0.00E+00">
                  <c:v>8.0110162659570092E-3</c:v>
                </c:pt>
                <c:pt idx="19">
                  <c:v>4.4215647416857599E-3</c:v>
                </c:pt>
                <c:pt idx="20">
                  <c:v>4.6156196212546298E-3</c:v>
                </c:pt>
                <c:pt idx="21">
                  <c:v>5.46699630868497E-3</c:v>
                </c:pt>
              </c:numCache>
            </c:numRef>
          </c:val>
          <c:extLst>
            <c:ext xmlns:c16="http://schemas.microsoft.com/office/drawing/2014/chart" uri="{C3380CC4-5D6E-409C-BE32-E72D297353CC}">
              <c16:uniqueId val="{00000003-BC4E-CC4C-8077-14F0E7DD6574}"/>
            </c:ext>
          </c:extLst>
        </c:ser>
        <c:ser>
          <c:idx val="4"/>
          <c:order val="4"/>
          <c:tx>
            <c:strRef>
              <c:f>Noronha!$H$93</c:f>
              <c:strCache>
                <c:ptCount val="1"/>
                <c:pt idx="0">
                  <c:v>Off-chip Interconnect </c:v>
                </c:pt>
              </c:strCache>
            </c:strRef>
          </c:tx>
          <c:spPr>
            <a:solidFill>
              <a:schemeClr val="bg1">
                <a:lumMod val="85000"/>
              </a:schemeClr>
            </a:solidFill>
            <a:ln>
              <a:solidFill>
                <a:srgbClr val="000000"/>
              </a:solidFill>
            </a:ln>
          </c:spPr>
          <c:invertIfNegative val="0"/>
          <c:cat>
            <c:strRef>
              <c:f>Noronha!$C$94:$C$115</c:f>
              <c:strCache>
                <c:ptCount val="22"/>
                <c:pt idx="0">
                  <c:v>LSTM1</c:v>
                </c:pt>
                <c:pt idx="1">
                  <c:v>LSTM2</c:v>
                </c:pt>
                <c:pt idx="2">
                  <c:v>Transd.1</c:v>
                </c:pt>
                <c:pt idx="3">
                  <c:v>Transd.2</c:v>
                </c:pt>
                <c:pt idx="4">
                  <c:v>Transd.3</c:v>
                </c:pt>
                <c:pt idx="5">
                  <c:v>Transd.4</c:v>
                </c:pt>
                <c:pt idx="6">
                  <c:v>CNN1</c:v>
                </c:pt>
                <c:pt idx="7">
                  <c:v>CNN2</c:v>
                </c:pt>
                <c:pt idx="8">
                  <c:v>CNN3</c:v>
                </c:pt>
                <c:pt idx="9">
                  <c:v>CNN4</c:v>
                </c:pt>
                <c:pt idx="10">
                  <c:v>CNN5</c:v>
                </c:pt>
                <c:pt idx="11">
                  <c:v>CNN6</c:v>
                </c:pt>
                <c:pt idx="12">
                  <c:v>CNN7</c:v>
                </c:pt>
                <c:pt idx="13">
                  <c:v>CNN8</c:v>
                </c:pt>
                <c:pt idx="14">
                  <c:v>CNN9</c:v>
                </c:pt>
                <c:pt idx="15">
                  <c:v>CNN10</c:v>
                </c:pt>
                <c:pt idx="16">
                  <c:v>CNN11</c:v>
                </c:pt>
                <c:pt idx="17">
                  <c:v>CNN12</c:v>
                </c:pt>
                <c:pt idx="18">
                  <c:v>CNN13</c:v>
                </c:pt>
                <c:pt idx="19">
                  <c:v>LRCN1</c:v>
                </c:pt>
                <c:pt idx="20">
                  <c:v>LRCN2</c:v>
                </c:pt>
                <c:pt idx="21">
                  <c:v>LRCN3</c:v>
                </c:pt>
              </c:strCache>
            </c:strRef>
          </c:cat>
          <c:val>
            <c:numRef>
              <c:f>Noronha!$H$94:$H$115</c:f>
              <c:numCache>
                <c:formatCode>General</c:formatCode>
                <c:ptCount val="22"/>
                <c:pt idx="0" formatCode="0.00E+00">
                  <c:v>0.31791391739083502</c:v>
                </c:pt>
                <c:pt idx="1">
                  <c:v>0.32041614449495598</c:v>
                </c:pt>
                <c:pt idx="2">
                  <c:v>0.31782002356071198</c:v>
                </c:pt>
                <c:pt idx="3">
                  <c:v>0.31824903738062998</c:v>
                </c:pt>
                <c:pt idx="4">
                  <c:v>0.31768898275755098</c:v>
                </c:pt>
                <c:pt idx="5">
                  <c:v>0.31768898275755098</c:v>
                </c:pt>
                <c:pt idx="6" formatCode="0.00E+00">
                  <c:v>6.7819588836841999E-2</c:v>
                </c:pt>
                <c:pt idx="7" formatCode="0.00E+00">
                  <c:v>7.4582318701332306E-2</c:v>
                </c:pt>
                <c:pt idx="8" formatCode="0.00E+00">
                  <c:v>6.6838530858737297E-2</c:v>
                </c:pt>
                <c:pt idx="9" formatCode="0.00E+00">
                  <c:v>6.24385178886371E-2</c:v>
                </c:pt>
                <c:pt idx="10" formatCode="0.00E+00">
                  <c:v>0.15720128135506201</c:v>
                </c:pt>
                <c:pt idx="11" formatCode="0.00E+00">
                  <c:v>0.165477853013902</c:v>
                </c:pt>
                <c:pt idx="12" formatCode="0.00E+00">
                  <c:v>0.16351578151437501</c:v>
                </c:pt>
                <c:pt idx="13" formatCode="0.00E+00">
                  <c:v>6.5518805474348796E-2</c:v>
                </c:pt>
                <c:pt idx="14">
                  <c:v>7.4998417132447801E-2</c:v>
                </c:pt>
                <c:pt idx="15" formatCode="0.00E+00">
                  <c:v>6.8287030770842597E-2</c:v>
                </c:pt>
                <c:pt idx="16" formatCode="0.00E+00">
                  <c:v>5.9303112174764402E-2</c:v>
                </c:pt>
                <c:pt idx="17">
                  <c:v>7.8773655581487995E-2</c:v>
                </c:pt>
                <c:pt idx="18" formatCode="0.00E+00">
                  <c:v>0.15309889927863701</c:v>
                </c:pt>
                <c:pt idx="19">
                  <c:v>0.21986082412801999</c:v>
                </c:pt>
                <c:pt idx="20">
                  <c:v>0.23670515350399399</c:v>
                </c:pt>
                <c:pt idx="21">
                  <c:v>0.18370907297307601</c:v>
                </c:pt>
              </c:numCache>
            </c:numRef>
          </c:val>
          <c:extLst>
            <c:ext xmlns:c16="http://schemas.microsoft.com/office/drawing/2014/chart" uri="{C3380CC4-5D6E-409C-BE32-E72D297353CC}">
              <c16:uniqueId val="{00000004-BC4E-CC4C-8077-14F0E7DD6574}"/>
            </c:ext>
          </c:extLst>
        </c:ser>
        <c:ser>
          <c:idx val="5"/>
          <c:order val="5"/>
          <c:tx>
            <c:strRef>
              <c:f>Noronha!$I$93</c:f>
              <c:strCache>
                <c:ptCount val="1"/>
                <c:pt idx="0">
                  <c:v>DRAM </c:v>
                </c:pt>
              </c:strCache>
            </c:strRef>
          </c:tx>
          <c:spPr>
            <a:solidFill>
              <a:schemeClr val="accent3">
                <a:lumMod val="40000"/>
                <a:lumOff val="60000"/>
              </a:schemeClr>
            </a:solidFill>
            <a:ln>
              <a:solidFill>
                <a:srgbClr val="000000"/>
              </a:solidFill>
            </a:ln>
          </c:spPr>
          <c:invertIfNegative val="0"/>
          <c:cat>
            <c:strRef>
              <c:f>Noronha!$C$94:$C$115</c:f>
              <c:strCache>
                <c:ptCount val="22"/>
                <c:pt idx="0">
                  <c:v>LSTM1</c:v>
                </c:pt>
                <c:pt idx="1">
                  <c:v>LSTM2</c:v>
                </c:pt>
                <c:pt idx="2">
                  <c:v>Transd.1</c:v>
                </c:pt>
                <c:pt idx="3">
                  <c:v>Transd.2</c:v>
                </c:pt>
                <c:pt idx="4">
                  <c:v>Transd.3</c:v>
                </c:pt>
                <c:pt idx="5">
                  <c:v>Transd.4</c:v>
                </c:pt>
                <c:pt idx="6">
                  <c:v>CNN1</c:v>
                </c:pt>
                <c:pt idx="7">
                  <c:v>CNN2</c:v>
                </c:pt>
                <c:pt idx="8">
                  <c:v>CNN3</c:v>
                </c:pt>
                <c:pt idx="9">
                  <c:v>CNN4</c:v>
                </c:pt>
                <c:pt idx="10">
                  <c:v>CNN5</c:v>
                </c:pt>
                <c:pt idx="11">
                  <c:v>CNN6</c:v>
                </c:pt>
                <c:pt idx="12">
                  <c:v>CNN7</c:v>
                </c:pt>
                <c:pt idx="13">
                  <c:v>CNN8</c:v>
                </c:pt>
                <c:pt idx="14">
                  <c:v>CNN9</c:v>
                </c:pt>
                <c:pt idx="15">
                  <c:v>CNN10</c:v>
                </c:pt>
                <c:pt idx="16">
                  <c:v>CNN11</c:v>
                </c:pt>
                <c:pt idx="17">
                  <c:v>CNN12</c:v>
                </c:pt>
                <c:pt idx="18">
                  <c:v>CNN13</c:v>
                </c:pt>
                <c:pt idx="19">
                  <c:v>LRCN1</c:v>
                </c:pt>
                <c:pt idx="20">
                  <c:v>LRCN2</c:v>
                </c:pt>
                <c:pt idx="21">
                  <c:v>LRCN3</c:v>
                </c:pt>
              </c:strCache>
            </c:strRef>
          </c:cat>
          <c:val>
            <c:numRef>
              <c:f>Noronha!$I$94:$I$115</c:f>
              <c:numCache>
                <c:formatCode>General</c:formatCode>
                <c:ptCount val="22"/>
                <c:pt idx="0" formatCode="0.00E+00">
                  <c:v>0.47766566087973</c:v>
                </c:pt>
                <c:pt idx="1">
                  <c:v>0.48142525710367101</c:v>
                </c:pt>
                <c:pt idx="2">
                  <c:v>0.47752458539997</c:v>
                </c:pt>
                <c:pt idx="3">
                  <c:v>0.47816917866439701</c:v>
                </c:pt>
                <c:pt idx="4">
                  <c:v>0.47732769659322</c:v>
                </c:pt>
                <c:pt idx="5">
                  <c:v>0.47732769659322</c:v>
                </c:pt>
                <c:pt idx="6" formatCode="0.00E+00">
                  <c:v>0.10189893222735499</c:v>
                </c:pt>
                <c:pt idx="7" formatCode="0.00E+00">
                  <c:v>0.112059933848752</c:v>
                </c:pt>
                <c:pt idx="8" formatCode="0.00E+00">
                  <c:v>0.100424892615253</c:v>
                </c:pt>
                <c:pt idx="9" formatCode="0.00E+00">
                  <c:v>9.3813873127677194E-2</c:v>
                </c:pt>
                <c:pt idx="10" formatCode="0.00E+00">
                  <c:v>0.23619492523598101</c:v>
                </c:pt>
                <c:pt idx="11" formatCode="0.00E+00">
                  <c:v>0.24863047415338799</c:v>
                </c:pt>
                <c:pt idx="12" formatCode="0.00E+00">
                  <c:v>0.24568246172534799</c:v>
                </c:pt>
                <c:pt idx="13" formatCode="0.00E+00">
                  <c:v>9.8442005225209003E-2</c:v>
                </c:pt>
                <c:pt idx="14">
                  <c:v>0.112685121741503</c:v>
                </c:pt>
                <c:pt idx="15" formatCode="0.00E+00">
                  <c:v>0.10260126373319101</c:v>
                </c:pt>
                <c:pt idx="16" formatCode="0.00E+00">
                  <c:v>8.9102926042583602E-2</c:v>
                </c:pt>
                <c:pt idx="17">
                  <c:v>0.118357417511186</c:v>
                </c:pt>
                <c:pt idx="18" formatCode="0.00E+00">
                  <c:v>0.230031096166152</c:v>
                </c:pt>
                <c:pt idx="19">
                  <c:v>0.33034088825234997</c:v>
                </c:pt>
                <c:pt idx="20">
                  <c:v>0.35564949313975103</c:v>
                </c:pt>
                <c:pt idx="21">
                  <c:v>0.27602288214204601</c:v>
                </c:pt>
              </c:numCache>
            </c:numRef>
          </c:val>
          <c:extLst>
            <c:ext xmlns:c16="http://schemas.microsoft.com/office/drawing/2014/chart" uri="{C3380CC4-5D6E-409C-BE32-E72D297353CC}">
              <c16:uniqueId val="{00000005-BC4E-CC4C-8077-14F0E7DD6574}"/>
            </c:ext>
          </c:extLst>
        </c:ser>
        <c:dLbls>
          <c:showLegendKey val="0"/>
          <c:showVal val="0"/>
          <c:showCatName val="0"/>
          <c:showSerName val="0"/>
          <c:showPercent val="0"/>
          <c:showBubbleSize val="0"/>
        </c:dLbls>
        <c:gapWidth val="150"/>
        <c:overlap val="100"/>
        <c:axId val="1888925400"/>
        <c:axId val="1888928728"/>
      </c:barChart>
      <c:catAx>
        <c:axId val="1888925400"/>
        <c:scaling>
          <c:orientation val="minMax"/>
        </c:scaling>
        <c:delete val="0"/>
        <c:axPos val="b"/>
        <c:numFmt formatCode="General" sourceLinked="0"/>
        <c:majorTickMark val="out"/>
        <c:minorTickMark val="none"/>
        <c:tickLblPos val="nextTo"/>
        <c:txPr>
          <a:bodyPr/>
          <a:lstStyle/>
          <a:p>
            <a:pPr>
              <a:defRPr sz="1800" b="0">
                <a:latin typeface="Gill Sans MT" panose="020B0502020104020203" pitchFamily="34" charset="77"/>
              </a:defRPr>
            </a:pPr>
            <a:endParaRPr lang="en-CH"/>
          </a:p>
        </c:txPr>
        <c:crossAx val="1888928728"/>
        <c:crosses val="autoZero"/>
        <c:auto val="1"/>
        <c:lblAlgn val="ctr"/>
        <c:lblOffset val="100"/>
        <c:noMultiLvlLbl val="0"/>
      </c:catAx>
      <c:valAx>
        <c:axId val="1888928728"/>
        <c:scaling>
          <c:orientation val="minMax"/>
          <c:max val="1"/>
        </c:scaling>
        <c:delete val="0"/>
        <c:axPos val="l"/>
        <c:majorGridlines/>
        <c:title>
          <c:tx>
            <c:rich>
              <a:bodyPr rot="-5400000" vert="horz"/>
              <a:lstStyle/>
              <a:p>
                <a:pPr>
                  <a:defRPr sz="2000">
                    <a:latin typeface="Gill Sans MT" panose="020B0502020104020203" pitchFamily="34" charset="77"/>
                  </a:defRPr>
                </a:pPr>
                <a:r>
                  <a:rPr lang="en-US" sz="2000" dirty="0">
                    <a:latin typeface="Gill Sans MT" panose="020B0502020104020203" pitchFamily="34" charset="77"/>
                  </a:rPr>
                  <a:t>Normalized Energy</a:t>
                </a:r>
              </a:p>
            </c:rich>
          </c:tx>
          <c:layout>
            <c:manualLayout>
              <c:xMode val="edge"/>
              <c:yMode val="edge"/>
              <c:x val="2.3161992391400499E-3"/>
              <c:y val="0.18480224384514901"/>
            </c:manualLayout>
          </c:layout>
          <c:overlay val="0"/>
        </c:title>
        <c:numFmt formatCode="General" sourceLinked="0"/>
        <c:majorTickMark val="out"/>
        <c:minorTickMark val="none"/>
        <c:tickLblPos val="nextTo"/>
        <c:txPr>
          <a:bodyPr/>
          <a:lstStyle/>
          <a:p>
            <a:pPr>
              <a:defRPr sz="1800">
                <a:latin typeface="Gill Sans MT" panose="020B0502020104020203" pitchFamily="34" charset="77"/>
              </a:defRPr>
            </a:pPr>
            <a:endParaRPr lang="en-CH"/>
          </a:p>
        </c:txPr>
        <c:crossAx val="1888925400"/>
        <c:crosses val="autoZero"/>
        <c:crossBetween val="between"/>
        <c:majorUnit val="0.25"/>
      </c:valAx>
      <c:spPr>
        <a:ln>
          <a:solidFill>
            <a:schemeClr val="tx1"/>
          </a:solidFill>
        </a:ln>
      </c:spPr>
    </c:plotArea>
    <c:legend>
      <c:legendPos val="t"/>
      <c:layout>
        <c:manualLayout>
          <c:xMode val="edge"/>
          <c:yMode val="edge"/>
          <c:x val="6.7701751218631506E-2"/>
          <c:y val="0"/>
          <c:w val="0.91324846862548004"/>
          <c:h val="0.175139629551196"/>
        </c:manualLayout>
      </c:layout>
      <c:overlay val="0"/>
      <c:txPr>
        <a:bodyPr/>
        <a:lstStyle/>
        <a:p>
          <a:pPr>
            <a:defRPr sz="1600" b="1">
              <a:latin typeface="Gill Sans MT" panose="020B0502020104020203" pitchFamily="34" charset="77"/>
            </a:defRPr>
          </a:pPr>
          <a:endParaRPr lang="en-CH"/>
        </a:p>
      </c:txPr>
    </c:legend>
    <c:plotVisOnly val="1"/>
    <c:dispBlanksAs val="gap"/>
    <c:showDLblsOverMax val="0"/>
  </c:chart>
  <c:spPr>
    <a:ln>
      <a:noFill/>
    </a:ln>
  </c:sp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836974355054001"/>
          <c:y val="4.92979719188767E-2"/>
          <c:w val="0.66240083973819897"/>
          <c:h val="0.73333025188149803"/>
        </c:manualLayout>
      </c:layout>
      <c:scatterChart>
        <c:scatterStyle val="lineMarker"/>
        <c:varyColors val="0"/>
        <c:ser>
          <c:idx val="1"/>
          <c:order val="0"/>
          <c:tx>
            <c:strRef>
              <c:f>Clustering!$F$23</c:f>
              <c:strCache>
                <c:ptCount val="1"/>
                <c:pt idx="0">
                  <c:v>CNN3</c:v>
                </c:pt>
              </c:strCache>
            </c:strRef>
          </c:tx>
          <c:spPr>
            <a:ln w="31750">
              <a:solidFill>
                <a:srgbClr val="000000"/>
              </a:solidFill>
            </a:ln>
          </c:spPr>
          <c:marker>
            <c:symbol val="diamond"/>
            <c:size val="10"/>
            <c:spPr>
              <a:solidFill>
                <a:schemeClr val="accent6">
                  <a:lumMod val="40000"/>
                  <a:lumOff val="60000"/>
                </a:schemeClr>
              </a:solidFill>
              <a:ln>
                <a:solidFill>
                  <a:srgbClr val="000000"/>
                </a:solidFill>
              </a:ln>
            </c:spPr>
          </c:marker>
          <c:xVal>
            <c:numRef>
              <c:f>Clustering!$G$23</c:f>
              <c:numCache>
                <c:formatCode>General</c:formatCode>
                <c:ptCount val="1"/>
                <c:pt idx="0">
                  <c:v>1.0986329999999999E-3</c:v>
                </c:pt>
              </c:numCache>
            </c:numRef>
          </c:xVal>
          <c:yVal>
            <c:numRef>
              <c:f>Clustering!$H$23</c:f>
              <c:numCache>
                <c:formatCode>General</c:formatCode>
                <c:ptCount val="1"/>
                <c:pt idx="0">
                  <c:v>22201</c:v>
                </c:pt>
              </c:numCache>
            </c:numRef>
          </c:yVal>
          <c:smooth val="0"/>
          <c:extLst>
            <c:ext xmlns:c16="http://schemas.microsoft.com/office/drawing/2014/chart" uri="{C3380CC4-5D6E-409C-BE32-E72D297353CC}">
              <c16:uniqueId val="{00000000-619D-334D-82BC-A9EB05CAF836}"/>
            </c:ext>
          </c:extLst>
        </c:ser>
        <c:ser>
          <c:idx val="0"/>
          <c:order val="1"/>
          <c:tx>
            <c:strRef>
              <c:f>Clustering!$F$24</c:f>
              <c:strCache>
                <c:ptCount val="1"/>
                <c:pt idx="0">
                  <c:v>CNN3</c:v>
                </c:pt>
              </c:strCache>
            </c:strRef>
          </c:tx>
          <c:spPr>
            <a:ln>
              <a:solidFill>
                <a:srgbClr val="000000"/>
              </a:solidFill>
            </a:ln>
          </c:spPr>
          <c:marker>
            <c:symbol val="diamond"/>
            <c:size val="10"/>
            <c:spPr>
              <a:solidFill>
                <a:srgbClr val="B5E5E8"/>
              </a:solidFill>
              <a:ln>
                <a:solidFill>
                  <a:srgbClr val="000000"/>
                </a:solidFill>
              </a:ln>
            </c:spPr>
          </c:marker>
          <c:xVal>
            <c:numRef>
              <c:f>Clustering!$G$24</c:f>
              <c:numCache>
                <c:formatCode>General</c:formatCode>
                <c:ptCount val="1"/>
                <c:pt idx="0">
                  <c:v>8.7890629999999997E-3</c:v>
                </c:pt>
              </c:numCache>
            </c:numRef>
          </c:xVal>
          <c:yVal>
            <c:numRef>
              <c:f>Clustering!$H$24</c:f>
              <c:numCache>
                <c:formatCode>General</c:formatCode>
                <c:ptCount val="1"/>
                <c:pt idx="0">
                  <c:v>21609</c:v>
                </c:pt>
              </c:numCache>
            </c:numRef>
          </c:yVal>
          <c:smooth val="0"/>
          <c:extLst>
            <c:ext xmlns:c16="http://schemas.microsoft.com/office/drawing/2014/chart" uri="{C3380CC4-5D6E-409C-BE32-E72D297353CC}">
              <c16:uniqueId val="{00000001-619D-334D-82BC-A9EB05CAF836}"/>
            </c:ext>
          </c:extLst>
        </c:ser>
        <c:ser>
          <c:idx val="2"/>
          <c:order val="2"/>
          <c:tx>
            <c:strRef>
              <c:f>Clustering!$F$28</c:f>
              <c:strCache>
                <c:ptCount val="1"/>
                <c:pt idx="0">
                  <c:v>CNN3</c:v>
                </c:pt>
              </c:strCache>
            </c:strRef>
          </c:tx>
          <c:spPr>
            <a:ln>
              <a:solidFill>
                <a:srgbClr val="000000"/>
              </a:solidFill>
            </a:ln>
          </c:spPr>
          <c:marker>
            <c:symbol val="diamond"/>
            <c:size val="10"/>
            <c:spPr>
              <a:solidFill>
                <a:srgbClr val="B5E5E8"/>
              </a:solidFill>
              <a:ln>
                <a:solidFill>
                  <a:srgbClr val="000000"/>
                </a:solidFill>
              </a:ln>
            </c:spPr>
          </c:marker>
          <c:xVal>
            <c:numRef>
              <c:f>Clustering!$G$28</c:f>
              <c:numCache>
                <c:formatCode>General</c:formatCode>
                <c:ptCount val="1"/>
                <c:pt idx="0">
                  <c:v>1.7578125E-2</c:v>
                </c:pt>
              </c:numCache>
            </c:numRef>
          </c:xVal>
          <c:yVal>
            <c:numRef>
              <c:f>Clustering!$H$28</c:f>
              <c:numCache>
                <c:formatCode>General</c:formatCode>
                <c:ptCount val="1"/>
                <c:pt idx="0">
                  <c:v>11025</c:v>
                </c:pt>
              </c:numCache>
            </c:numRef>
          </c:yVal>
          <c:smooth val="0"/>
          <c:extLst>
            <c:ext xmlns:c16="http://schemas.microsoft.com/office/drawing/2014/chart" uri="{C3380CC4-5D6E-409C-BE32-E72D297353CC}">
              <c16:uniqueId val="{00000002-619D-334D-82BC-A9EB05CAF836}"/>
            </c:ext>
          </c:extLst>
        </c:ser>
        <c:ser>
          <c:idx val="4"/>
          <c:order val="3"/>
          <c:tx>
            <c:strRef>
              <c:f>Clustering!$F$30</c:f>
              <c:strCache>
                <c:ptCount val="1"/>
                <c:pt idx="0">
                  <c:v>CNN3</c:v>
                </c:pt>
              </c:strCache>
            </c:strRef>
          </c:tx>
          <c:spPr>
            <a:ln>
              <a:solidFill>
                <a:srgbClr val="000000"/>
              </a:solidFill>
            </a:ln>
          </c:spPr>
          <c:marker>
            <c:symbol val="diamond"/>
            <c:size val="10"/>
            <c:spPr>
              <a:solidFill>
                <a:srgbClr val="B5E5E8"/>
              </a:solidFill>
              <a:ln>
                <a:solidFill>
                  <a:srgbClr val="000000"/>
                </a:solidFill>
              </a:ln>
            </c:spPr>
          </c:marker>
          <c:xVal>
            <c:numRef>
              <c:f>Clustering!$G$30</c:f>
              <c:numCache>
                <c:formatCode>General</c:formatCode>
                <c:ptCount val="1"/>
                <c:pt idx="0">
                  <c:v>7.32421875E-2</c:v>
                </c:pt>
              </c:numCache>
            </c:numRef>
          </c:xVal>
          <c:yVal>
            <c:numRef>
              <c:f>Clustering!$H$30</c:f>
              <c:numCache>
                <c:formatCode>General</c:formatCode>
                <c:ptCount val="1"/>
                <c:pt idx="0">
                  <c:v>1225</c:v>
                </c:pt>
              </c:numCache>
            </c:numRef>
          </c:yVal>
          <c:smooth val="0"/>
          <c:extLst>
            <c:ext xmlns:c16="http://schemas.microsoft.com/office/drawing/2014/chart" uri="{C3380CC4-5D6E-409C-BE32-E72D297353CC}">
              <c16:uniqueId val="{00000003-619D-334D-82BC-A9EB05CAF836}"/>
            </c:ext>
          </c:extLst>
        </c:ser>
        <c:ser>
          <c:idx val="3"/>
          <c:order val="4"/>
          <c:tx>
            <c:strRef>
              <c:f>Clustering!$F$47</c:f>
              <c:strCache>
                <c:ptCount val="1"/>
                <c:pt idx="0">
                  <c:v>CNN4</c:v>
                </c:pt>
              </c:strCache>
            </c:strRef>
          </c:tx>
          <c:dPt>
            <c:idx val="0"/>
            <c:marker>
              <c:symbol val="diamond"/>
              <c:size val="10"/>
              <c:spPr>
                <a:solidFill>
                  <a:schemeClr val="accent4"/>
                </a:solidFill>
                <a:ln>
                  <a:solidFill>
                    <a:srgbClr val="000000"/>
                  </a:solidFill>
                </a:ln>
              </c:spPr>
            </c:marker>
            <c:bubble3D val="0"/>
            <c:spPr>
              <a:ln>
                <a:solidFill>
                  <a:srgbClr val="000000"/>
                </a:solidFill>
              </a:ln>
            </c:spPr>
            <c:extLst>
              <c:ext xmlns:c16="http://schemas.microsoft.com/office/drawing/2014/chart" uri="{C3380CC4-5D6E-409C-BE32-E72D297353CC}">
                <c16:uniqueId val="{00000005-619D-334D-82BC-A9EB05CAF836}"/>
              </c:ext>
            </c:extLst>
          </c:dPt>
          <c:xVal>
            <c:numRef>
              <c:f>Clustering!$G$47</c:f>
              <c:numCache>
                <c:formatCode>General</c:formatCode>
                <c:ptCount val="1"/>
                <c:pt idx="0">
                  <c:v>9.765625E-3</c:v>
                </c:pt>
              </c:numCache>
            </c:numRef>
          </c:xVal>
          <c:yVal>
            <c:numRef>
              <c:f>Clustering!$H$47</c:f>
              <c:numCache>
                <c:formatCode>General</c:formatCode>
                <c:ptCount val="1"/>
                <c:pt idx="0">
                  <c:v>5329</c:v>
                </c:pt>
              </c:numCache>
            </c:numRef>
          </c:yVal>
          <c:smooth val="0"/>
          <c:extLst>
            <c:ext xmlns:c16="http://schemas.microsoft.com/office/drawing/2014/chart" uri="{C3380CC4-5D6E-409C-BE32-E72D297353CC}">
              <c16:uniqueId val="{00000006-619D-334D-82BC-A9EB05CAF836}"/>
            </c:ext>
          </c:extLst>
        </c:ser>
        <c:ser>
          <c:idx val="5"/>
          <c:order val="5"/>
          <c:tx>
            <c:strRef>
              <c:f>Clustering!$F$48</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Clustering!$G$48</c:f>
              <c:numCache>
                <c:formatCode>General</c:formatCode>
                <c:ptCount val="1"/>
                <c:pt idx="0">
                  <c:v>5.2734375E-2</c:v>
                </c:pt>
              </c:numCache>
            </c:numRef>
          </c:xVal>
          <c:yVal>
            <c:numRef>
              <c:f>Clustering!$H$48</c:f>
              <c:numCache>
                <c:formatCode>General</c:formatCode>
                <c:ptCount val="1"/>
                <c:pt idx="0">
                  <c:v>5041</c:v>
                </c:pt>
              </c:numCache>
            </c:numRef>
          </c:yVal>
          <c:smooth val="0"/>
          <c:extLst>
            <c:ext xmlns:c16="http://schemas.microsoft.com/office/drawing/2014/chart" uri="{C3380CC4-5D6E-409C-BE32-E72D297353CC}">
              <c16:uniqueId val="{00000007-619D-334D-82BC-A9EB05CAF836}"/>
            </c:ext>
          </c:extLst>
        </c:ser>
        <c:ser>
          <c:idx val="6"/>
          <c:order val="6"/>
          <c:tx>
            <c:strRef>
              <c:f>Clustering!$F$49</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Clustering!$G$49</c:f>
              <c:numCache>
                <c:formatCode>General</c:formatCode>
                <c:ptCount val="1"/>
                <c:pt idx="0">
                  <c:v>2.734375E-2</c:v>
                </c:pt>
              </c:numCache>
            </c:numRef>
          </c:xVal>
          <c:yVal>
            <c:numRef>
              <c:f>Clustering!$H$49</c:f>
              <c:numCache>
                <c:formatCode>General</c:formatCode>
                <c:ptCount val="1"/>
                <c:pt idx="0">
                  <c:v>5329</c:v>
                </c:pt>
              </c:numCache>
            </c:numRef>
          </c:yVal>
          <c:smooth val="0"/>
          <c:extLst>
            <c:ext xmlns:c16="http://schemas.microsoft.com/office/drawing/2014/chart" uri="{C3380CC4-5D6E-409C-BE32-E72D297353CC}">
              <c16:uniqueId val="{00000008-619D-334D-82BC-A9EB05CAF836}"/>
            </c:ext>
          </c:extLst>
        </c:ser>
        <c:ser>
          <c:idx val="7"/>
          <c:order val="7"/>
          <c:tx>
            <c:strRef>
              <c:f>Clustering!$F$51</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Clustering!$G$51</c:f>
              <c:numCache>
                <c:formatCode>General</c:formatCode>
                <c:ptCount val="1"/>
                <c:pt idx="0">
                  <c:v>5.2734375E-2</c:v>
                </c:pt>
              </c:numCache>
            </c:numRef>
          </c:xVal>
          <c:yVal>
            <c:numRef>
              <c:f>Clustering!$H$51</c:f>
              <c:numCache>
                <c:formatCode>General</c:formatCode>
                <c:ptCount val="1"/>
                <c:pt idx="0">
                  <c:v>2628</c:v>
                </c:pt>
              </c:numCache>
            </c:numRef>
          </c:yVal>
          <c:smooth val="0"/>
          <c:extLst>
            <c:ext xmlns:c16="http://schemas.microsoft.com/office/drawing/2014/chart" uri="{C3380CC4-5D6E-409C-BE32-E72D297353CC}">
              <c16:uniqueId val="{00000009-619D-334D-82BC-A9EB05CAF836}"/>
            </c:ext>
          </c:extLst>
        </c:ser>
        <c:ser>
          <c:idx val="8"/>
          <c:order val="8"/>
          <c:tx>
            <c:strRef>
              <c:f>Clustering!$F$39</c:f>
              <c:strCache>
                <c:ptCount val="1"/>
                <c:pt idx="0">
                  <c:v>CNN11</c:v>
                </c:pt>
              </c:strCache>
            </c:strRef>
          </c:tx>
          <c:dPt>
            <c:idx val="0"/>
            <c:marker>
              <c:symbol val="diamond"/>
              <c:size val="10"/>
              <c:spPr>
                <a:solidFill>
                  <a:srgbClr val="660066"/>
                </a:solidFill>
                <a:ln>
                  <a:solidFill>
                    <a:srgbClr val="000000"/>
                  </a:solidFill>
                </a:ln>
              </c:spPr>
            </c:marker>
            <c:bubble3D val="0"/>
            <c:spPr>
              <a:ln>
                <a:solidFill>
                  <a:srgbClr val="000000"/>
                </a:solidFill>
              </a:ln>
            </c:spPr>
            <c:extLst>
              <c:ext xmlns:c16="http://schemas.microsoft.com/office/drawing/2014/chart" uri="{C3380CC4-5D6E-409C-BE32-E72D297353CC}">
                <c16:uniqueId val="{0000000B-619D-334D-82BC-A9EB05CAF836}"/>
              </c:ext>
            </c:extLst>
          </c:dPt>
          <c:xVal>
            <c:numRef>
              <c:f>Clustering!$G$39</c:f>
              <c:numCache>
                <c:formatCode>General</c:formatCode>
                <c:ptCount val="1"/>
                <c:pt idx="0">
                  <c:v>1.5625E-2</c:v>
                </c:pt>
              </c:numCache>
            </c:numRef>
          </c:xVal>
          <c:yVal>
            <c:numRef>
              <c:f>Clustering!$H$39</c:f>
              <c:numCache>
                <c:formatCode>General</c:formatCode>
                <c:ptCount val="1"/>
                <c:pt idx="0">
                  <c:v>3136</c:v>
                </c:pt>
              </c:numCache>
            </c:numRef>
          </c:yVal>
          <c:smooth val="0"/>
          <c:extLst>
            <c:ext xmlns:c16="http://schemas.microsoft.com/office/drawing/2014/chart" uri="{C3380CC4-5D6E-409C-BE32-E72D297353CC}">
              <c16:uniqueId val="{0000000C-619D-334D-82BC-A9EB05CAF836}"/>
            </c:ext>
          </c:extLst>
        </c:ser>
        <c:ser>
          <c:idx val="9"/>
          <c:order val="9"/>
          <c:tx>
            <c:strRef>
              <c:f>Clustering!$F$34</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Clustering!$G$34</c:f>
              <c:numCache>
                <c:formatCode>General</c:formatCode>
                <c:ptCount val="1"/>
                <c:pt idx="0">
                  <c:v>1.953125E-3</c:v>
                </c:pt>
              </c:numCache>
            </c:numRef>
          </c:xVal>
          <c:yVal>
            <c:numRef>
              <c:f>Clustering!$H$34</c:f>
              <c:numCache>
                <c:formatCode>General</c:formatCode>
                <c:ptCount val="1"/>
                <c:pt idx="0">
                  <c:v>12544</c:v>
                </c:pt>
              </c:numCache>
            </c:numRef>
          </c:yVal>
          <c:smooth val="0"/>
          <c:extLst>
            <c:ext xmlns:c16="http://schemas.microsoft.com/office/drawing/2014/chart" uri="{C3380CC4-5D6E-409C-BE32-E72D297353CC}">
              <c16:uniqueId val="{0000000D-619D-334D-82BC-A9EB05CAF836}"/>
            </c:ext>
          </c:extLst>
        </c:ser>
        <c:ser>
          <c:idx val="10"/>
          <c:order val="10"/>
          <c:tx>
            <c:strRef>
              <c:f>Clustering!$F$16</c:f>
              <c:strCache>
                <c:ptCount val="1"/>
                <c:pt idx="0">
                  <c:v>CNN3</c:v>
                </c:pt>
              </c:strCache>
            </c:strRef>
          </c:tx>
          <c:spPr>
            <a:ln>
              <a:solidFill>
                <a:srgbClr val="000000"/>
              </a:solidFill>
            </a:ln>
          </c:spPr>
          <c:marker>
            <c:symbol val="diamond"/>
            <c:size val="10"/>
            <c:spPr>
              <a:solidFill>
                <a:schemeClr val="accent6">
                  <a:lumMod val="40000"/>
                  <a:lumOff val="60000"/>
                </a:schemeClr>
              </a:solidFill>
              <a:ln>
                <a:solidFill>
                  <a:srgbClr val="000000"/>
                </a:solidFill>
              </a:ln>
            </c:spPr>
          </c:marker>
          <c:xVal>
            <c:numRef>
              <c:f>Clustering!$G$16</c:f>
              <c:numCache>
                <c:formatCode>General</c:formatCode>
                <c:ptCount val="1"/>
                <c:pt idx="0">
                  <c:v>1.953125</c:v>
                </c:pt>
              </c:numCache>
            </c:numRef>
          </c:xVal>
          <c:yVal>
            <c:numRef>
              <c:f>Clustering!$H$16</c:f>
              <c:numCache>
                <c:formatCode>General</c:formatCode>
                <c:ptCount val="1"/>
                <c:pt idx="0">
                  <c:v>1</c:v>
                </c:pt>
              </c:numCache>
            </c:numRef>
          </c:yVal>
          <c:smooth val="0"/>
          <c:extLst>
            <c:ext xmlns:c16="http://schemas.microsoft.com/office/drawing/2014/chart" uri="{C3380CC4-5D6E-409C-BE32-E72D297353CC}">
              <c16:uniqueId val="{0000000E-619D-334D-82BC-A9EB05CAF836}"/>
            </c:ext>
          </c:extLst>
        </c:ser>
        <c:ser>
          <c:idx val="11"/>
          <c:order val="11"/>
          <c:tx>
            <c:strRef>
              <c:f>Clustering!$F$17</c:f>
              <c:strCache>
                <c:ptCount val="1"/>
                <c:pt idx="0">
                  <c:v>CNN4</c:v>
                </c:pt>
              </c:strCache>
            </c:strRef>
          </c:tx>
          <c:spPr>
            <a:ln>
              <a:solidFill>
                <a:srgbClr val="000000"/>
              </a:solidFill>
            </a:ln>
          </c:spPr>
          <c:marker>
            <c:symbol val="diamond"/>
            <c:size val="10"/>
            <c:spPr>
              <a:solidFill>
                <a:schemeClr val="accent4"/>
              </a:solidFill>
              <a:ln>
                <a:solidFill>
                  <a:srgbClr val="000000"/>
                </a:solidFill>
              </a:ln>
            </c:spPr>
          </c:marker>
          <c:xVal>
            <c:numRef>
              <c:f>Clustering!$G$17</c:f>
              <c:numCache>
                <c:formatCode>General</c:formatCode>
                <c:ptCount val="1"/>
                <c:pt idx="0">
                  <c:v>1.470703125</c:v>
                </c:pt>
              </c:numCache>
            </c:numRef>
          </c:xVal>
          <c:yVal>
            <c:numRef>
              <c:f>Clustering!$H$17</c:f>
              <c:numCache>
                <c:formatCode>General</c:formatCode>
                <c:ptCount val="1"/>
                <c:pt idx="0">
                  <c:v>1</c:v>
                </c:pt>
              </c:numCache>
            </c:numRef>
          </c:yVal>
          <c:smooth val="0"/>
          <c:extLst>
            <c:ext xmlns:c16="http://schemas.microsoft.com/office/drawing/2014/chart" uri="{C3380CC4-5D6E-409C-BE32-E72D297353CC}">
              <c16:uniqueId val="{0000000F-619D-334D-82BC-A9EB05CAF836}"/>
            </c:ext>
          </c:extLst>
        </c:ser>
        <c:ser>
          <c:idx val="12"/>
          <c:order val="12"/>
          <c:tx>
            <c:strRef>
              <c:f>Clustering!$F$90</c:f>
              <c:strCache>
                <c:ptCount val="1"/>
                <c:pt idx="0">
                  <c:v>CNN3</c:v>
                </c:pt>
              </c:strCache>
            </c:strRef>
          </c:tx>
          <c:spPr>
            <a:ln>
              <a:solidFill>
                <a:srgbClr val="000000"/>
              </a:solidFill>
            </a:ln>
          </c:spPr>
          <c:marker>
            <c:symbol val="diamond"/>
            <c:size val="10"/>
            <c:spPr>
              <a:solidFill>
                <a:srgbClr val="B5E5E8"/>
              </a:solidFill>
              <a:ln>
                <a:solidFill>
                  <a:srgbClr val="000000"/>
                </a:solidFill>
              </a:ln>
            </c:spPr>
          </c:marker>
          <c:xVal>
            <c:numRef>
              <c:f>Clustering!$G$90</c:f>
              <c:numCache>
                <c:formatCode>General</c:formatCode>
                <c:ptCount val="1"/>
                <c:pt idx="0">
                  <c:v>0.1640625</c:v>
                </c:pt>
              </c:numCache>
            </c:numRef>
          </c:xVal>
          <c:yVal>
            <c:numRef>
              <c:f>Clustering!$H$90</c:f>
              <c:numCache>
                <c:formatCode>General</c:formatCode>
                <c:ptCount val="1"/>
                <c:pt idx="0">
                  <c:v>289</c:v>
                </c:pt>
              </c:numCache>
            </c:numRef>
          </c:yVal>
          <c:smooth val="0"/>
          <c:extLst>
            <c:ext xmlns:c16="http://schemas.microsoft.com/office/drawing/2014/chart" uri="{C3380CC4-5D6E-409C-BE32-E72D297353CC}">
              <c16:uniqueId val="{00000010-619D-334D-82BC-A9EB05CAF836}"/>
            </c:ext>
          </c:extLst>
        </c:ser>
        <c:ser>
          <c:idx val="13"/>
          <c:order val="13"/>
          <c:tx>
            <c:strRef>
              <c:f>Clustering!$F$88</c:f>
              <c:strCache>
                <c:ptCount val="1"/>
                <c:pt idx="0">
                  <c:v>CNN3</c:v>
                </c:pt>
              </c:strCache>
            </c:strRef>
          </c:tx>
          <c:spPr>
            <a:ln>
              <a:solidFill>
                <a:srgbClr val="000000"/>
              </a:solidFill>
            </a:ln>
          </c:spPr>
          <c:marker>
            <c:symbol val="diamond"/>
            <c:size val="10"/>
            <c:spPr>
              <a:solidFill>
                <a:srgbClr val="B5E5E8"/>
              </a:solidFill>
              <a:ln>
                <a:solidFill>
                  <a:srgbClr val="000000"/>
                </a:solidFill>
              </a:ln>
            </c:spPr>
          </c:marker>
          <c:xVal>
            <c:numRef>
              <c:f>Clustering!$G$88</c:f>
              <c:numCache>
                <c:formatCode>General</c:formatCode>
                <c:ptCount val="1"/>
                <c:pt idx="0">
                  <c:v>0.140625</c:v>
                </c:pt>
              </c:numCache>
            </c:numRef>
          </c:xVal>
          <c:yVal>
            <c:numRef>
              <c:f>Clustering!$H$88</c:f>
              <c:numCache>
                <c:formatCode>General</c:formatCode>
                <c:ptCount val="1"/>
                <c:pt idx="0">
                  <c:v>289</c:v>
                </c:pt>
              </c:numCache>
            </c:numRef>
          </c:yVal>
          <c:smooth val="0"/>
          <c:extLst>
            <c:ext xmlns:c16="http://schemas.microsoft.com/office/drawing/2014/chart" uri="{C3380CC4-5D6E-409C-BE32-E72D297353CC}">
              <c16:uniqueId val="{00000011-619D-334D-82BC-A9EB05CAF836}"/>
            </c:ext>
          </c:extLst>
        </c:ser>
        <c:ser>
          <c:idx val="14"/>
          <c:order val="14"/>
          <c:tx>
            <c:strRef>
              <c:f>Clustering!$F$98</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Clustering!$G$98</c:f>
              <c:numCache>
                <c:formatCode>General</c:formatCode>
                <c:ptCount val="1"/>
                <c:pt idx="0">
                  <c:v>0.4921875</c:v>
                </c:pt>
              </c:numCache>
            </c:numRef>
          </c:xVal>
          <c:yVal>
            <c:numRef>
              <c:f>Clustering!$H$98</c:f>
              <c:numCache>
                <c:formatCode>General</c:formatCode>
                <c:ptCount val="1"/>
                <c:pt idx="0">
                  <c:v>289</c:v>
                </c:pt>
              </c:numCache>
            </c:numRef>
          </c:yVal>
          <c:smooth val="0"/>
          <c:extLst>
            <c:ext xmlns:c16="http://schemas.microsoft.com/office/drawing/2014/chart" uri="{C3380CC4-5D6E-409C-BE32-E72D297353CC}">
              <c16:uniqueId val="{00000012-619D-334D-82BC-A9EB05CAF836}"/>
            </c:ext>
          </c:extLst>
        </c:ser>
        <c:ser>
          <c:idx val="15"/>
          <c:order val="15"/>
          <c:tx>
            <c:strRef>
              <c:f>Clustering!$F$99</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Clustering!$G$99</c:f>
              <c:numCache>
                <c:formatCode>General</c:formatCode>
                <c:ptCount val="1"/>
                <c:pt idx="0">
                  <c:v>0.375</c:v>
                </c:pt>
              </c:numCache>
            </c:numRef>
          </c:xVal>
          <c:yVal>
            <c:numRef>
              <c:f>Clustering!$H$99</c:f>
              <c:numCache>
                <c:formatCode>General</c:formatCode>
                <c:ptCount val="1"/>
                <c:pt idx="0">
                  <c:v>289</c:v>
                </c:pt>
              </c:numCache>
            </c:numRef>
          </c:yVal>
          <c:smooth val="0"/>
          <c:extLst>
            <c:ext xmlns:c16="http://schemas.microsoft.com/office/drawing/2014/chart" uri="{C3380CC4-5D6E-409C-BE32-E72D297353CC}">
              <c16:uniqueId val="{00000013-619D-334D-82BC-A9EB05CAF836}"/>
            </c:ext>
          </c:extLst>
        </c:ser>
        <c:ser>
          <c:idx val="16"/>
          <c:order val="16"/>
          <c:tx>
            <c:strRef>
              <c:f>Clustering!$F$100</c:f>
              <c:strCache>
                <c:ptCount val="1"/>
                <c:pt idx="0">
                  <c:v>CNN4</c:v>
                </c:pt>
              </c:strCache>
            </c:strRef>
          </c:tx>
          <c:spPr>
            <a:ln>
              <a:solidFill>
                <a:srgbClr val="000000"/>
              </a:solidFill>
            </a:ln>
          </c:spPr>
          <c:marker>
            <c:symbol val="diamond"/>
            <c:size val="10"/>
            <c:spPr>
              <a:solidFill>
                <a:schemeClr val="accent4"/>
              </a:solidFill>
              <a:ln>
                <a:solidFill>
                  <a:srgbClr val="000000"/>
                </a:solidFill>
              </a:ln>
            </c:spPr>
          </c:marker>
          <c:xVal>
            <c:numRef>
              <c:f>Clustering!$G$100</c:f>
              <c:numCache>
                <c:formatCode>General</c:formatCode>
                <c:ptCount val="1"/>
                <c:pt idx="0">
                  <c:v>0.1875</c:v>
                </c:pt>
              </c:numCache>
            </c:numRef>
          </c:xVal>
          <c:yVal>
            <c:numRef>
              <c:f>Clustering!$H$100</c:f>
              <c:numCache>
                <c:formatCode>General</c:formatCode>
                <c:ptCount val="1"/>
                <c:pt idx="0">
                  <c:v>289</c:v>
                </c:pt>
              </c:numCache>
            </c:numRef>
          </c:yVal>
          <c:smooth val="0"/>
          <c:extLst>
            <c:ext xmlns:c16="http://schemas.microsoft.com/office/drawing/2014/chart" uri="{C3380CC4-5D6E-409C-BE32-E72D297353CC}">
              <c16:uniqueId val="{00000014-619D-334D-82BC-A9EB05CAF836}"/>
            </c:ext>
          </c:extLst>
        </c:ser>
        <c:ser>
          <c:idx val="17"/>
          <c:order val="17"/>
          <c:tx>
            <c:strRef>
              <c:f>Clustering!$F$101</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Clustering!$G$101</c:f>
              <c:numCache>
                <c:formatCode>General</c:formatCode>
                <c:ptCount val="1"/>
                <c:pt idx="0">
                  <c:v>0.287109375</c:v>
                </c:pt>
              </c:numCache>
            </c:numRef>
          </c:xVal>
          <c:yVal>
            <c:numRef>
              <c:f>Clustering!$H$101</c:f>
              <c:numCache>
                <c:formatCode>General</c:formatCode>
                <c:ptCount val="1"/>
                <c:pt idx="0">
                  <c:v>289</c:v>
                </c:pt>
              </c:numCache>
            </c:numRef>
          </c:yVal>
          <c:smooth val="0"/>
          <c:extLst>
            <c:ext xmlns:c16="http://schemas.microsoft.com/office/drawing/2014/chart" uri="{C3380CC4-5D6E-409C-BE32-E72D297353CC}">
              <c16:uniqueId val="{00000015-619D-334D-82BC-A9EB05CAF836}"/>
            </c:ext>
          </c:extLst>
        </c:ser>
        <c:ser>
          <c:idx val="18"/>
          <c:order val="18"/>
          <c:tx>
            <c:strRef>
              <c:f>Clustering!$F$95</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Clustering!$G$95</c:f>
              <c:numCache>
                <c:formatCode>General</c:formatCode>
                <c:ptCount val="1"/>
                <c:pt idx="0">
                  <c:v>0.125</c:v>
                </c:pt>
              </c:numCache>
            </c:numRef>
          </c:xVal>
          <c:yVal>
            <c:numRef>
              <c:f>Clustering!$H$95</c:f>
              <c:numCache>
                <c:formatCode>General</c:formatCode>
                <c:ptCount val="1"/>
                <c:pt idx="0">
                  <c:v>361</c:v>
                </c:pt>
              </c:numCache>
            </c:numRef>
          </c:yVal>
          <c:smooth val="0"/>
          <c:extLst>
            <c:ext xmlns:c16="http://schemas.microsoft.com/office/drawing/2014/chart" uri="{C3380CC4-5D6E-409C-BE32-E72D297353CC}">
              <c16:uniqueId val="{00000016-619D-334D-82BC-A9EB05CAF836}"/>
            </c:ext>
          </c:extLst>
        </c:ser>
        <c:ser>
          <c:idx val="19"/>
          <c:order val="19"/>
          <c:tx>
            <c:strRef>
              <c:f>Clustering!$F$96</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Clustering!$G$96</c:f>
              <c:numCache>
                <c:formatCode>General</c:formatCode>
                <c:ptCount val="1"/>
                <c:pt idx="0">
                  <c:v>0.25</c:v>
                </c:pt>
              </c:numCache>
            </c:numRef>
          </c:xVal>
          <c:yVal>
            <c:numRef>
              <c:f>Clustering!$H$96</c:f>
              <c:numCache>
                <c:formatCode>General</c:formatCode>
                <c:ptCount val="1"/>
                <c:pt idx="0">
                  <c:v>361</c:v>
                </c:pt>
              </c:numCache>
            </c:numRef>
          </c:yVal>
          <c:smooth val="0"/>
          <c:extLst>
            <c:ext xmlns:c16="http://schemas.microsoft.com/office/drawing/2014/chart" uri="{C3380CC4-5D6E-409C-BE32-E72D297353CC}">
              <c16:uniqueId val="{00000017-619D-334D-82BC-A9EB05CAF836}"/>
            </c:ext>
          </c:extLst>
        </c:ser>
        <c:ser>
          <c:idx val="20"/>
          <c:order val="20"/>
          <c:tx>
            <c:strRef>
              <c:f>Clustering!$F$58</c:f>
              <c:strCache>
                <c:ptCount val="1"/>
                <c:pt idx="0">
                  <c:v>CNN3</c:v>
                </c:pt>
              </c:strCache>
            </c:strRef>
          </c:tx>
          <c:spPr>
            <a:ln>
              <a:solidFill>
                <a:srgbClr val="000000"/>
              </a:solidFill>
            </a:ln>
          </c:spPr>
          <c:marker>
            <c:symbol val="diamond"/>
            <c:size val="10"/>
            <c:spPr>
              <a:solidFill>
                <a:srgbClr val="B5E5E8"/>
              </a:solidFill>
              <a:ln>
                <a:solidFill>
                  <a:srgbClr val="000000"/>
                </a:solidFill>
              </a:ln>
            </c:spPr>
          </c:marker>
          <c:xVal>
            <c:numRef>
              <c:f>Clustering!$G$58</c:f>
              <c:numCache>
                <c:formatCode>General</c:formatCode>
                <c:ptCount val="1"/>
                <c:pt idx="0">
                  <c:v>1.4765625</c:v>
                </c:pt>
              </c:numCache>
            </c:numRef>
          </c:xVal>
          <c:yVal>
            <c:numRef>
              <c:f>Clustering!$H$58</c:f>
              <c:numCache>
                <c:formatCode>General</c:formatCode>
                <c:ptCount val="1"/>
                <c:pt idx="0">
                  <c:v>64</c:v>
                </c:pt>
              </c:numCache>
            </c:numRef>
          </c:yVal>
          <c:smooth val="0"/>
          <c:extLst>
            <c:ext xmlns:c16="http://schemas.microsoft.com/office/drawing/2014/chart" uri="{C3380CC4-5D6E-409C-BE32-E72D297353CC}">
              <c16:uniqueId val="{00000018-619D-334D-82BC-A9EB05CAF836}"/>
            </c:ext>
          </c:extLst>
        </c:ser>
        <c:ser>
          <c:idx val="21"/>
          <c:order val="21"/>
          <c:tx>
            <c:strRef>
              <c:f>Clustering!$F$59</c:f>
              <c:strCache>
                <c:ptCount val="1"/>
                <c:pt idx="0">
                  <c:v>CNN3</c:v>
                </c:pt>
              </c:strCache>
            </c:strRef>
          </c:tx>
          <c:spPr>
            <a:ln>
              <a:solidFill>
                <a:srgbClr val="000000"/>
              </a:solidFill>
            </a:ln>
          </c:spPr>
          <c:marker>
            <c:symbol val="diamond"/>
            <c:size val="10"/>
            <c:spPr>
              <a:solidFill>
                <a:schemeClr val="accent6">
                  <a:lumMod val="40000"/>
                  <a:lumOff val="60000"/>
                </a:schemeClr>
              </a:solidFill>
              <a:ln>
                <a:solidFill>
                  <a:srgbClr val="000000"/>
                </a:solidFill>
              </a:ln>
            </c:spPr>
          </c:marker>
          <c:xVal>
            <c:numRef>
              <c:f>Clustering!$G$59</c:f>
              <c:numCache>
                <c:formatCode>General</c:formatCode>
                <c:ptCount val="1"/>
                <c:pt idx="0">
                  <c:v>0.7</c:v>
                </c:pt>
              </c:numCache>
            </c:numRef>
          </c:xVal>
          <c:yVal>
            <c:numRef>
              <c:f>Clustering!$H$59</c:f>
              <c:numCache>
                <c:formatCode>General</c:formatCode>
                <c:ptCount val="1"/>
                <c:pt idx="0">
                  <c:v>64</c:v>
                </c:pt>
              </c:numCache>
            </c:numRef>
          </c:yVal>
          <c:smooth val="0"/>
          <c:extLst>
            <c:ext xmlns:c16="http://schemas.microsoft.com/office/drawing/2014/chart" uri="{C3380CC4-5D6E-409C-BE32-E72D297353CC}">
              <c16:uniqueId val="{00000019-619D-334D-82BC-A9EB05CAF836}"/>
            </c:ext>
          </c:extLst>
        </c:ser>
        <c:ser>
          <c:idx val="22"/>
          <c:order val="22"/>
          <c:tx>
            <c:strRef>
              <c:f>Clustering!$F$60</c:f>
              <c:strCache>
                <c:ptCount val="1"/>
                <c:pt idx="0">
                  <c:v>CNN3</c:v>
                </c:pt>
              </c:strCache>
            </c:strRef>
          </c:tx>
          <c:spPr>
            <a:ln>
              <a:solidFill>
                <a:srgbClr val="000000"/>
              </a:solidFill>
            </a:ln>
          </c:spPr>
          <c:marker>
            <c:symbol val="diamond"/>
            <c:size val="10"/>
            <c:spPr>
              <a:solidFill>
                <a:srgbClr val="B5E5E8"/>
              </a:solidFill>
              <a:ln>
                <a:solidFill>
                  <a:srgbClr val="000000"/>
                </a:solidFill>
              </a:ln>
            </c:spPr>
          </c:marker>
          <c:xVal>
            <c:numRef>
              <c:f>Clustering!$G$60</c:f>
              <c:numCache>
                <c:formatCode>General</c:formatCode>
                <c:ptCount val="1"/>
                <c:pt idx="0">
                  <c:v>0.875</c:v>
                </c:pt>
              </c:numCache>
            </c:numRef>
          </c:xVal>
          <c:yVal>
            <c:numRef>
              <c:f>Clustering!$H$60</c:f>
              <c:numCache>
                <c:formatCode>General</c:formatCode>
                <c:ptCount val="1"/>
                <c:pt idx="0">
                  <c:v>64</c:v>
                </c:pt>
              </c:numCache>
            </c:numRef>
          </c:yVal>
          <c:smooth val="0"/>
          <c:extLst>
            <c:ext xmlns:c16="http://schemas.microsoft.com/office/drawing/2014/chart" uri="{C3380CC4-5D6E-409C-BE32-E72D297353CC}">
              <c16:uniqueId val="{0000001A-619D-334D-82BC-A9EB05CAF836}"/>
            </c:ext>
          </c:extLst>
        </c:ser>
        <c:ser>
          <c:idx val="25"/>
          <c:order val="23"/>
          <c:tx>
            <c:strRef>
              <c:f>Clustering!$F$74</c:f>
              <c:strCache>
                <c:ptCount val="1"/>
                <c:pt idx="0">
                  <c:v>CNN4</c:v>
                </c:pt>
              </c:strCache>
            </c:strRef>
          </c:tx>
          <c:spPr>
            <a:ln>
              <a:solidFill>
                <a:srgbClr val="000000"/>
              </a:solidFill>
            </a:ln>
          </c:spPr>
          <c:marker>
            <c:symbol val="diamond"/>
            <c:size val="12"/>
            <c:spPr>
              <a:solidFill>
                <a:schemeClr val="accent4"/>
              </a:solidFill>
              <a:ln>
                <a:solidFill>
                  <a:srgbClr val="000000"/>
                </a:solidFill>
              </a:ln>
            </c:spPr>
          </c:marker>
          <c:xVal>
            <c:numRef>
              <c:f>Clustering!$G$74</c:f>
              <c:numCache>
                <c:formatCode>General</c:formatCode>
                <c:ptCount val="1"/>
                <c:pt idx="0">
                  <c:v>0.65625</c:v>
                </c:pt>
              </c:numCache>
            </c:numRef>
          </c:xVal>
          <c:yVal>
            <c:numRef>
              <c:f>Clustering!$H$74</c:f>
              <c:numCache>
                <c:formatCode>General</c:formatCode>
                <c:ptCount val="1"/>
                <c:pt idx="0">
                  <c:v>40</c:v>
                </c:pt>
              </c:numCache>
            </c:numRef>
          </c:yVal>
          <c:smooth val="0"/>
          <c:extLst>
            <c:ext xmlns:c16="http://schemas.microsoft.com/office/drawing/2014/chart" uri="{C3380CC4-5D6E-409C-BE32-E72D297353CC}">
              <c16:uniqueId val="{0000001B-619D-334D-82BC-A9EB05CAF836}"/>
            </c:ext>
          </c:extLst>
        </c:ser>
        <c:ser>
          <c:idx val="26"/>
          <c:order val="24"/>
          <c:tx>
            <c:strRef>
              <c:f>Clustering!$F$75</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Clustering!$G$75</c:f>
              <c:numCache>
                <c:formatCode>General</c:formatCode>
                <c:ptCount val="1"/>
                <c:pt idx="0">
                  <c:v>0.5625</c:v>
                </c:pt>
              </c:numCache>
            </c:numRef>
          </c:xVal>
          <c:yVal>
            <c:numRef>
              <c:f>Clustering!$H$75</c:f>
              <c:numCache>
                <c:formatCode>General</c:formatCode>
                <c:ptCount val="1"/>
                <c:pt idx="0">
                  <c:v>64</c:v>
                </c:pt>
              </c:numCache>
            </c:numRef>
          </c:yVal>
          <c:smooth val="0"/>
          <c:extLst>
            <c:ext xmlns:c16="http://schemas.microsoft.com/office/drawing/2014/chart" uri="{C3380CC4-5D6E-409C-BE32-E72D297353CC}">
              <c16:uniqueId val="{0000001C-619D-334D-82BC-A9EB05CAF836}"/>
            </c:ext>
          </c:extLst>
        </c:ser>
        <c:ser>
          <c:idx val="27"/>
          <c:order val="25"/>
          <c:tx>
            <c:strRef>
              <c:f>Clustering!$F$76</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Clustering!$G$76</c:f>
              <c:numCache>
                <c:formatCode>General</c:formatCode>
                <c:ptCount val="1"/>
                <c:pt idx="0">
                  <c:v>0.4921875</c:v>
                </c:pt>
              </c:numCache>
            </c:numRef>
          </c:xVal>
          <c:yVal>
            <c:numRef>
              <c:f>Clustering!$H$76</c:f>
              <c:numCache>
                <c:formatCode>General</c:formatCode>
                <c:ptCount val="1"/>
                <c:pt idx="0">
                  <c:v>48</c:v>
                </c:pt>
              </c:numCache>
            </c:numRef>
          </c:yVal>
          <c:smooth val="0"/>
          <c:extLst>
            <c:ext xmlns:c16="http://schemas.microsoft.com/office/drawing/2014/chart" uri="{C3380CC4-5D6E-409C-BE32-E72D297353CC}">
              <c16:uniqueId val="{0000001D-619D-334D-82BC-A9EB05CAF836}"/>
            </c:ext>
          </c:extLst>
        </c:ser>
        <c:ser>
          <c:idx val="23"/>
          <c:order val="26"/>
          <c:tx>
            <c:strRef>
              <c:f>Clustering!$F$69</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Clustering!$G$69</c:f>
              <c:numCache>
                <c:formatCode>General</c:formatCode>
                <c:ptCount val="1"/>
                <c:pt idx="0">
                  <c:v>1</c:v>
                </c:pt>
              </c:numCache>
            </c:numRef>
          </c:xVal>
          <c:yVal>
            <c:numRef>
              <c:f>Clustering!$H$69</c:f>
              <c:numCache>
                <c:formatCode>General</c:formatCode>
                <c:ptCount val="1"/>
                <c:pt idx="0">
                  <c:v>49</c:v>
                </c:pt>
              </c:numCache>
            </c:numRef>
          </c:yVal>
          <c:smooth val="0"/>
          <c:extLst>
            <c:ext xmlns:c16="http://schemas.microsoft.com/office/drawing/2014/chart" uri="{C3380CC4-5D6E-409C-BE32-E72D297353CC}">
              <c16:uniqueId val="{0000001E-619D-334D-82BC-A9EB05CAF836}"/>
            </c:ext>
          </c:extLst>
        </c:ser>
        <c:ser>
          <c:idx val="24"/>
          <c:order val="27"/>
          <c:tx>
            <c:strRef>
              <c:f>Clustering!$F$102</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Clustering!$G$102</c:f>
              <c:numCache>
                <c:formatCode>General</c:formatCode>
                <c:ptCount val="1"/>
                <c:pt idx="0">
                  <c:v>0.25</c:v>
                </c:pt>
              </c:numCache>
            </c:numRef>
          </c:xVal>
          <c:yVal>
            <c:numRef>
              <c:f>Clustering!$H$102</c:f>
              <c:numCache>
                <c:formatCode>General</c:formatCode>
                <c:ptCount val="1"/>
                <c:pt idx="0">
                  <c:v>196</c:v>
                </c:pt>
              </c:numCache>
            </c:numRef>
          </c:yVal>
          <c:smooth val="0"/>
          <c:extLst>
            <c:ext xmlns:c16="http://schemas.microsoft.com/office/drawing/2014/chart" uri="{C3380CC4-5D6E-409C-BE32-E72D297353CC}">
              <c16:uniqueId val="{0000001F-619D-334D-82BC-A9EB05CAF836}"/>
            </c:ext>
          </c:extLst>
        </c:ser>
        <c:ser>
          <c:idx val="28"/>
          <c:order val="28"/>
          <c:tx>
            <c:strRef>
              <c:f>Clustering!$F$77</c:f>
              <c:strCache>
                <c:ptCount val="1"/>
                <c:pt idx="0">
                  <c:v>CNN11</c:v>
                </c:pt>
              </c:strCache>
            </c:strRef>
          </c:tx>
          <c:spPr>
            <a:ln>
              <a:solidFill>
                <a:srgbClr val="000000"/>
              </a:solidFill>
            </a:ln>
          </c:spPr>
          <c:marker>
            <c:symbol val="diamond"/>
            <c:size val="11"/>
            <c:spPr>
              <a:solidFill>
                <a:srgbClr val="660066"/>
              </a:solidFill>
              <a:ln>
                <a:solidFill>
                  <a:srgbClr val="000000"/>
                </a:solidFill>
              </a:ln>
            </c:spPr>
          </c:marker>
          <c:xVal>
            <c:numRef>
              <c:f>Clustering!$G$77</c:f>
              <c:numCache>
                <c:formatCode>General</c:formatCode>
                <c:ptCount val="1"/>
                <c:pt idx="0">
                  <c:v>0.5</c:v>
                </c:pt>
              </c:numCache>
            </c:numRef>
          </c:xVal>
          <c:yVal>
            <c:numRef>
              <c:f>Clustering!$H$77</c:f>
              <c:numCache>
                <c:formatCode>General</c:formatCode>
                <c:ptCount val="1"/>
                <c:pt idx="0">
                  <c:v>49</c:v>
                </c:pt>
              </c:numCache>
            </c:numRef>
          </c:yVal>
          <c:smooth val="0"/>
          <c:extLst>
            <c:ext xmlns:c16="http://schemas.microsoft.com/office/drawing/2014/chart" uri="{C3380CC4-5D6E-409C-BE32-E72D297353CC}">
              <c16:uniqueId val="{00000020-619D-334D-82BC-A9EB05CAF836}"/>
            </c:ext>
          </c:extLst>
        </c:ser>
        <c:ser>
          <c:idx val="29"/>
          <c:order val="29"/>
          <c:tx>
            <c:strRef>
              <c:f>Clustering!$F$110</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Clustering!$G$110</c:f>
              <c:numCache>
                <c:formatCode>General</c:formatCode>
                <c:ptCount val="1"/>
                <c:pt idx="0">
                  <c:v>2.197265625E-3</c:v>
                </c:pt>
              </c:numCache>
            </c:numRef>
          </c:xVal>
          <c:yVal>
            <c:numRef>
              <c:f>Clustering!$H$110</c:f>
              <c:numCache>
                <c:formatCode>General</c:formatCode>
                <c:ptCount val="1"/>
                <c:pt idx="0">
                  <c:v>196</c:v>
                </c:pt>
              </c:numCache>
            </c:numRef>
          </c:yVal>
          <c:smooth val="0"/>
          <c:extLst>
            <c:ext xmlns:c16="http://schemas.microsoft.com/office/drawing/2014/chart" uri="{C3380CC4-5D6E-409C-BE32-E72D297353CC}">
              <c16:uniqueId val="{00000021-619D-334D-82BC-A9EB05CAF836}"/>
            </c:ext>
          </c:extLst>
        </c:ser>
        <c:ser>
          <c:idx val="30"/>
          <c:order val="30"/>
          <c:tx>
            <c:strRef>
              <c:f>Clustering!$F$111</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Clustering!$G$111</c:f>
              <c:numCache>
                <c:formatCode>General</c:formatCode>
                <c:ptCount val="1"/>
                <c:pt idx="0">
                  <c:v>4.39453125E-3</c:v>
                </c:pt>
              </c:numCache>
            </c:numRef>
          </c:xVal>
          <c:yVal>
            <c:numRef>
              <c:f>Clustering!$H$111</c:f>
              <c:numCache>
                <c:formatCode>General</c:formatCode>
                <c:ptCount val="1"/>
                <c:pt idx="0">
                  <c:v>196</c:v>
                </c:pt>
              </c:numCache>
            </c:numRef>
          </c:yVal>
          <c:smooth val="0"/>
          <c:extLst>
            <c:ext xmlns:c16="http://schemas.microsoft.com/office/drawing/2014/chart" uri="{C3380CC4-5D6E-409C-BE32-E72D297353CC}">
              <c16:uniqueId val="{00000022-619D-334D-82BC-A9EB05CAF836}"/>
            </c:ext>
          </c:extLst>
        </c:ser>
        <c:ser>
          <c:idx val="31"/>
          <c:order val="31"/>
          <c:tx>
            <c:strRef>
              <c:f>Clustering!$F$112</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Clustering!$G$112</c:f>
              <c:numCache>
                <c:formatCode>General</c:formatCode>
                <c:ptCount val="1"/>
                <c:pt idx="0">
                  <c:v>4.39453125E-3</c:v>
                </c:pt>
              </c:numCache>
            </c:numRef>
          </c:xVal>
          <c:yVal>
            <c:numRef>
              <c:f>Clustering!$H$112</c:f>
              <c:numCache>
                <c:formatCode>General</c:formatCode>
                <c:ptCount val="1"/>
                <c:pt idx="0">
                  <c:v>49</c:v>
                </c:pt>
              </c:numCache>
            </c:numRef>
          </c:yVal>
          <c:smooth val="0"/>
          <c:extLst>
            <c:ext xmlns:c16="http://schemas.microsoft.com/office/drawing/2014/chart" uri="{C3380CC4-5D6E-409C-BE32-E72D297353CC}">
              <c16:uniqueId val="{00000023-619D-334D-82BC-A9EB05CAF836}"/>
            </c:ext>
          </c:extLst>
        </c:ser>
        <c:ser>
          <c:idx val="32"/>
          <c:order val="32"/>
          <c:tx>
            <c:strRef>
              <c:f>Clustering!$F$113</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Clustering!$G$113</c:f>
              <c:numCache>
                <c:formatCode>General</c:formatCode>
                <c:ptCount val="1"/>
                <c:pt idx="0">
                  <c:v>8.7890625E-3</c:v>
                </c:pt>
              </c:numCache>
            </c:numRef>
          </c:xVal>
          <c:yVal>
            <c:numRef>
              <c:f>Clustering!$H$113</c:f>
              <c:numCache>
                <c:formatCode>General</c:formatCode>
                <c:ptCount val="1"/>
                <c:pt idx="0">
                  <c:v>49</c:v>
                </c:pt>
              </c:numCache>
            </c:numRef>
          </c:yVal>
          <c:smooth val="0"/>
          <c:extLst>
            <c:ext xmlns:c16="http://schemas.microsoft.com/office/drawing/2014/chart" uri="{C3380CC4-5D6E-409C-BE32-E72D297353CC}">
              <c16:uniqueId val="{00000024-619D-334D-82BC-A9EB05CAF836}"/>
            </c:ext>
          </c:extLst>
        </c:ser>
        <c:ser>
          <c:idx val="33"/>
          <c:order val="33"/>
          <c:tx>
            <c:strRef>
              <c:f>Clustering!$F$115</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Clustering!$G$115</c:f>
              <c:numCache>
                <c:formatCode>General</c:formatCode>
                <c:ptCount val="1"/>
                <c:pt idx="0">
                  <c:v>8.7890625E-3</c:v>
                </c:pt>
              </c:numCache>
            </c:numRef>
          </c:xVal>
          <c:yVal>
            <c:numRef>
              <c:f>Clustering!$H$115</c:f>
              <c:numCache>
                <c:formatCode>General</c:formatCode>
                <c:ptCount val="1"/>
                <c:pt idx="0">
                  <c:v>100</c:v>
                </c:pt>
              </c:numCache>
            </c:numRef>
          </c:yVal>
          <c:smooth val="0"/>
          <c:extLst>
            <c:ext xmlns:c16="http://schemas.microsoft.com/office/drawing/2014/chart" uri="{C3380CC4-5D6E-409C-BE32-E72D297353CC}">
              <c16:uniqueId val="{00000025-619D-334D-82BC-A9EB05CAF836}"/>
            </c:ext>
          </c:extLst>
        </c:ser>
        <c:ser>
          <c:idx val="34"/>
          <c:order val="34"/>
          <c:tx>
            <c:strRef>
              <c:f>Clustering!$F$116</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Clustering!$G$116</c:f>
              <c:numCache>
                <c:formatCode>General</c:formatCode>
                <c:ptCount val="1"/>
                <c:pt idx="0">
                  <c:v>4.39453125E-3</c:v>
                </c:pt>
              </c:numCache>
            </c:numRef>
          </c:xVal>
          <c:yVal>
            <c:numRef>
              <c:f>Clustering!$H$116</c:f>
              <c:numCache>
                <c:formatCode>General</c:formatCode>
                <c:ptCount val="1"/>
                <c:pt idx="0">
                  <c:v>100</c:v>
                </c:pt>
              </c:numCache>
            </c:numRef>
          </c:yVal>
          <c:smooth val="0"/>
          <c:extLst>
            <c:ext xmlns:c16="http://schemas.microsoft.com/office/drawing/2014/chart" uri="{C3380CC4-5D6E-409C-BE32-E72D297353CC}">
              <c16:uniqueId val="{00000026-619D-334D-82BC-A9EB05CAF836}"/>
            </c:ext>
          </c:extLst>
        </c:ser>
        <c:ser>
          <c:idx val="35"/>
          <c:order val="35"/>
          <c:tx>
            <c:strRef>
              <c:f>Clustering!$F$79</c:f>
              <c:strCache>
                <c:ptCount val="1"/>
                <c:pt idx="0">
                  <c:v>CNN9</c:v>
                </c:pt>
              </c:strCache>
            </c:strRef>
          </c:tx>
          <c:spPr>
            <a:ln>
              <a:solidFill>
                <a:srgbClr val="000000"/>
              </a:solidFill>
            </a:ln>
          </c:spPr>
          <c:marker>
            <c:symbol val="diamond"/>
            <c:size val="9"/>
            <c:spPr>
              <a:solidFill>
                <a:srgbClr val="4285F4"/>
              </a:solidFill>
              <a:ln>
                <a:solidFill>
                  <a:srgbClr val="000000"/>
                </a:solidFill>
              </a:ln>
            </c:spPr>
          </c:marker>
          <c:xVal>
            <c:numRef>
              <c:f>Clustering!$G$79</c:f>
              <c:numCache>
                <c:formatCode>General</c:formatCode>
                <c:ptCount val="1"/>
                <c:pt idx="0">
                  <c:v>0.697265625</c:v>
                </c:pt>
              </c:numCache>
            </c:numRef>
          </c:xVal>
          <c:yVal>
            <c:numRef>
              <c:f>Clustering!$H$79</c:f>
              <c:numCache>
                <c:formatCode>General</c:formatCode>
                <c:ptCount val="1"/>
                <c:pt idx="0">
                  <c:v>49</c:v>
                </c:pt>
              </c:numCache>
            </c:numRef>
          </c:yVal>
          <c:smooth val="0"/>
          <c:extLst>
            <c:ext xmlns:c16="http://schemas.microsoft.com/office/drawing/2014/chart" uri="{C3380CC4-5D6E-409C-BE32-E72D297353CC}">
              <c16:uniqueId val="{00000027-619D-334D-82BC-A9EB05CAF836}"/>
            </c:ext>
          </c:extLst>
        </c:ser>
        <c:ser>
          <c:idx val="36"/>
          <c:order val="36"/>
          <c:tx>
            <c:strRef>
              <c:f>Clustering!$F$80</c:f>
              <c:strCache>
                <c:ptCount val="1"/>
                <c:pt idx="0">
                  <c:v>CNN9</c:v>
                </c:pt>
              </c:strCache>
            </c:strRef>
          </c:tx>
          <c:spPr>
            <a:ln>
              <a:solidFill>
                <a:srgbClr val="000000"/>
              </a:solidFill>
            </a:ln>
          </c:spPr>
          <c:marker>
            <c:symbol val="diamond"/>
            <c:size val="10"/>
            <c:spPr>
              <a:solidFill>
                <a:srgbClr val="4285F4"/>
              </a:solidFill>
              <a:ln>
                <a:solidFill>
                  <a:srgbClr val="000000"/>
                </a:solidFill>
              </a:ln>
            </c:spPr>
          </c:marker>
          <c:xVal>
            <c:numRef>
              <c:f>Clustering!$G$80</c:f>
              <c:numCache>
                <c:formatCode>General</c:formatCode>
                <c:ptCount val="1"/>
                <c:pt idx="0">
                  <c:v>0.546875</c:v>
                </c:pt>
              </c:numCache>
            </c:numRef>
          </c:xVal>
          <c:yVal>
            <c:numRef>
              <c:f>Clustering!$H$80</c:f>
              <c:numCache>
                <c:formatCode>General</c:formatCode>
                <c:ptCount val="1"/>
                <c:pt idx="0">
                  <c:v>49</c:v>
                </c:pt>
              </c:numCache>
            </c:numRef>
          </c:yVal>
          <c:smooth val="0"/>
          <c:extLst>
            <c:ext xmlns:c16="http://schemas.microsoft.com/office/drawing/2014/chart" uri="{C3380CC4-5D6E-409C-BE32-E72D297353CC}">
              <c16:uniqueId val="{00000028-619D-334D-82BC-A9EB05CAF836}"/>
            </c:ext>
          </c:extLst>
        </c:ser>
        <c:ser>
          <c:idx val="37"/>
          <c:order val="37"/>
          <c:tx>
            <c:strRef>
              <c:f>Clustering!$F$114</c:f>
              <c:strCache>
                <c:ptCount val="1"/>
                <c:pt idx="0">
                  <c:v>CNN9</c:v>
                </c:pt>
              </c:strCache>
            </c:strRef>
          </c:tx>
          <c:spPr>
            <a:ln>
              <a:solidFill>
                <a:srgbClr val="000000"/>
              </a:solidFill>
            </a:ln>
          </c:spPr>
          <c:marker>
            <c:symbol val="diamond"/>
            <c:size val="10"/>
            <c:spPr>
              <a:solidFill>
                <a:srgbClr val="4285F4"/>
              </a:solidFill>
              <a:ln>
                <a:solidFill>
                  <a:srgbClr val="000000"/>
                </a:solidFill>
              </a:ln>
            </c:spPr>
          </c:marker>
          <c:xVal>
            <c:numRef>
              <c:f>Clustering!$G$114</c:f>
              <c:numCache>
                <c:formatCode>General</c:formatCode>
                <c:ptCount val="1"/>
                <c:pt idx="0">
                  <c:v>1.94549560546875E-2</c:v>
                </c:pt>
              </c:numCache>
            </c:numRef>
          </c:xVal>
          <c:yVal>
            <c:numRef>
              <c:f>Clustering!$H$114</c:f>
              <c:numCache>
                <c:formatCode>General</c:formatCode>
                <c:ptCount val="1"/>
                <c:pt idx="0">
                  <c:v>49</c:v>
                </c:pt>
              </c:numCache>
            </c:numRef>
          </c:yVal>
          <c:smooth val="0"/>
          <c:extLst>
            <c:ext xmlns:c16="http://schemas.microsoft.com/office/drawing/2014/chart" uri="{C3380CC4-5D6E-409C-BE32-E72D297353CC}">
              <c16:uniqueId val="{00000029-619D-334D-82BC-A9EB05CAF836}"/>
            </c:ext>
          </c:extLst>
        </c:ser>
        <c:ser>
          <c:idx val="38"/>
          <c:order val="38"/>
          <c:tx>
            <c:strRef>
              <c:f>Clustering!$F$122</c:f>
              <c:strCache>
                <c:ptCount val="1"/>
                <c:pt idx="0">
                  <c:v>CNN9</c:v>
                </c:pt>
              </c:strCache>
            </c:strRef>
          </c:tx>
          <c:spPr>
            <a:ln>
              <a:solidFill>
                <a:srgbClr val="000000"/>
              </a:solidFill>
            </a:ln>
          </c:spPr>
          <c:marker>
            <c:symbol val="diamond"/>
            <c:size val="10"/>
            <c:spPr>
              <a:solidFill>
                <a:srgbClr val="4285F4"/>
              </a:solidFill>
              <a:ln>
                <a:solidFill>
                  <a:srgbClr val="000000"/>
                </a:solidFill>
              </a:ln>
            </c:spPr>
          </c:marker>
          <c:xVal>
            <c:numRef>
              <c:f>Clustering!$G$122</c:f>
              <c:numCache>
                <c:formatCode>General</c:formatCode>
                <c:ptCount val="1"/>
                <c:pt idx="0">
                  <c:v>5.3558349609375E-3</c:v>
                </c:pt>
              </c:numCache>
            </c:numRef>
          </c:xVal>
          <c:yVal>
            <c:numRef>
              <c:f>Clustering!$H$122</c:f>
              <c:numCache>
                <c:formatCode>General</c:formatCode>
                <c:ptCount val="1"/>
                <c:pt idx="0">
                  <c:v>196</c:v>
                </c:pt>
              </c:numCache>
            </c:numRef>
          </c:yVal>
          <c:smooth val="0"/>
          <c:extLst>
            <c:ext xmlns:c16="http://schemas.microsoft.com/office/drawing/2014/chart" uri="{C3380CC4-5D6E-409C-BE32-E72D297353CC}">
              <c16:uniqueId val="{0000002A-619D-334D-82BC-A9EB05CAF836}"/>
            </c:ext>
          </c:extLst>
        </c:ser>
        <c:ser>
          <c:idx val="39"/>
          <c:order val="39"/>
          <c:tx>
            <c:strRef>
              <c:f>Clustering!$F$123</c:f>
              <c:strCache>
                <c:ptCount val="1"/>
                <c:pt idx="0">
                  <c:v>CNN9</c:v>
                </c:pt>
              </c:strCache>
            </c:strRef>
          </c:tx>
          <c:spPr>
            <a:ln>
              <a:solidFill>
                <a:srgbClr val="000000"/>
              </a:solidFill>
            </a:ln>
          </c:spPr>
          <c:marker>
            <c:symbol val="diamond"/>
            <c:size val="10"/>
            <c:spPr>
              <a:solidFill>
                <a:srgbClr val="4285F4"/>
              </a:solidFill>
              <a:ln>
                <a:solidFill>
                  <a:srgbClr val="000000"/>
                </a:solidFill>
              </a:ln>
            </c:spPr>
          </c:marker>
          <c:xVal>
            <c:numRef>
              <c:f>Clustering!$G$123</c:f>
              <c:numCache>
                <c:formatCode>General</c:formatCode>
                <c:ptCount val="1"/>
                <c:pt idx="0">
                  <c:v>7.0037841796875E-3</c:v>
                </c:pt>
              </c:numCache>
            </c:numRef>
          </c:xVal>
          <c:yVal>
            <c:numRef>
              <c:f>Clustering!$H$123</c:f>
              <c:numCache>
                <c:formatCode>General</c:formatCode>
                <c:ptCount val="1"/>
                <c:pt idx="0">
                  <c:v>196</c:v>
                </c:pt>
              </c:numCache>
            </c:numRef>
          </c:yVal>
          <c:smooth val="0"/>
          <c:extLst>
            <c:ext xmlns:c16="http://schemas.microsoft.com/office/drawing/2014/chart" uri="{C3380CC4-5D6E-409C-BE32-E72D297353CC}">
              <c16:uniqueId val="{0000002B-619D-334D-82BC-A9EB05CAF836}"/>
            </c:ext>
          </c:extLst>
        </c:ser>
        <c:ser>
          <c:idx val="40"/>
          <c:order val="40"/>
          <c:tx>
            <c:strRef>
              <c:f>Clustering!$F$52</c:f>
              <c:strCache>
                <c:ptCount val="1"/>
                <c:pt idx="0">
                  <c:v>CNN9</c:v>
                </c:pt>
              </c:strCache>
            </c:strRef>
          </c:tx>
          <c:spPr>
            <a:ln>
              <a:solidFill>
                <a:srgbClr val="000000"/>
              </a:solidFill>
            </a:ln>
          </c:spPr>
          <c:marker>
            <c:symbol val="diamond"/>
            <c:size val="10"/>
            <c:spPr>
              <a:solidFill>
                <a:srgbClr val="4285F4"/>
              </a:solidFill>
              <a:ln>
                <a:solidFill>
                  <a:srgbClr val="000000"/>
                </a:solidFill>
              </a:ln>
            </c:spPr>
          </c:marker>
          <c:xVal>
            <c:numRef>
              <c:f>Clustering!$G$52</c:f>
              <c:numCache>
                <c:formatCode>General</c:formatCode>
                <c:ptCount val="1"/>
                <c:pt idx="0">
                  <c:v>1.64794921875E-3</c:v>
                </c:pt>
              </c:numCache>
            </c:numRef>
          </c:xVal>
          <c:yVal>
            <c:numRef>
              <c:f>Clustering!$H$52</c:f>
              <c:numCache>
                <c:formatCode>General</c:formatCode>
                <c:ptCount val="1"/>
                <c:pt idx="0">
                  <c:v>12544</c:v>
                </c:pt>
              </c:numCache>
            </c:numRef>
          </c:yVal>
          <c:smooth val="0"/>
          <c:extLst>
            <c:ext xmlns:c16="http://schemas.microsoft.com/office/drawing/2014/chart" uri="{C3380CC4-5D6E-409C-BE32-E72D297353CC}">
              <c16:uniqueId val="{0000002C-619D-334D-82BC-A9EB05CAF836}"/>
            </c:ext>
          </c:extLst>
        </c:ser>
        <c:ser>
          <c:idx val="41"/>
          <c:order val="41"/>
          <c:tx>
            <c:strRef>
              <c:f>Clustering!$F$105</c:f>
              <c:strCache>
                <c:ptCount val="1"/>
                <c:pt idx="0">
                  <c:v>CNN9</c:v>
                </c:pt>
              </c:strCache>
            </c:strRef>
          </c:tx>
          <c:spPr>
            <a:ln>
              <a:solidFill>
                <a:srgbClr val="000000"/>
              </a:solidFill>
            </a:ln>
          </c:spPr>
          <c:marker>
            <c:symbol val="diamond"/>
            <c:size val="10"/>
            <c:spPr>
              <a:solidFill>
                <a:srgbClr val="4285F4"/>
              </a:solidFill>
              <a:ln>
                <a:solidFill>
                  <a:srgbClr val="000000"/>
                </a:solidFill>
              </a:ln>
            </c:spPr>
          </c:marker>
          <c:xVal>
            <c:numRef>
              <c:f>Clustering!$G$105</c:f>
              <c:numCache>
                <c:formatCode>General</c:formatCode>
                <c:ptCount val="1"/>
                <c:pt idx="0">
                  <c:v>0.1058349609375</c:v>
                </c:pt>
              </c:numCache>
            </c:numRef>
          </c:xVal>
          <c:yVal>
            <c:numRef>
              <c:f>Clustering!$H$105</c:f>
              <c:numCache>
                <c:formatCode>General</c:formatCode>
                <c:ptCount val="1"/>
                <c:pt idx="0">
                  <c:v>196</c:v>
                </c:pt>
              </c:numCache>
            </c:numRef>
          </c:yVal>
          <c:smooth val="0"/>
          <c:extLst>
            <c:ext xmlns:c16="http://schemas.microsoft.com/office/drawing/2014/chart" uri="{C3380CC4-5D6E-409C-BE32-E72D297353CC}">
              <c16:uniqueId val="{0000002D-619D-334D-82BC-A9EB05CAF836}"/>
            </c:ext>
          </c:extLst>
        </c:ser>
        <c:ser>
          <c:idx val="42"/>
          <c:order val="42"/>
          <c:tx>
            <c:strRef>
              <c:f>Clustering!$F$104</c:f>
              <c:strCache>
                <c:ptCount val="1"/>
                <c:pt idx="0">
                  <c:v>CNN9</c:v>
                </c:pt>
              </c:strCache>
            </c:strRef>
          </c:tx>
          <c:spPr>
            <a:ln>
              <a:solidFill>
                <a:srgbClr val="000000"/>
              </a:solidFill>
            </a:ln>
          </c:spPr>
          <c:marker>
            <c:symbol val="diamond"/>
            <c:size val="10"/>
            <c:spPr>
              <a:solidFill>
                <a:srgbClr val="4285F4"/>
              </a:solidFill>
              <a:ln>
                <a:solidFill>
                  <a:srgbClr val="000000"/>
                </a:solidFill>
              </a:ln>
            </c:spPr>
          </c:marker>
          <c:xVal>
            <c:numRef>
              <c:f>Clustering!$G$104</c:f>
              <c:numCache>
                <c:formatCode>General</c:formatCode>
                <c:ptCount val="1"/>
                <c:pt idx="0">
                  <c:v>8.09326171875E-2</c:v>
                </c:pt>
              </c:numCache>
            </c:numRef>
          </c:xVal>
          <c:yVal>
            <c:numRef>
              <c:f>Clustering!$H$104</c:f>
              <c:numCache>
                <c:formatCode>General</c:formatCode>
                <c:ptCount val="1"/>
                <c:pt idx="0">
                  <c:v>196</c:v>
                </c:pt>
              </c:numCache>
            </c:numRef>
          </c:yVal>
          <c:smooth val="0"/>
          <c:extLst>
            <c:ext xmlns:c16="http://schemas.microsoft.com/office/drawing/2014/chart" uri="{C3380CC4-5D6E-409C-BE32-E72D297353CC}">
              <c16:uniqueId val="{0000002E-619D-334D-82BC-A9EB05CAF836}"/>
            </c:ext>
          </c:extLst>
        </c:ser>
        <c:ser>
          <c:idx val="43"/>
          <c:order val="43"/>
          <c:tx>
            <c:strRef>
              <c:f>Clustering!$F$53</c:f>
              <c:strCache>
                <c:ptCount val="1"/>
                <c:pt idx="0">
                  <c:v>CNN9</c:v>
                </c:pt>
              </c:strCache>
            </c:strRef>
          </c:tx>
          <c:spPr>
            <a:ln>
              <a:solidFill>
                <a:srgbClr val="000000"/>
              </a:solidFill>
            </a:ln>
          </c:spPr>
          <c:marker>
            <c:symbol val="diamond"/>
            <c:size val="10"/>
            <c:spPr>
              <a:solidFill>
                <a:srgbClr val="4285F4"/>
              </a:solidFill>
              <a:ln>
                <a:solidFill>
                  <a:srgbClr val="000000"/>
                </a:solidFill>
              </a:ln>
            </c:spPr>
          </c:marker>
          <c:xVal>
            <c:numRef>
              <c:f>Clustering!$G$53</c:f>
              <c:numCache>
                <c:formatCode>General</c:formatCode>
                <c:ptCount val="1"/>
                <c:pt idx="0">
                  <c:v>1.64794921875E-3</c:v>
                </c:pt>
              </c:numCache>
            </c:numRef>
          </c:xVal>
          <c:yVal>
            <c:numRef>
              <c:f>Clustering!$H$53</c:f>
              <c:numCache>
                <c:formatCode>General</c:formatCode>
                <c:ptCount val="1"/>
                <c:pt idx="0">
                  <c:v>3136</c:v>
                </c:pt>
              </c:numCache>
            </c:numRef>
          </c:yVal>
          <c:smooth val="0"/>
          <c:extLst>
            <c:ext xmlns:c16="http://schemas.microsoft.com/office/drawing/2014/chart" uri="{C3380CC4-5D6E-409C-BE32-E72D297353CC}">
              <c16:uniqueId val="{0000002F-619D-334D-82BC-A9EB05CAF836}"/>
            </c:ext>
          </c:extLst>
        </c:ser>
        <c:ser>
          <c:idx val="44"/>
          <c:order val="44"/>
          <c:tx>
            <c:strRef>
              <c:f>Clustering!$F$117</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Clustering!$G$117</c:f>
              <c:numCache>
                <c:formatCode>General</c:formatCode>
                <c:ptCount val="1"/>
                <c:pt idx="0">
                  <c:v>9.8876953125E-3</c:v>
                </c:pt>
              </c:numCache>
            </c:numRef>
          </c:xVal>
          <c:yVal>
            <c:numRef>
              <c:f>Clustering!$H$117</c:f>
              <c:numCache>
                <c:formatCode>General</c:formatCode>
                <c:ptCount val="1"/>
                <c:pt idx="0">
                  <c:v>16</c:v>
                </c:pt>
              </c:numCache>
            </c:numRef>
          </c:yVal>
          <c:smooth val="0"/>
          <c:extLst>
            <c:ext xmlns:c16="http://schemas.microsoft.com/office/drawing/2014/chart" uri="{C3380CC4-5D6E-409C-BE32-E72D297353CC}">
              <c16:uniqueId val="{00000030-619D-334D-82BC-A9EB05CAF836}"/>
            </c:ext>
          </c:extLst>
        </c:ser>
        <c:ser>
          <c:idx val="45"/>
          <c:order val="45"/>
          <c:tx>
            <c:strRef>
              <c:f>Clustering!$F$118</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Clustering!$G$118</c:f>
              <c:numCache>
                <c:formatCode>General</c:formatCode>
                <c:ptCount val="1"/>
                <c:pt idx="0">
                  <c:v>1.64794921875E-2</c:v>
                </c:pt>
              </c:numCache>
            </c:numRef>
          </c:xVal>
          <c:yVal>
            <c:numRef>
              <c:f>Clustering!$H$118</c:f>
              <c:numCache>
                <c:formatCode>General</c:formatCode>
                <c:ptCount val="1"/>
                <c:pt idx="0">
                  <c:v>16</c:v>
                </c:pt>
              </c:numCache>
            </c:numRef>
          </c:yVal>
          <c:smooth val="0"/>
          <c:extLst>
            <c:ext xmlns:c16="http://schemas.microsoft.com/office/drawing/2014/chart" uri="{C3380CC4-5D6E-409C-BE32-E72D297353CC}">
              <c16:uniqueId val="{00000031-619D-334D-82BC-A9EB05CAF836}"/>
            </c:ext>
          </c:extLst>
        </c:ser>
        <c:ser>
          <c:idx val="46"/>
          <c:order val="46"/>
          <c:tx>
            <c:strRef>
              <c:f>Clustering!$F$119</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Clustering!$G$119</c:f>
              <c:numCache>
                <c:formatCode>General</c:formatCode>
                <c:ptCount val="1"/>
                <c:pt idx="0">
                  <c:v>3.2958984375E-3</c:v>
                </c:pt>
              </c:numCache>
            </c:numRef>
          </c:xVal>
          <c:yVal>
            <c:numRef>
              <c:f>Clustering!$H$119</c:f>
              <c:numCache>
                <c:formatCode>General</c:formatCode>
                <c:ptCount val="1"/>
                <c:pt idx="0">
                  <c:v>64</c:v>
                </c:pt>
              </c:numCache>
            </c:numRef>
          </c:yVal>
          <c:smooth val="0"/>
          <c:extLst>
            <c:ext xmlns:c16="http://schemas.microsoft.com/office/drawing/2014/chart" uri="{C3380CC4-5D6E-409C-BE32-E72D297353CC}">
              <c16:uniqueId val="{00000032-619D-334D-82BC-A9EB05CAF836}"/>
            </c:ext>
          </c:extLst>
        </c:ser>
        <c:ser>
          <c:idx val="47"/>
          <c:order val="47"/>
          <c:tx>
            <c:strRef>
              <c:f>Clustering!$F$120</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Clustering!$G$120</c:f>
              <c:numCache>
                <c:formatCode>General</c:formatCode>
                <c:ptCount val="1"/>
                <c:pt idx="0">
                  <c:v>6.591796875E-3</c:v>
                </c:pt>
              </c:numCache>
            </c:numRef>
          </c:xVal>
          <c:yVal>
            <c:numRef>
              <c:f>Clustering!$H$120</c:f>
              <c:numCache>
                <c:formatCode>General</c:formatCode>
                <c:ptCount val="1"/>
                <c:pt idx="0">
                  <c:v>64</c:v>
                </c:pt>
              </c:numCache>
            </c:numRef>
          </c:yVal>
          <c:smooth val="0"/>
          <c:extLst>
            <c:ext xmlns:c16="http://schemas.microsoft.com/office/drawing/2014/chart" uri="{C3380CC4-5D6E-409C-BE32-E72D297353CC}">
              <c16:uniqueId val="{00000033-619D-334D-82BC-A9EB05CAF836}"/>
            </c:ext>
          </c:extLst>
        </c:ser>
        <c:ser>
          <c:idx val="48"/>
          <c:order val="48"/>
          <c:tx>
            <c:strRef>
              <c:f>Clustering!$F$121</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Clustering!$G$121</c:f>
              <c:numCache>
                <c:formatCode>General</c:formatCode>
                <c:ptCount val="1"/>
                <c:pt idx="0">
                  <c:v>9.8876953125E-3</c:v>
                </c:pt>
              </c:numCache>
            </c:numRef>
          </c:xVal>
          <c:yVal>
            <c:numRef>
              <c:f>Clustering!$H$121</c:f>
              <c:numCache>
                <c:formatCode>General</c:formatCode>
                <c:ptCount val="1"/>
                <c:pt idx="0">
                  <c:v>64</c:v>
                </c:pt>
              </c:numCache>
            </c:numRef>
          </c:yVal>
          <c:smooth val="0"/>
          <c:extLst>
            <c:ext xmlns:c16="http://schemas.microsoft.com/office/drawing/2014/chart" uri="{C3380CC4-5D6E-409C-BE32-E72D297353CC}">
              <c16:uniqueId val="{00000034-619D-334D-82BC-A9EB05CAF836}"/>
            </c:ext>
          </c:extLst>
        </c:ser>
        <c:ser>
          <c:idx val="49"/>
          <c:order val="49"/>
          <c:tx>
            <c:strRef>
              <c:f>Clustering!$F$70</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Clustering!$G$70</c:f>
              <c:numCache>
                <c:formatCode>General</c:formatCode>
                <c:ptCount val="1"/>
                <c:pt idx="0">
                  <c:v>0.5859375</c:v>
                </c:pt>
              </c:numCache>
            </c:numRef>
          </c:xVal>
          <c:yVal>
            <c:numRef>
              <c:f>Clustering!$H$70</c:f>
              <c:numCache>
                <c:formatCode>General</c:formatCode>
                <c:ptCount val="1"/>
                <c:pt idx="0">
                  <c:v>16</c:v>
                </c:pt>
              </c:numCache>
            </c:numRef>
          </c:yVal>
          <c:smooth val="0"/>
          <c:extLst>
            <c:ext xmlns:c16="http://schemas.microsoft.com/office/drawing/2014/chart" uri="{C3380CC4-5D6E-409C-BE32-E72D297353CC}">
              <c16:uniqueId val="{00000035-619D-334D-82BC-A9EB05CAF836}"/>
            </c:ext>
          </c:extLst>
        </c:ser>
        <c:ser>
          <c:idx val="50"/>
          <c:order val="50"/>
          <c:tx>
            <c:strRef>
              <c:f>Clustering!$F$71</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Clustering!$G$71</c:f>
              <c:numCache>
                <c:formatCode>General</c:formatCode>
                <c:ptCount val="1"/>
                <c:pt idx="0">
                  <c:v>1.171875</c:v>
                </c:pt>
              </c:numCache>
            </c:numRef>
          </c:xVal>
          <c:yVal>
            <c:numRef>
              <c:f>Clustering!$H$71</c:f>
              <c:numCache>
                <c:formatCode>General</c:formatCode>
                <c:ptCount val="1"/>
                <c:pt idx="0">
                  <c:v>16</c:v>
                </c:pt>
              </c:numCache>
            </c:numRef>
          </c:yVal>
          <c:smooth val="0"/>
          <c:extLst>
            <c:ext xmlns:c16="http://schemas.microsoft.com/office/drawing/2014/chart" uri="{C3380CC4-5D6E-409C-BE32-E72D297353CC}">
              <c16:uniqueId val="{00000036-619D-334D-82BC-A9EB05CAF836}"/>
            </c:ext>
          </c:extLst>
        </c:ser>
        <c:ser>
          <c:idx val="51"/>
          <c:order val="51"/>
          <c:tx>
            <c:strRef>
              <c:f>Clustering!$F$54</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Clustering!$G$54</c:f>
              <c:numCache>
                <c:formatCode>General</c:formatCode>
                <c:ptCount val="1"/>
                <c:pt idx="0">
                  <c:v>1.318359375E-2</c:v>
                </c:pt>
              </c:numCache>
            </c:numRef>
          </c:xVal>
          <c:yVal>
            <c:numRef>
              <c:f>Clustering!$H$54</c:f>
              <c:numCache>
                <c:formatCode>General</c:formatCode>
                <c:ptCount val="1"/>
                <c:pt idx="0">
                  <c:v>1024</c:v>
                </c:pt>
              </c:numCache>
            </c:numRef>
          </c:yVal>
          <c:smooth val="0"/>
          <c:extLst>
            <c:ext xmlns:c16="http://schemas.microsoft.com/office/drawing/2014/chart" uri="{C3380CC4-5D6E-409C-BE32-E72D297353CC}">
              <c16:uniqueId val="{00000037-619D-334D-82BC-A9EB05CAF836}"/>
            </c:ext>
          </c:extLst>
        </c:ser>
        <c:ser>
          <c:idx val="52"/>
          <c:order val="52"/>
          <c:tx>
            <c:strRef>
              <c:f>Clustering!$F$55</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Clustering!$G$55</c:f>
              <c:numCache>
                <c:formatCode>General</c:formatCode>
                <c:ptCount val="1"/>
                <c:pt idx="0">
                  <c:v>5.859375E-3</c:v>
                </c:pt>
              </c:numCache>
            </c:numRef>
          </c:xVal>
          <c:yVal>
            <c:numRef>
              <c:f>Clustering!$H$55</c:f>
              <c:numCache>
                <c:formatCode>General</c:formatCode>
                <c:ptCount val="1"/>
                <c:pt idx="0">
                  <c:v>4096</c:v>
                </c:pt>
              </c:numCache>
            </c:numRef>
          </c:yVal>
          <c:smooth val="0"/>
          <c:extLst>
            <c:ext xmlns:c16="http://schemas.microsoft.com/office/drawing/2014/chart" uri="{C3380CC4-5D6E-409C-BE32-E72D297353CC}">
              <c16:uniqueId val="{00000038-619D-334D-82BC-A9EB05CAF836}"/>
            </c:ext>
          </c:extLst>
        </c:ser>
        <c:ser>
          <c:idx val="53"/>
          <c:order val="53"/>
          <c:tx>
            <c:strRef>
              <c:f>Clustering!$F$56</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Clustering!$G$56</c:f>
              <c:numCache>
                <c:formatCode>General</c:formatCode>
                <c:ptCount val="1"/>
                <c:pt idx="0">
                  <c:v>2.197265625E-3</c:v>
                </c:pt>
              </c:numCache>
            </c:numRef>
          </c:xVal>
          <c:yVal>
            <c:numRef>
              <c:f>Clustering!$H$56</c:f>
              <c:numCache>
                <c:formatCode>General</c:formatCode>
                <c:ptCount val="1"/>
                <c:pt idx="0">
                  <c:v>4096</c:v>
                </c:pt>
              </c:numCache>
            </c:numRef>
          </c:yVal>
          <c:smooth val="0"/>
          <c:extLst>
            <c:ext xmlns:c16="http://schemas.microsoft.com/office/drawing/2014/chart" uri="{C3380CC4-5D6E-409C-BE32-E72D297353CC}">
              <c16:uniqueId val="{00000039-619D-334D-82BC-A9EB05CAF836}"/>
            </c:ext>
          </c:extLst>
        </c:ser>
        <c:ser>
          <c:idx val="54"/>
          <c:order val="54"/>
          <c:tx>
            <c:strRef>
              <c:f>Clustering!$F$18</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Clustering!$G$18</c:f>
              <c:numCache>
                <c:formatCode>General</c:formatCode>
                <c:ptCount val="1"/>
                <c:pt idx="0">
                  <c:v>0.25</c:v>
                </c:pt>
              </c:numCache>
            </c:numRef>
          </c:xVal>
          <c:yVal>
            <c:numRef>
              <c:f>Clustering!$H$18</c:f>
              <c:numCache>
                <c:formatCode>General</c:formatCode>
                <c:ptCount val="1"/>
                <c:pt idx="0">
                  <c:v>1</c:v>
                </c:pt>
              </c:numCache>
            </c:numRef>
          </c:yVal>
          <c:smooth val="0"/>
          <c:extLst>
            <c:ext xmlns:c16="http://schemas.microsoft.com/office/drawing/2014/chart" uri="{C3380CC4-5D6E-409C-BE32-E72D297353CC}">
              <c16:uniqueId val="{0000003A-619D-334D-82BC-A9EB05CAF836}"/>
            </c:ext>
          </c:extLst>
        </c:ser>
        <c:ser>
          <c:idx val="55"/>
          <c:order val="55"/>
          <c:tx>
            <c:strRef>
              <c:f>Clustering!$F$19</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Clustering!$G$19</c:f>
              <c:numCache>
                <c:formatCode>General</c:formatCode>
                <c:ptCount val="1"/>
                <c:pt idx="0">
                  <c:v>6.25E-2</c:v>
                </c:pt>
              </c:numCache>
            </c:numRef>
          </c:xVal>
          <c:yVal>
            <c:numRef>
              <c:f>Clustering!$H$19</c:f>
              <c:numCache>
                <c:formatCode>General</c:formatCode>
                <c:ptCount val="1"/>
                <c:pt idx="0">
                  <c:v>1</c:v>
                </c:pt>
              </c:numCache>
            </c:numRef>
          </c:yVal>
          <c:smooth val="0"/>
          <c:extLst>
            <c:ext xmlns:c16="http://schemas.microsoft.com/office/drawing/2014/chart" uri="{C3380CC4-5D6E-409C-BE32-E72D297353CC}">
              <c16:uniqueId val="{0000003B-619D-334D-82BC-A9EB05CAF836}"/>
            </c:ext>
          </c:extLst>
        </c:ser>
        <c:ser>
          <c:idx val="56"/>
          <c:order val="56"/>
          <c:tx>
            <c:strRef>
              <c:f>Clustering!$F$36</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Clustering!$G$36</c:f>
              <c:numCache>
                <c:formatCode>General</c:formatCode>
                <c:ptCount val="1"/>
                <c:pt idx="0">
                  <c:v>1.5625E-2</c:v>
                </c:pt>
              </c:numCache>
            </c:numRef>
          </c:xVal>
          <c:yVal>
            <c:numRef>
              <c:f>Clustering!$H$36</c:f>
              <c:numCache>
                <c:formatCode>General</c:formatCode>
                <c:ptCount val="1"/>
                <c:pt idx="0">
                  <c:v>5625</c:v>
                </c:pt>
              </c:numCache>
            </c:numRef>
          </c:yVal>
          <c:smooth val="0"/>
          <c:extLst>
            <c:ext xmlns:c16="http://schemas.microsoft.com/office/drawing/2014/chart" uri="{C3380CC4-5D6E-409C-BE32-E72D297353CC}">
              <c16:uniqueId val="{0000003C-619D-334D-82BC-A9EB05CAF836}"/>
            </c:ext>
          </c:extLst>
        </c:ser>
        <c:ser>
          <c:idx val="57"/>
          <c:order val="57"/>
          <c:tx>
            <c:strRef>
              <c:f>Clustering!$F$37</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Clustering!$G$37</c:f>
              <c:numCache>
                <c:formatCode>General</c:formatCode>
                <c:ptCount val="1"/>
                <c:pt idx="0">
                  <c:v>3.125E-2</c:v>
                </c:pt>
              </c:numCache>
            </c:numRef>
          </c:xVal>
          <c:yVal>
            <c:numRef>
              <c:f>Clustering!$H$37</c:f>
              <c:numCache>
                <c:formatCode>General</c:formatCode>
                <c:ptCount val="1"/>
                <c:pt idx="0">
                  <c:v>1444</c:v>
                </c:pt>
              </c:numCache>
            </c:numRef>
          </c:yVal>
          <c:smooth val="0"/>
          <c:extLst>
            <c:ext xmlns:c16="http://schemas.microsoft.com/office/drawing/2014/chart" uri="{C3380CC4-5D6E-409C-BE32-E72D297353CC}">
              <c16:uniqueId val="{0000003D-619D-334D-82BC-A9EB05CAF836}"/>
            </c:ext>
          </c:extLst>
        </c:ser>
        <c:ser>
          <c:idx val="58"/>
          <c:order val="58"/>
          <c:tx>
            <c:strRef>
              <c:f>Clustering!$F$38</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Clustering!$G$38</c:f>
              <c:numCache>
                <c:formatCode>General</c:formatCode>
                <c:ptCount val="1"/>
                <c:pt idx="0">
                  <c:v>6.25E-2</c:v>
                </c:pt>
              </c:numCache>
            </c:numRef>
          </c:xVal>
          <c:yVal>
            <c:numRef>
              <c:f>Clustering!$H$38</c:f>
              <c:numCache>
                <c:formatCode>General</c:formatCode>
                <c:ptCount val="1"/>
                <c:pt idx="0">
                  <c:v>1444</c:v>
                </c:pt>
              </c:numCache>
            </c:numRef>
          </c:yVal>
          <c:smooth val="0"/>
          <c:extLst>
            <c:ext xmlns:c16="http://schemas.microsoft.com/office/drawing/2014/chart" uri="{C3380CC4-5D6E-409C-BE32-E72D297353CC}">
              <c16:uniqueId val="{0000003E-619D-334D-82BC-A9EB05CAF836}"/>
            </c:ext>
          </c:extLst>
        </c:ser>
        <c:ser>
          <c:idx val="59"/>
          <c:order val="59"/>
          <c:tx>
            <c:strRef>
              <c:f>Clustering!$F$7</c:f>
              <c:strCache>
                <c:ptCount val="1"/>
                <c:pt idx="0">
                  <c:v>LSTM1</c:v>
                </c:pt>
              </c:strCache>
            </c:strRef>
          </c:tx>
          <c:spPr>
            <a:ln>
              <a:solidFill>
                <a:srgbClr val="000000"/>
              </a:solidFill>
            </a:ln>
          </c:spPr>
          <c:marker>
            <c:symbol val="square"/>
            <c:size val="10"/>
            <c:spPr>
              <a:solidFill>
                <a:schemeClr val="accent1"/>
              </a:solidFill>
              <a:ln>
                <a:solidFill>
                  <a:srgbClr val="000000"/>
                </a:solidFill>
              </a:ln>
            </c:spPr>
          </c:marker>
          <c:xVal>
            <c:numRef>
              <c:f>Clustering!$G$7</c:f>
              <c:numCache>
                <c:formatCode>General</c:formatCode>
                <c:ptCount val="1"/>
                <c:pt idx="0">
                  <c:v>1.1200000000000001</c:v>
                </c:pt>
              </c:numCache>
            </c:numRef>
          </c:xVal>
          <c:yVal>
            <c:numRef>
              <c:f>Clustering!$H$7</c:f>
              <c:numCache>
                <c:formatCode>General</c:formatCode>
                <c:ptCount val="1"/>
                <c:pt idx="0">
                  <c:v>1</c:v>
                </c:pt>
              </c:numCache>
            </c:numRef>
          </c:yVal>
          <c:smooth val="0"/>
          <c:extLst>
            <c:ext xmlns:c16="http://schemas.microsoft.com/office/drawing/2014/chart" uri="{C3380CC4-5D6E-409C-BE32-E72D297353CC}">
              <c16:uniqueId val="{0000003F-619D-334D-82BC-A9EB05CAF836}"/>
            </c:ext>
          </c:extLst>
        </c:ser>
        <c:ser>
          <c:idx val="61"/>
          <c:order val="60"/>
          <c:tx>
            <c:strRef>
              <c:f>Clustering!$F$10</c:f>
              <c:strCache>
                <c:ptCount val="1"/>
                <c:pt idx="0">
                  <c:v>Transd.1</c:v>
                </c:pt>
              </c:strCache>
            </c:strRef>
          </c:tx>
          <c:spPr>
            <a:ln>
              <a:solidFill>
                <a:srgbClr val="000000"/>
              </a:solidFill>
            </a:ln>
          </c:spPr>
          <c:marker>
            <c:symbol val="triangle"/>
            <c:size val="10"/>
            <c:spPr>
              <a:solidFill>
                <a:srgbClr val="FF0000"/>
              </a:solidFill>
              <a:ln>
                <a:solidFill>
                  <a:srgbClr val="000000"/>
                </a:solidFill>
              </a:ln>
            </c:spPr>
          </c:marker>
          <c:xVal>
            <c:numRef>
              <c:f>Clustering!$G$10</c:f>
              <c:numCache>
                <c:formatCode>General</c:formatCode>
                <c:ptCount val="1"/>
                <c:pt idx="0">
                  <c:v>7.5531005859375</c:v>
                </c:pt>
              </c:numCache>
            </c:numRef>
          </c:xVal>
          <c:yVal>
            <c:numRef>
              <c:f>Clustering!$H$10</c:f>
              <c:numCache>
                <c:formatCode>General</c:formatCode>
                <c:ptCount val="1"/>
                <c:pt idx="0">
                  <c:v>1</c:v>
                </c:pt>
              </c:numCache>
            </c:numRef>
          </c:yVal>
          <c:smooth val="0"/>
          <c:extLst>
            <c:ext xmlns:c16="http://schemas.microsoft.com/office/drawing/2014/chart" uri="{C3380CC4-5D6E-409C-BE32-E72D297353CC}">
              <c16:uniqueId val="{00000040-619D-334D-82BC-A9EB05CAF836}"/>
            </c:ext>
          </c:extLst>
        </c:ser>
        <c:ser>
          <c:idx val="62"/>
          <c:order val="61"/>
          <c:tx>
            <c:strRef>
              <c:f>Clustering!$F$11</c:f>
              <c:strCache>
                <c:ptCount val="1"/>
                <c:pt idx="0">
                  <c:v>Transd.1</c:v>
                </c:pt>
              </c:strCache>
            </c:strRef>
          </c:tx>
          <c:spPr>
            <a:ln>
              <a:solidFill>
                <a:srgbClr val="000000"/>
              </a:solidFill>
            </a:ln>
          </c:spPr>
          <c:marker>
            <c:symbol val="triangle"/>
            <c:size val="10"/>
            <c:spPr>
              <a:solidFill>
                <a:srgbClr val="FF0000"/>
              </a:solidFill>
              <a:ln>
                <a:solidFill>
                  <a:srgbClr val="000000"/>
                </a:solidFill>
              </a:ln>
            </c:spPr>
          </c:marker>
          <c:xVal>
            <c:numRef>
              <c:f>Clustering!$G$11</c:f>
              <c:numCache>
                <c:formatCode>General</c:formatCode>
                <c:ptCount val="1"/>
                <c:pt idx="0">
                  <c:v>10.2996826171875</c:v>
                </c:pt>
              </c:numCache>
            </c:numRef>
          </c:xVal>
          <c:yVal>
            <c:numRef>
              <c:f>Clustering!$H$11</c:f>
              <c:numCache>
                <c:formatCode>General</c:formatCode>
                <c:ptCount val="1"/>
                <c:pt idx="0">
                  <c:v>1</c:v>
                </c:pt>
              </c:numCache>
            </c:numRef>
          </c:yVal>
          <c:smooth val="0"/>
          <c:extLst>
            <c:ext xmlns:c16="http://schemas.microsoft.com/office/drawing/2014/chart" uri="{C3380CC4-5D6E-409C-BE32-E72D297353CC}">
              <c16:uniqueId val="{00000041-619D-334D-82BC-A9EB05CAF836}"/>
            </c:ext>
          </c:extLst>
        </c:ser>
        <c:ser>
          <c:idx val="63"/>
          <c:order val="62"/>
          <c:tx>
            <c:strRef>
              <c:f>Clustering!$F$12</c:f>
              <c:strCache>
                <c:ptCount val="1"/>
                <c:pt idx="0">
                  <c:v>Transd.2</c:v>
                </c:pt>
              </c:strCache>
            </c:strRef>
          </c:tx>
          <c:spPr>
            <a:ln>
              <a:solidFill>
                <a:srgbClr val="000000"/>
              </a:solidFill>
            </a:ln>
          </c:spPr>
          <c:marker>
            <c:symbol val="triangle"/>
            <c:size val="10"/>
            <c:spPr>
              <a:solidFill>
                <a:schemeClr val="accent4"/>
              </a:solidFill>
              <a:ln>
                <a:solidFill>
                  <a:srgbClr val="000000"/>
                </a:solidFill>
              </a:ln>
            </c:spPr>
          </c:marker>
          <c:xVal>
            <c:numRef>
              <c:f>Clustering!$G$12</c:f>
              <c:numCache>
                <c:formatCode>General</c:formatCode>
                <c:ptCount val="1"/>
                <c:pt idx="0">
                  <c:v>14.87</c:v>
                </c:pt>
              </c:numCache>
            </c:numRef>
          </c:xVal>
          <c:yVal>
            <c:numRef>
              <c:f>Clustering!$H$12</c:f>
              <c:numCache>
                <c:formatCode>General</c:formatCode>
                <c:ptCount val="1"/>
                <c:pt idx="0">
                  <c:v>1</c:v>
                </c:pt>
              </c:numCache>
            </c:numRef>
          </c:yVal>
          <c:smooth val="0"/>
          <c:extLst>
            <c:ext xmlns:c16="http://schemas.microsoft.com/office/drawing/2014/chart" uri="{C3380CC4-5D6E-409C-BE32-E72D297353CC}">
              <c16:uniqueId val="{00000042-619D-334D-82BC-A9EB05CAF836}"/>
            </c:ext>
          </c:extLst>
        </c:ser>
        <c:ser>
          <c:idx val="64"/>
          <c:order val="63"/>
          <c:tx>
            <c:strRef>
              <c:f>Clustering!$F$9</c:f>
              <c:strCache>
                <c:ptCount val="1"/>
                <c:pt idx="0">
                  <c:v>LSTM2</c:v>
                </c:pt>
              </c:strCache>
            </c:strRef>
          </c:tx>
          <c:spPr>
            <a:ln>
              <a:solidFill>
                <a:srgbClr val="000000"/>
              </a:solidFill>
            </a:ln>
          </c:spPr>
          <c:marker>
            <c:symbol val="square"/>
            <c:size val="10"/>
            <c:spPr>
              <a:solidFill>
                <a:srgbClr val="4285F4"/>
              </a:solidFill>
              <a:ln>
                <a:solidFill>
                  <a:srgbClr val="000000"/>
                </a:solidFill>
              </a:ln>
            </c:spPr>
          </c:marker>
          <c:xVal>
            <c:numRef>
              <c:f>Clustering!$G$9</c:f>
              <c:numCache>
                <c:formatCode>General</c:formatCode>
                <c:ptCount val="1"/>
                <c:pt idx="0">
                  <c:v>5</c:v>
                </c:pt>
              </c:numCache>
            </c:numRef>
          </c:xVal>
          <c:yVal>
            <c:numRef>
              <c:f>Clustering!$H$9</c:f>
              <c:numCache>
                <c:formatCode>General</c:formatCode>
                <c:ptCount val="1"/>
                <c:pt idx="0">
                  <c:v>1</c:v>
                </c:pt>
              </c:numCache>
            </c:numRef>
          </c:yVal>
          <c:smooth val="0"/>
          <c:extLst>
            <c:ext xmlns:c16="http://schemas.microsoft.com/office/drawing/2014/chart" uri="{C3380CC4-5D6E-409C-BE32-E72D297353CC}">
              <c16:uniqueId val="{00000043-619D-334D-82BC-A9EB05CAF836}"/>
            </c:ext>
          </c:extLst>
        </c:ser>
        <c:ser>
          <c:idx val="65"/>
          <c:order val="64"/>
          <c:tx>
            <c:strRef>
              <c:f>Clustering!$F$13</c:f>
              <c:strCache>
                <c:ptCount val="1"/>
                <c:pt idx="0">
                  <c:v>Transd.3</c:v>
                </c:pt>
              </c:strCache>
            </c:strRef>
          </c:tx>
          <c:spPr>
            <a:ln>
              <a:solidFill>
                <a:srgbClr val="000000"/>
              </a:solidFill>
            </a:ln>
          </c:spPr>
          <c:marker>
            <c:symbol val="triangle"/>
            <c:size val="9"/>
            <c:spPr>
              <a:solidFill>
                <a:schemeClr val="accent4"/>
              </a:solidFill>
              <a:ln>
                <a:solidFill>
                  <a:srgbClr val="000000"/>
                </a:solidFill>
              </a:ln>
            </c:spPr>
          </c:marker>
          <c:xVal>
            <c:numRef>
              <c:f>Clustering!$G$13</c:f>
              <c:numCache>
                <c:formatCode>General</c:formatCode>
                <c:ptCount val="1"/>
                <c:pt idx="0">
                  <c:v>6.45</c:v>
                </c:pt>
              </c:numCache>
            </c:numRef>
          </c:xVal>
          <c:yVal>
            <c:numRef>
              <c:f>Clustering!$H$13</c:f>
              <c:numCache>
                <c:formatCode>General</c:formatCode>
                <c:ptCount val="1"/>
                <c:pt idx="0">
                  <c:v>1</c:v>
                </c:pt>
              </c:numCache>
            </c:numRef>
          </c:yVal>
          <c:smooth val="0"/>
          <c:extLst>
            <c:ext xmlns:c16="http://schemas.microsoft.com/office/drawing/2014/chart" uri="{C3380CC4-5D6E-409C-BE32-E72D297353CC}">
              <c16:uniqueId val="{00000044-619D-334D-82BC-A9EB05CAF836}"/>
            </c:ext>
          </c:extLst>
        </c:ser>
        <c:ser>
          <c:idx val="60"/>
          <c:order val="65"/>
          <c:tx>
            <c:strRef>
              <c:f>Clustering!$F$9</c:f>
              <c:strCache>
                <c:ptCount val="1"/>
                <c:pt idx="0">
                  <c:v>LSTM2</c:v>
                </c:pt>
              </c:strCache>
            </c:strRef>
          </c:tx>
          <c:spPr>
            <a:ln>
              <a:solidFill>
                <a:srgbClr val="000000"/>
              </a:solidFill>
            </a:ln>
          </c:spPr>
          <c:marker>
            <c:symbol val="square"/>
            <c:size val="10"/>
            <c:spPr>
              <a:solidFill>
                <a:srgbClr val="FDD768"/>
              </a:solidFill>
              <a:ln>
                <a:solidFill>
                  <a:srgbClr val="000000"/>
                </a:solidFill>
              </a:ln>
            </c:spPr>
          </c:marker>
          <c:xVal>
            <c:numRef>
              <c:f>Clustering!$G$9</c:f>
              <c:numCache>
                <c:formatCode>General</c:formatCode>
                <c:ptCount val="1"/>
                <c:pt idx="0">
                  <c:v>5</c:v>
                </c:pt>
              </c:numCache>
            </c:numRef>
          </c:xVal>
          <c:yVal>
            <c:numRef>
              <c:f>Clustering!$H$9</c:f>
              <c:numCache>
                <c:formatCode>General</c:formatCode>
                <c:ptCount val="1"/>
                <c:pt idx="0">
                  <c:v>1</c:v>
                </c:pt>
              </c:numCache>
            </c:numRef>
          </c:yVal>
          <c:smooth val="0"/>
          <c:extLst>
            <c:ext xmlns:c16="http://schemas.microsoft.com/office/drawing/2014/chart" uri="{C3380CC4-5D6E-409C-BE32-E72D297353CC}">
              <c16:uniqueId val="{00000045-619D-334D-82BC-A9EB05CAF836}"/>
            </c:ext>
          </c:extLst>
        </c:ser>
        <c:ser>
          <c:idx val="67"/>
          <c:order val="66"/>
          <c:tx>
            <c:strRef>
              <c:f>Clustering!$F$14</c:f>
              <c:strCache>
                <c:ptCount val="1"/>
                <c:pt idx="0">
                  <c:v>Transd.3</c:v>
                </c:pt>
              </c:strCache>
            </c:strRef>
          </c:tx>
          <c:spPr>
            <a:ln>
              <a:solidFill>
                <a:srgbClr val="000000"/>
              </a:solidFill>
            </a:ln>
          </c:spPr>
          <c:marker>
            <c:symbol val="triangle"/>
            <c:size val="10"/>
            <c:spPr>
              <a:solidFill>
                <a:schemeClr val="accent3"/>
              </a:solidFill>
              <a:ln>
                <a:solidFill>
                  <a:srgbClr val="000000"/>
                </a:solidFill>
              </a:ln>
            </c:spPr>
          </c:marker>
          <c:xVal>
            <c:numRef>
              <c:f>Clustering!$G$14</c:f>
              <c:numCache>
                <c:formatCode>General</c:formatCode>
                <c:ptCount val="1"/>
                <c:pt idx="0">
                  <c:v>12.5</c:v>
                </c:pt>
              </c:numCache>
            </c:numRef>
          </c:xVal>
          <c:yVal>
            <c:numRef>
              <c:f>Clustering!$H$14</c:f>
              <c:numCache>
                <c:formatCode>General</c:formatCode>
                <c:ptCount val="1"/>
                <c:pt idx="0">
                  <c:v>1</c:v>
                </c:pt>
              </c:numCache>
            </c:numRef>
          </c:yVal>
          <c:smooth val="0"/>
          <c:extLst>
            <c:ext xmlns:c16="http://schemas.microsoft.com/office/drawing/2014/chart" uri="{C3380CC4-5D6E-409C-BE32-E72D297353CC}">
              <c16:uniqueId val="{00000046-619D-334D-82BC-A9EB05CAF836}"/>
            </c:ext>
          </c:extLst>
        </c:ser>
        <c:ser>
          <c:idx val="66"/>
          <c:order val="67"/>
          <c:tx>
            <c:strRef>
              <c:f>Clustering!$F$15</c:f>
              <c:strCache>
                <c:ptCount val="1"/>
                <c:pt idx="0">
                  <c:v>Transd.4</c:v>
                </c:pt>
              </c:strCache>
            </c:strRef>
          </c:tx>
          <c:spPr>
            <a:ln>
              <a:solidFill>
                <a:srgbClr val="000000"/>
              </a:solidFill>
            </a:ln>
          </c:spPr>
          <c:marker>
            <c:symbol val="triangle"/>
            <c:size val="10"/>
            <c:spPr>
              <a:solidFill>
                <a:schemeClr val="accent1"/>
              </a:solidFill>
              <a:ln>
                <a:solidFill>
                  <a:srgbClr val="000000"/>
                </a:solidFill>
              </a:ln>
            </c:spPr>
          </c:marker>
          <c:xVal>
            <c:numRef>
              <c:f>Clustering!$G$15</c:f>
              <c:numCache>
                <c:formatCode>General</c:formatCode>
                <c:ptCount val="1"/>
                <c:pt idx="0">
                  <c:v>17.25</c:v>
                </c:pt>
              </c:numCache>
            </c:numRef>
          </c:xVal>
          <c:yVal>
            <c:numRef>
              <c:f>Clustering!$H$15</c:f>
              <c:numCache>
                <c:formatCode>General</c:formatCode>
                <c:ptCount val="1"/>
                <c:pt idx="0">
                  <c:v>1</c:v>
                </c:pt>
              </c:numCache>
            </c:numRef>
          </c:yVal>
          <c:smooth val="0"/>
          <c:extLst>
            <c:ext xmlns:c16="http://schemas.microsoft.com/office/drawing/2014/chart" uri="{C3380CC4-5D6E-409C-BE32-E72D297353CC}">
              <c16:uniqueId val="{00000047-619D-334D-82BC-A9EB05CAF836}"/>
            </c:ext>
          </c:extLst>
        </c:ser>
        <c:dLbls>
          <c:showLegendKey val="0"/>
          <c:showVal val="0"/>
          <c:showCatName val="0"/>
          <c:showSerName val="0"/>
          <c:showPercent val="0"/>
          <c:showBubbleSize val="0"/>
        </c:dLbls>
        <c:axId val="1787615720"/>
        <c:axId val="1787623480"/>
      </c:scatterChart>
      <c:valAx>
        <c:axId val="1787615720"/>
        <c:scaling>
          <c:logBase val="10"/>
          <c:orientation val="minMax"/>
          <c:max val="100"/>
        </c:scaling>
        <c:delete val="0"/>
        <c:axPos val="b"/>
        <c:title>
          <c:tx>
            <c:rich>
              <a:bodyPr/>
              <a:lstStyle/>
              <a:p>
                <a:pPr>
                  <a:defRPr sz="1800">
                    <a:latin typeface="Gill Sans MT" panose="020B0502020104020203" pitchFamily="34" charset="77"/>
                  </a:defRPr>
                </a:pPr>
                <a:r>
                  <a:rPr lang="en-US" sz="1800">
                    <a:latin typeface="Gill Sans MT" panose="020B0502020104020203" pitchFamily="34" charset="77"/>
                  </a:rPr>
                  <a:t>Parameter Footprint (MB)</a:t>
                </a:r>
              </a:p>
            </c:rich>
          </c:tx>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1787623480"/>
        <c:crosses val="autoZero"/>
        <c:crossBetween val="midCat"/>
      </c:valAx>
      <c:valAx>
        <c:axId val="1787623480"/>
        <c:scaling>
          <c:logBase val="10"/>
          <c:orientation val="minMax"/>
        </c:scaling>
        <c:delete val="0"/>
        <c:axPos val="l"/>
        <c:majorGridlines/>
        <c:title>
          <c:tx>
            <c:rich>
              <a:bodyPr rot="-5400000" vert="horz"/>
              <a:lstStyle/>
              <a:p>
                <a:pPr>
                  <a:defRPr sz="2000">
                    <a:latin typeface="Gill Sans MT" panose="020B0502020104020203" pitchFamily="34" charset="77"/>
                  </a:defRPr>
                </a:pPr>
                <a:r>
                  <a:rPr lang="en-US" sz="2000" dirty="0">
                    <a:latin typeface="Gill Sans MT" panose="020B0502020104020203" pitchFamily="34" charset="77"/>
                  </a:rPr>
                  <a:t>FLOP/Byte</a:t>
                </a:r>
              </a:p>
            </c:rich>
          </c:tx>
          <c:layout>
            <c:manualLayout>
              <c:xMode val="edge"/>
              <c:yMode val="edge"/>
              <c:x val="9.7133932754298168E-3"/>
              <c:y val="0.17235932549391778"/>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1787615720"/>
        <c:crossesAt val="1E-3"/>
        <c:crossBetween val="midCat"/>
      </c:valAx>
      <c:spPr>
        <a:ln>
          <a:solidFill>
            <a:schemeClr val="tx1"/>
          </a:solidFill>
        </a:ln>
      </c:spPr>
    </c:plotArea>
    <c:legend>
      <c:legendPos val="r"/>
      <c:legendEntry>
        <c:idx val="1"/>
        <c:delete val="1"/>
      </c:legendEntry>
      <c:legendEntry>
        <c:idx val="2"/>
        <c:delete val="1"/>
      </c:legendEntry>
      <c:legendEntry>
        <c:idx val="3"/>
        <c:delete val="1"/>
      </c:legendEntry>
      <c:legendEntry>
        <c:idx val="4"/>
        <c:delete val="1"/>
      </c:legendEntry>
      <c:legendEntry>
        <c:idx val="5"/>
        <c:delete val="1"/>
      </c:legendEntry>
      <c:legendEntry>
        <c:idx val="7"/>
        <c:delete val="1"/>
      </c:legendEntry>
      <c:legendEntry>
        <c:idx val="8"/>
        <c:delete val="1"/>
      </c:legendEntry>
      <c:legendEntry>
        <c:idx val="10"/>
        <c:delete val="1"/>
      </c:legendEntry>
      <c:legendEntry>
        <c:idx val="11"/>
        <c:delete val="1"/>
      </c:legendEntry>
      <c:legendEntry>
        <c:idx val="12"/>
        <c:delete val="1"/>
      </c:legendEntry>
      <c:legendEntry>
        <c:idx val="13"/>
        <c:delete val="1"/>
      </c:legendEntry>
      <c:legendEntry>
        <c:idx val="14"/>
        <c:delete val="1"/>
      </c:legendEntry>
      <c:legendEntry>
        <c:idx val="15"/>
        <c:delete val="1"/>
      </c:legendEntry>
      <c:legendEntry>
        <c:idx val="16"/>
        <c:delete val="1"/>
      </c:legendEntry>
      <c:legendEntry>
        <c:idx val="17"/>
        <c:delete val="1"/>
      </c:legendEntry>
      <c:legendEntry>
        <c:idx val="18"/>
        <c:delete val="1"/>
      </c:legendEntry>
      <c:legendEntry>
        <c:idx val="19"/>
        <c:delete val="1"/>
      </c:legendEntry>
      <c:legendEntry>
        <c:idx val="20"/>
        <c:delete val="1"/>
      </c:legendEntry>
      <c:legendEntry>
        <c:idx val="21"/>
        <c:delete val="1"/>
      </c:legendEntry>
      <c:legendEntry>
        <c:idx val="22"/>
        <c:delete val="1"/>
      </c:legendEntry>
      <c:legendEntry>
        <c:idx val="23"/>
        <c:delete val="1"/>
      </c:legendEntry>
      <c:legendEntry>
        <c:idx val="24"/>
        <c:delete val="1"/>
      </c:legendEntry>
      <c:legendEntry>
        <c:idx val="25"/>
        <c:delete val="1"/>
      </c:legendEntry>
      <c:legendEntry>
        <c:idx val="26"/>
        <c:delete val="1"/>
      </c:legendEntry>
      <c:legendEntry>
        <c:idx val="27"/>
        <c:delete val="1"/>
      </c:legendEntry>
      <c:legendEntry>
        <c:idx val="28"/>
        <c:delete val="1"/>
      </c:legendEntry>
      <c:legendEntry>
        <c:idx val="29"/>
        <c:delete val="1"/>
      </c:legendEntry>
      <c:legendEntry>
        <c:idx val="30"/>
        <c:delete val="1"/>
      </c:legendEntry>
      <c:legendEntry>
        <c:idx val="31"/>
        <c:delete val="1"/>
      </c:legendEntry>
      <c:legendEntry>
        <c:idx val="32"/>
        <c:delete val="1"/>
      </c:legendEntry>
      <c:legendEntry>
        <c:idx val="33"/>
        <c:delete val="1"/>
      </c:legendEntry>
      <c:legendEntry>
        <c:idx val="34"/>
        <c:delete val="1"/>
      </c:legendEntry>
      <c:legendEntry>
        <c:idx val="35"/>
        <c:delete val="1"/>
      </c:legendEntry>
      <c:legendEntry>
        <c:idx val="36"/>
        <c:delete val="1"/>
      </c:legendEntry>
      <c:legendEntry>
        <c:idx val="37"/>
        <c:delete val="1"/>
      </c:legendEntry>
      <c:legendEntry>
        <c:idx val="38"/>
        <c:delete val="1"/>
      </c:legendEntry>
      <c:legendEntry>
        <c:idx val="40"/>
        <c:delete val="1"/>
      </c:legendEntry>
      <c:legendEntry>
        <c:idx val="41"/>
        <c:delete val="1"/>
      </c:legendEntry>
      <c:legendEntry>
        <c:idx val="42"/>
        <c:delete val="1"/>
      </c:legendEntry>
      <c:legendEntry>
        <c:idx val="43"/>
        <c:delete val="1"/>
      </c:legendEntry>
      <c:legendEntry>
        <c:idx val="44"/>
        <c:delete val="1"/>
      </c:legendEntry>
      <c:legendEntry>
        <c:idx val="45"/>
        <c:delete val="1"/>
      </c:legendEntry>
      <c:legendEntry>
        <c:idx val="46"/>
        <c:delete val="1"/>
      </c:legendEntry>
      <c:legendEntry>
        <c:idx val="47"/>
        <c:delete val="1"/>
      </c:legendEntry>
      <c:legendEntry>
        <c:idx val="48"/>
        <c:delete val="1"/>
      </c:legendEntry>
      <c:legendEntry>
        <c:idx val="49"/>
        <c:delete val="1"/>
      </c:legendEntry>
      <c:legendEntry>
        <c:idx val="50"/>
        <c:delete val="1"/>
      </c:legendEntry>
      <c:legendEntry>
        <c:idx val="51"/>
        <c:delete val="1"/>
      </c:legendEntry>
      <c:legendEntry>
        <c:idx val="52"/>
        <c:delete val="1"/>
      </c:legendEntry>
      <c:legendEntry>
        <c:idx val="53"/>
        <c:delete val="1"/>
      </c:legendEntry>
      <c:legendEntry>
        <c:idx val="54"/>
        <c:delete val="1"/>
      </c:legendEntry>
      <c:legendEntry>
        <c:idx val="56"/>
        <c:delete val="1"/>
      </c:legendEntry>
      <c:legendEntry>
        <c:idx val="57"/>
        <c:delete val="1"/>
      </c:legendEntry>
      <c:legendEntry>
        <c:idx val="58"/>
        <c:delete val="1"/>
      </c:legendEntry>
      <c:legendEntry>
        <c:idx val="60"/>
        <c:delete val="1"/>
      </c:legendEntry>
      <c:legendEntry>
        <c:idx val="63"/>
        <c:delete val="1"/>
      </c:legendEntry>
      <c:legendEntry>
        <c:idx val="64"/>
        <c:delete val="1"/>
      </c:legendEntry>
      <c:layout>
        <c:manualLayout>
          <c:xMode val="edge"/>
          <c:yMode val="edge"/>
          <c:x val="0.84094995383792104"/>
          <c:y val="2.68494148866751E-2"/>
          <c:w val="0.15905004616207899"/>
          <c:h val="0.88361205367284901"/>
        </c:manualLayout>
      </c:layout>
      <c:overlay val="0"/>
      <c:txPr>
        <a:bodyPr/>
        <a:lstStyle/>
        <a:p>
          <a:pPr>
            <a:defRPr sz="1800">
              <a:latin typeface="Gill Sans MT" panose="020B0502020104020203" pitchFamily="34" charset="77"/>
            </a:defRPr>
          </a:pPr>
          <a:endParaRPr lang="en-CH"/>
        </a:p>
      </c:txPr>
    </c:legend>
    <c:plotVisOnly val="1"/>
    <c:dispBlanksAs val="gap"/>
    <c:showDLblsOverMax val="0"/>
  </c:chart>
  <c:spPr>
    <a:ln>
      <a:noFill/>
    </a:ln>
  </c:sp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a:latin typeface="Gill Sans MT" panose="020B0502020104020203" pitchFamily="34" charset="77"/>
              </a:defRPr>
            </a:pPr>
            <a:r>
              <a:rPr lang="en-US">
                <a:latin typeface="Gill Sans MT" panose="020B0502020104020203" pitchFamily="34" charset="77"/>
              </a:rPr>
              <a:t>CNN5</a:t>
            </a:r>
          </a:p>
        </c:rich>
      </c:tx>
      <c:layout>
        <c:manualLayout>
          <c:xMode val="edge"/>
          <c:yMode val="edge"/>
          <c:x val="0.52392257217847771"/>
          <c:y val="7.5437209901542721E-2"/>
        </c:manualLayout>
      </c:layout>
      <c:overlay val="0"/>
    </c:title>
    <c:autoTitleDeleted val="0"/>
    <c:plotArea>
      <c:layout>
        <c:manualLayout>
          <c:layoutTarget val="inner"/>
          <c:xMode val="edge"/>
          <c:yMode val="edge"/>
          <c:x val="0.22670538057742781"/>
          <c:y val="0.19929292003268045"/>
          <c:w val="0.7364470691163606"/>
          <c:h val="0.59693049429768352"/>
        </c:manualLayout>
      </c:layout>
      <c:lineChart>
        <c:grouping val="standard"/>
        <c:varyColors val="0"/>
        <c:ser>
          <c:idx val="0"/>
          <c:order val="0"/>
          <c:spPr>
            <a:ln>
              <a:solidFill>
                <a:srgbClr val="1F497D"/>
              </a:solidFill>
            </a:ln>
          </c:spPr>
          <c:marker>
            <c:symbol val="none"/>
          </c:marker>
          <c:val>
            <c:numRef>
              <c:f>'Noronha-Layer-Analysis'!$M$1132:$M$1191</c:f>
              <c:numCache>
                <c:formatCode>General</c:formatCode>
                <c:ptCount val="60"/>
                <c:pt idx="0">
                  <c:v>150.0625</c:v>
                </c:pt>
                <c:pt idx="1">
                  <c:v>12.25</c:v>
                </c:pt>
                <c:pt idx="2">
                  <c:v>110.25</c:v>
                </c:pt>
                <c:pt idx="3">
                  <c:v>98</c:v>
                </c:pt>
                <c:pt idx="4">
                  <c:v>24.5</c:v>
                </c:pt>
                <c:pt idx="5">
                  <c:v>110.25</c:v>
                </c:pt>
                <c:pt idx="6">
                  <c:v>49</c:v>
                </c:pt>
                <c:pt idx="7">
                  <c:v>49</c:v>
                </c:pt>
                <c:pt idx="8">
                  <c:v>110.25</c:v>
                </c:pt>
                <c:pt idx="9">
                  <c:v>49</c:v>
                </c:pt>
                <c:pt idx="10">
                  <c:v>49</c:v>
                </c:pt>
                <c:pt idx="11">
                  <c:v>110.25</c:v>
                </c:pt>
                <c:pt idx="12">
                  <c:v>49</c:v>
                </c:pt>
                <c:pt idx="13">
                  <c:v>49</c:v>
                </c:pt>
                <c:pt idx="14">
                  <c:v>27.5625</c:v>
                </c:pt>
                <c:pt idx="15">
                  <c:v>12.25</c:v>
                </c:pt>
                <c:pt idx="16">
                  <c:v>98</c:v>
                </c:pt>
                <c:pt idx="17">
                  <c:v>24.5</c:v>
                </c:pt>
                <c:pt idx="18">
                  <c:v>110.25</c:v>
                </c:pt>
                <c:pt idx="19">
                  <c:v>49</c:v>
                </c:pt>
                <c:pt idx="20">
                  <c:v>49</c:v>
                </c:pt>
                <c:pt idx="21">
                  <c:v>110.25</c:v>
                </c:pt>
                <c:pt idx="22">
                  <c:v>49</c:v>
                </c:pt>
                <c:pt idx="23">
                  <c:v>49</c:v>
                </c:pt>
                <c:pt idx="24">
                  <c:v>110.25</c:v>
                </c:pt>
                <c:pt idx="25">
                  <c:v>49</c:v>
                </c:pt>
                <c:pt idx="26">
                  <c:v>49</c:v>
                </c:pt>
                <c:pt idx="27">
                  <c:v>110.25</c:v>
                </c:pt>
                <c:pt idx="28">
                  <c:v>49</c:v>
                </c:pt>
                <c:pt idx="29">
                  <c:v>49</c:v>
                </c:pt>
                <c:pt idx="30">
                  <c:v>110.25</c:v>
                </c:pt>
                <c:pt idx="31">
                  <c:v>49</c:v>
                </c:pt>
                <c:pt idx="32">
                  <c:v>49</c:v>
                </c:pt>
                <c:pt idx="33">
                  <c:v>27.5625</c:v>
                </c:pt>
                <c:pt idx="34">
                  <c:v>12.25</c:v>
                </c:pt>
                <c:pt idx="35">
                  <c:v>98</c:v>
                </c:pt>
                <c:pt idx="36">
                  <c:v>24.5</c:v>
                </c:pt>
                <c:pt idx="37">
                  <c:v>110.25</c:v>
                </c:pt>
                <c:pt idx="38">
                  <c:v>49</c:v>
                </c:pt>
                <c:pt idx="39">
                  <c:v>49</c:v>
                </c:pt>
                <c:pt idx="40">
                  <c:v>110.25</c:v>
                </c:pt>
                <c:pt idx="41">
                  <c:v>49</c:v>
                </c:pt>
                <c:pt idx="42">
                  <c:v>49</c:v>
                </c:pt>
                <c:pt idx="43">
                  <c:v>110.25</c:v>
                </c:pt>
                <c:pt idx="44">
                  <c:v>49</c:v>
                </c:pt>
                <c:pt idx="45">
                  <c:v>95.703125</c:v>
                </c:pt>
                <c:pt idx="46">
                  <c:v>25.375</c:v>
                </c:pt>
                <c:pt idx="47">
                  <c:v>24.5</c:v>
                </c:pt>
                <c:pt idx="48">
                  <c:v>25.375</c:v>
                </c:pt>
                <c:pt idx="49">
                  <c:v>24.5</c:v>
                </c:pt>
                <c:pt idx="50">
                  <c:v>25.375</c:v>
                </c:pt>
                <c:pt idx="51">
                  <c:v>24.5</c:v>
                </c:pt>
                <c:pt idx="52">
                  <c:v>25.375</c:v>
                </c:pt>
                <c:pt idx="53">
                  <c:v>24.5</c:v>
                </c:pt>
                <c:pt idx="54">
                  <c:v>13.78125</c:v>
                </c:pt>
                <c:pt idx="55">
                  <c:v>13.78125</c:v>
                </c:pt>
                <c:pt idx="56">
                  <c:v>24.5</c:v>
                </c:pt>
                <c:pt idx="57">
                  <c:v>24.5</c:v>
                </c:pt>
                <c:pt idx="58">
                  <c:v>12.25</c:v>
                </c:pt>
                <c:pt idx="59">
                  <c:v>110.25</c:v>
                </c:pt>
              </c:numCache>
            </c:numRef>
          </c:val>
          <c:smooth val="1"/>
          <c:extLst>
            <c:ext xmlns:c16="http://schemas.microsoft.com/office/drawing/2014/chart" uri="{C3380CC4-5D6E-409C-BE32-E72D297353CC}">
              <c16:uniqueId val="{00000000-3091-3A42-9506-78DDC02DE3C8}"/>
            </c:ext>
          </c:extLst>
        </c:ser>
        <c:dLbls>
          <c:showLegendKey val="0"/>
          <c:showVal val="0"/>
          <c:showCatName val="0"/>
          <c:showSerName val="0"/>
          <c:showPercent val="0"/>
          <c:showBubbleSize val="0"/>
        </c:dLbls>
        <c:smooth val="0"/>
        <c:axId val="-2084099112"/>
        <c:axId val="-2084117752"/>
      </c:lineChart>
      <c:catAx>
        <c:axId val="-2084099112"/>
        <c:scaling>
          <c:orientation val="minMax"/>
        </c:scaling>
        <c:delete val="0"/>
        <c:axPos val="b"/>
        <c:title>
          <c:tx>
            <c:rich>
              <a:bodyPr/>
              <a:lstStyle/>
              <a:p>
                <a:pPr>
                  <a:defRPr sz="1800" b="1"/>
                </a:pPr>
                <a:r>
                  <a:rPr lang="en-US" sz="1800" b="1" dirty="0">
                    <a:latin typeface="Gill Sans MT" panose="020B0502020104020203" pitchFamily="34" charset="77"/>
                  </a:rPr>
                  <a:t>Layers</a:t>
                </a:r>
              </a:p>
            </c:rich>
          </c:tx>
          <c:layout>
            <c:manualLayout>
              <c:xMode val="edge"/>
              <c:yMode val="edge"/>
              <c:x val="0.49222422547648798"/>
              <c:y val="0.88611111111111096"/>
            </c:manualLayout>
          </c:layout>
          <c:overlay val="0"/>
        </c:title>
        <c:majorTickMark val="out"/>
        <c:minorTickMark val="none"/>
        <c:tickLblPos val="nextTo"/>
        <c:txPr>
          <a:bodyPr/>
          <a:lstStyle/>
          <a:p>
            <a:pPr>
              <a:defRPr sz="1400">
                <a:latin typeface="Gill Sans MT" panose="020B0502020104020203" pitchFamily="34" charset="77"/>
              </a:defRPr>
            </a:pPr>
            <a:endParaRPr lang="en-CH"/>
          </a:p>
        </c:txPr>
        <c:crossAx val="-2084117752"/>
        <c:crosses val="autoZero"/>
        <c:auto val="1"/>
        <c:lblAlgn val="ctr"/>
        <c:lblOffset val="100"/>
        <c:tickLblSkip val="10"/>
        <c:tickMarkSkip val="1"/>
        <c:noMultiLvlLbl val="0"/>
      </c:catAx>
      <c:valAx>
        <c:axId val="-2084117752"/>
        <c:scaling>
          <c:orientation val="minMax"/>
          <c:min val="0"/>
        </c:scaling>
        <c:delete val="0"/>
        <c:axPos val="l"/>
        <c:majorGridlines/>
        <c:title>
          <c:tx>
            <c:rich>
              <a:bodyPr rot="-5400000" vert="horz"/>
              <a:lstStyle/>
              <a:p>
                <a:pPr>
                  <a:defRPr sz="1800"/>
                </a:pPr>
                <a:r>
                  <a:rPr lang="en-US" sz="1800" dirty="0">
                    <a:latin typeface="Gill Sans MT" panose="020B0502020104020203" pitchFamily="34" charset="77"/>
                  </a:rPr>
                  <a:t>MACs</a:t>
                </a:r>
                <a:r>
                  <a:rPr lang="en-US" sz="1800" baseline="0" dirty="0">
                    <a:latin typeface="Gill Sans MT" panose="020B0502020104020203" pitchFamily="34" charset="77"/>
                  </a:rPr>
                  <a:t> (M)</a:t>
                </a:r>
                <a:endParaRPr lang="en-US" sz="1800" dirty="0">
                  <a:latin typeface="Gill Sans MT" panose="020B0502020104020203" pitchFamily="34" charset="77"/>
                </a:endParaRPr>
              </a:p>
            </c:rich>
          </c:tx>
          <c:layout>
            <c:manualLayout>
              <c:xMode val="edge"/>
              <c:yMode val="edge"/>
              <c:x val="2.1701388888888899E-2"/>
              <c:y val="0.23796296296296299"/>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2084099112"/>
        <c:crossesAt val="-1"/>
        <c:crossBetween val="between"/>
        <c:majorUnit val="50"/>
      </c:valAx>
      <c:spPr>
        <a:ln>
          <a:solidFill>
            <a:schemeClr val="tx1"/>
          </a:solidFill>
        </a:ln>
      </c:spPr>
    </c:plotArea>
    <c:plotVisOnly val="1"/>
    <c:dispBlanksAs val="gap"/>
    <c:showDLblsOverMax val="0"/>
  </c:chart>
  <c:spPr>
    <a:ln>
      <a:noFill/>
    </a:ln>
  </c:sp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a:pPr>
            <a:r>
              <a:rPr lang="en-US" dirty="0">
                <a:latin typeface="Gill Sans MT" panose="020B0502020104020203" pitchFamily="34" charset="77"/>
              </a:rPr>
              <a:t>CNN13</a:t>
            </a:r>
          </a:p>
        </c:rich>
      </c:tx>
      <c:layout>
        <c:manualLayout>
          <c:xMode val="edge"/>
          <c:yMode val="edge"/>
          <c:x val="0.47725028023840799"/>
          <c:y val="0"/>
        </c:manualLayout>
      </c:layout>
      <c:overlay val="0"/>
    </c:title>
    <c:autoTitleDeleted val="0"/>
    <c:plotArea>
      <c:layout>
        <c:manualLayout>
          <c:layoutTarget val="inner"/>
          <c:xMode val="edge"/>
          <c:yMode val="edge"/>
          <c:x val="0.250455387412511"/>
          <c:y val="0.123637520200805"/>
          <c:w val="0.711465082977909"/>
          <c:h val="0.6063381485936572"/>
        </c:manualLayout>
      </c:layout>
      <c:lineChart>
        <c:grouping val="standard"/>
        <c:varyColors val="0"/>
        <c:ser>
          <c:idx val="0"/>
          <c:order val="0"/>
          <c:spPr>
            <a:ln>
              <a:solidFill>
                <a:srgbClr val="1F497D"/>
              </a:solidFill>
            </a:ln>
          </c:spPr>
          <c:marker>
            <c:symbol val="none"/>
          </c:marker>
          <c:val>
            <c:numRef>
              <c:f>('Noronha-Layer-Analysis-3'!$J$1313:$J$1365,'Noronha-Layer-Analysis-3'!$J$1367:$J$1371,'Noronha-Layer-Analysis-3'!$J$1373:$J$1389)</c:f>
              <c:numCache>
                <c:formatCode>General</c:formatCode>
                <c:ptCount val="75"/>
                <c:pt idx="0">
                  <c:v>4096</c:v>
                </c:pt>
                <c:pt idx="1">
                  <c:v>1024</c:v>
                </c:pt>
                <c:pt idx="2">
                  <c:v>1024</c:v>
                </c:pt>
                <c:pt idx="3">
                  <c:v>256</c:v>
                </c:pt>
                <c:pt idx="4">
                  <c:v>256</c:v>
                </c:pt>
                <c:pt idx="5">
                  <c:v>256</c:v>
                </c:pt>
                <c:pt idx="6">
                  <c:v>64</c:v>
                </c:pt>
                <c:pt idx="7">
                  <c:v>64</c:v>
                </c:pt>
                <c:pt idx="8">
                  <c:v>64</c:v>
                </c:pt>
                <c:pt idx="9">
                  <c:v>64</c:v>
                </c:pt>
                <c:pt idx="10">
                  <c:v>64</c:v>
                </c:pt>
                <c:pt idx="11">
                  <c:v>64</c:v>
                </c:pt>
                <c:pt idx="12">
                  <c:v>64</c:v>
                </c:pt>
                <c:pt idx="13">
                  <c:v>16</c:v>
                </c:pt>
                <c:pt idx="14">
                  <c:v>16</c:v>
                </c:pt>
                <c:pt idx="15">
                  <c:v>16</c:v>
                </c:pt>
                <c:pt idx="16">
                  <c:v>16</c:v>
                </c:pt>
                <c:pt idx="17">
                  <c:v>4096</c:v>
                </c:pt>
                <c:pt idx="18">
                  <c:v>4096</c:v>
                </c:pt>
                <c:pt idx="19">
                  <c:v>4096</c:v>
                </c:pt>
                <c:pt idx="20">
                  <c:v>1024</c:v>
                </c:pt>
                <c:pt idx="21">
                  <c:v>1024</c:v>
                </c:pt>
                <c:pt idx="22">
                  <c:v>1024</c:v>
                </c:pt>
                <c:pt idx="23">
                  <c:v>1024</c:v>
                </c:pt>
                <c:pt idx="24">
                  <c:v>256</c:v>
                </c:pt>
                <c:pt idx="25">
                  <c:v>256</c:v>
                </c:pt>
                <c:pt idx="26">
                  <c:v>256</c:v>
                </c:pt>
                <c:pt idx="27">
                  <c:v>256</c:v>
                </c:pt>
                <c:pt idx="28">
                  <c:v>256</c:v>
                </c:pt>
                <c:pt idx="29">
                  <c:v>256</c:v>
                </c:pt>
                <c:pt idx="30">
                  <c:v>64</c:v>
                </c:pt>
                <c:pt idx="31">
                  <c:v>64</c:v>
                </c:pt>
                <c:pt idx="32">
                  <c:v>64</c:v>
                </c:pt>
                <c:pt idx="33">
                  <c:v>64</c:v>
                </c:pt>
                <c:pt idx="34">
                  <c:v>64</c:v>
                </c:pt>
                <c:pt idx="35">
                  <c:v>64</c:v>
                </c:pt>
                <c:pt idx="36">
                  <c:v>64</c:v>
                </c:pt>
                <c:pt idx="37">
                  <c:v>64</c:v>
                </c:pt>
                <c:pt idx="38">
                  <c:v>64</c:v>
                </c:pt>
                <c:pt idx="39">
                  <c:v>64</c:v>
                </c:pt>
                <c:pt idx="40">
                  <c:v>64</c:v>
                </c:pt>
                <c:pt idx="41">
                  <c:v>64</c:v>
                </c:pt>
                <c:pt idx="42">
                  <c:v>64</c:v>
                </c:pt>
                <c:pt idx="43">
                  <c:v>64</c:v>
                </c:pt>
                <c:pt idx="44">
                  <c:v>16</c:v>
                </c:pt>
                <c:pt idx="45">
                  <c:v>16</c:v>
                </c:pt>
                <c:pt idx="46">
                  <c:v>16</c:v>
                </c:pt>
                <c:pt idx="47">
                  <c:v>16</c:v>
                </c:pt>
                <c:pt idx="48">
                  <c:v>16</c:v>
                </c:pt>
                <c:pt idx="49">
                  <c:v>16</c:v>
                </c:pt>
                <c:pt idx="50">
                  <c:v>16</c:v>
                </c:pt>
                <c:pt idx="51">
                  <c:v>16</c:v>
                </c:pt>
                <c:pt idx="52">
                  <c:v>4</c:v>
                </c:pt>
                <c:pt idx="53">
                  <c:v>1</c:v>
                </c:pt>
                <c:pt idx="54">
                  <c:v>1</c:v>
                </c:pt>
                <c:pt idx="55">
                  <c:v>1</c:v>
                </c:pt>
                <c:pt idx="56">
                  <c:v>1</c:v>
                </c:pt>
                <c:pt idx="57">
                  <c:v>1</c:v>
                </c:pt>
                <c:pt idx="58">
                  <c:v>4096</c:v>
                </c:pt>
                <c:pt idx="59">
                  <c:v>1024</c:v>
                </c:pt>
                <c:pt idx="60">
                  <c:v>1024</c:v>
                </c:pt>
                <c:pt idx="61">
                  <c:v>256</c:v>
                </c:pt>
                <c:pt idx="62">
                  <c:v>256</c:v>
                </c:pt>
                <c:pt idx="63">
                  <c:v>256</c:v>
                </c:pt>
                <c:pt idx="64">
                  <c:v>64</c:v>
                </c:pt>
                <c:pt idx="65">
                  <c:v>64</c:v>
                </c:pt>
                <c:pt idx="66">
                  <c:v>64</c:v>
                </c:pt>
                <c:pt idx="67">
                  <c:v>64</c:v>
                </c:pt>
                <c:pt idx="68">
                  <c:v>64</c:v>
                </c:pt>
                <c:pt idx="69">
                  <c:v>64</c:v>
                </c:pt>
                <c:pt idx="70">
                  <c:v>64</c:v>
                </c:pt>
                <c:pt idx="71">
                  <c:v>16</c:v>
                </c:pt>
                <c:pt idx="72">
                  <c:v>16</c:v>
                </c:pt>
                <c:pt idx="73">
                  <c:v>16</c:v>
                </c:pt>
                <c:pt idx="74">
                  <c:v>16</c:v>
                </c:pt>
              </c:numCache>
            </c:numRef>
          </c:val>
          <c:smooth val="1"/>
          <c:extLst>
            <c:ext xmlns:c16="http://schemas.microsoft.com/office/drawing/2014/chart" uri="{C3380CC4-5D6E-409C-BE32-E72D297353CC}">
              <c16:uniqueId val="{00000000-0C0E-C443-866D-C79FA0EC2262}"/>
            </c:ext>
          </c:extLst>
        </c:ser>
        <c:dLbls>
          <c:showLegendKey val="0"/>
          <c:showVal val="0"/>
          <c:showCatName val="0"/>
          <c:showSerName val="0"/>
          <c:showPercent val="0"/>
          <c:showBubbleSize val="0"/>
        </c:dLbls>
        <c:smooth val="0"/>
        <c:axId val="-2056363032"/>
        <c:axId val="-2057213288"/>
      </c:lineChart>
      <c:catAx>
        <c:axId val="-2056363032"/>
        <c:scaling>
          <c:orientation val="minMax"/>
        </c:scaling>
        <c:delete val="0"/>
        <c:axPos val="b"/>
        <c:title>
          <c:tx>
            <c:rich>
              <a:bodyPr/>
              <a:lstStyle/>
              <a:p>
                <a:pPr>
                  <a:defRPr sz="1800"/>
                </a:pPr>
                <a:r>
                  <a:rPr lang="en-US" sz="1800" dirty="0">
                    <a:latin typeface="Gill Sans MT" panose="020B0502020104020203" pitchFamily="34" charset="77"/>
                  </a:rPr>
                  <a:t>Layers</a:t>
                </a:r>
              </a:p>
            </c:rich>
          </c:tx>
          <c:overlay val="0"/>
        </c:title>
        <c:majorTickMark val="out"/>
        <c:minorTickMark val="none"/>
        <c:tickLblPos val="nextTo"/>
        <c:txPr>
          <a:bodyPr/>
          <a:lstStyle/>
          <a:p>
            <a:pPr>
              <a:defRPr sz="1400">
                <a:latin typeface="Gill Sans MT" panose="020B0502020104020203" pitchFamily="34" charset="77"/>
              </a:defRPr>
            </a:pPr>
            <a:endParaRPr lang="en-CH"/>
          </a:p>
        </c:txPr>
        <c:crossAx val="-2057213288"/>
        <c:crosses val="autoZero"/>
        <c:auto val="1"/>
        <c:lblAlgn val="ctr"/>
        <c:lblOffset val="100"/>
        <c:tickLblSkip val="10"/>
        <c:noMultiLvlLbl val="0"/>
      </c:catAx>
      <c:valAx>
        <c:axId val="-2057213288"/>
        <c:scaling>
          <c:orientation val="minMax"/>
          <c:min val="0"/>
        </c:scaling>
        <c:delete val="0"/>
        <c:axPos val="l"/>
        <c:majorGridlines/>
        <c:title>
          <c:tx>
            <c:rich>
              <a:bodyPr rot="-5400000" vert="horz"/>
              <a:lstStyle/>
              <a:p>
                <a:pPr>
                  <a:defRPr sz="1800"/>
                </a:pPr>
                <a:r>
                  <a:rPr lang="en-US" sz="1800" dirty="0">
                    <a:latin typeface="Gill Sans MT" panose="020B0502020104020203" pitchFamily="34" charset="77"/>
                  </a:rPr>
                  <a:t>FLOP/Byte</a:t>
                </a:r>
              </a:p>
            </c:rich>
          </c:tx>
          <c:layout>
            <c:manualLayout>
              <c:xMode val="edge"/>
              <c:yMode val="edge"/>
              <c:x val="2.5348760115922998E-2"/>
              <c:y val="0.181497675083654"/>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2056363032"/>
        <c:crosses val="autoZero"/>
        <c:crossBetween val="between"/>
      </c:valAx>
      <c:spPr>
        <a:ln>
          <a:solidFill>
            <a:schemeClr val="tx1"/>
          </a:solidFill>
        </a:ln>
      </c:spPr>
    </c:plotArea>
    <c:plotVisOnly val="1"/>
    <c:dispBlanksAs val="gap"/>
    <c:showDLblsOverMax val="0"/>
  </c:chart>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21084044952127501"/>
          <c:y val="4.8163342415169001E-2"/>
          <c:w val="0.66774204280802896"/>
          <c:h val="0.72859345553019905"/>
        </c:manualLayout>
      </c:layout>
      <c:scatterChart>
        <c:scatterStyle val="lineMarker"/>
        <c:varyColors val="0"/>
        <c:ser>
          <c:idx val="1"/>
          <c:order val="0"/>
          <c:tx>
            <c:strRef>
              <c:f>Clustering!$F$23</c:f>
              <c:strCache>
                <c:ptCount val="1"/>
                <c:pt idx="0">
                  <c:v>CNN3</c:v>
                </c:pt>
              </c:strCache>
            </c:strRef>
          </c:tx>
          <c:spPr>
            <a:ln w="31750">
              <a:solidFill>
                <a:srgbClr val="000000"/>
              </a:solidFill>
            </a:ln>
          </c:spPr>
          <c:marker>
            <c:symbol val="diamond"/>
            <c:size val="10"/>
            <c:spPr>
              <a:solidFill>
                <a:schemeClr val="accent6">
                  <a:lumMod val="40000"/>
                  <a:lumOff val="60000"/>
                </a:schemeClr>
              </a:solidFill>
              <a:ln>
                <a:solidFill>
                  <a:srgbClr val="000000"/>
                </a:solidFill>
              </a:ln>
            </c:spPr>
          </c:marker>
          <c:xVal>
            <c:numRef>
              <c:f>Clustering!$G$23</c:f>
              <c:numCache>
                <c:formatCode>General</c:formatCode>
                <c:ptCount val="1"/>
                <c:pt idx="0">
                  <c:v>1.0986329999999999E-3</c:v>
                </c:pt>
              </c:numCache>
            </c:numRef>
          </c:xVal>
          <c:yVal>
            <c:numRef>
              <c:f>Clustering!$H$23</c:f>
              <c:numCache>
                <c:formatCode>General</c:formatCode>
                <c:ptCount val="1"/>
                <c:pt idx="0">
                  <c:v>22201</c:v>
                </c:pt>
              </c:numCache>
            </c:numRef>
          </c:yVal>
          <c:smooth val="0"/>
          <c:extLst>
            <c:ext xmlns:c16="http://schemas.microsoft.com/office/drawing/2014/chart" uri="{C3380CC4-5D6E-409C-BE32-E72D297353CC}">
              <c16:uniqueId val="{00000000-51B4-C44C-8F3D-B7C8805431AA}"/>
            </c:ext>
          </c:extLst>
        </c:ser>
        <c:ser>
          <c:idx val="0"/>
          <c:order val="1"/>
          <c:tx>
            <c:strRef>
              <c:f>Clustering!$F$24</c:f>
              <c:strCache>
                <c:ptCount val="1"/>
                <c:pt idx="0">
                  <c:v>CNN3</c:v>
                </c:pt>
              </c:strCache>
            </c:strRef>
          </c:tx>
          <c:spPr>
            <a:ln>
              <a:solidFill>
                <a:srgbClr val="000000"/>
              </a:solidFill>
            </a:ln>
          </c:spPr>
          <c:marker>
            <c:symbol val="diamond"/>
            <c:size val="10"/>
            <c:spPr>
              <a:solidFill>
                <a:srgbClr val="B5E5E8"/>
              </a:solidFill>
              <a:ln>
                <a:solidFill>
                  <a:srgbClr val="000000"/>
                </a:solidFill>
              </a:ln>
            </c:spPr>
          </c:marker>
          <c:xVal>
            <c:numRef>
              <c:f>Clustering!$G$24</c:f>
              <c:numCache>
                <c:formatCode>General</c:formatCode>
                <c:ptCount val="1"/>
                <c:pt idx="0">
                  <c:v>8.7890629999999997E-3</c:v>
                </c:pt>
              </c:numCache>
            </c:numRef>
          </c:xVal>
          <c:yVal>
            <c:numRef>
              <c:f>Clustering!$H$24</c:f>
              <c:numCache>
                <c:formatCode>General</c:formatCode>
                <c:ptCount val="1"/>
                <c:pt idx="0">
                  <c:v>21609</c:v>
                </c:pt>
              </c:numCache>
            </c:numRef>
          </c:yVal>
          <c:smooth val="0"/>
          <c:extLst>
            <c:ext xmlns:c16="http://schemas.microsoft.com/office/drawing/2014/chart" uri="{C3380CC4-5D6E-409C-BE32-E72D297353CC}">
              <c16:uniqueId val="{00000001-51B4-C44C-8F3D-B7C8805431AA}"/>
            </c:ext>
          </c:extLst>
        </c:ser>
        <c:ser>
          <c:idx val="2"/>
          <c:order val="2"/>
          <c:tx>
            <c:strRef>
              <c:f>Clustering!$F$28</c:f>
              <c:strCache>
                <c:ptCount val="1"/>
                <c:pt idx="0">
                  <c:v>CNN3</c:v>
                </c:pt>
              </c:strCache>
            </c:strRef>
          </c:tx>
          <c:spPr>
            <a:ln>
              <a:solidFill>
                <a:srgbClr val="000000"/>
              </a:solidFill>
            </a:ln>
          </c:spPr>
          <c:marker>
            <c:symbol val="diamond"/>
            <c:size val="10"/>
            <c:spPr>
              <a:solidFill>
                <a:srgbClr val="B5E5E8"/>
              </a:solidFill>
              <a:ln>
                <a:solidFill>
                  <a:srgbClr val="000000"/>
                </a:solidFill>
              </a:ln>
            </c:spPr>
          </c:marker>
          <c:xVal>
            <c:numRef>
              <c:f>Clustering!$G$28</c:f>
              <c:numCache>
                <c:formatCode>General</c:formatCode>
                <c:ptCount val="1"/>
                <c:pt idx="0">
                  <c:v>1.7578125E-2</c:v>
                </c:pt>
              </c:numCache>
            </c:numRef>
          </c:xVal>
          <c:yVal>
            <c:numRef>
              <c:f>Clustering!$H$28</c:f>
              <c:numCache>
                <c:formatCode>General</c:formatCode>
                <c:ptCount val="1"/>
                <c:pt idx="0">
                  <c:v>11025</c:v>
                </c:pt>
              </c:numCache>
            </c:numRef>
          </c:yVal>
          <c:smooth val="0"/>
          <c:extLst>
            <c:ext xmlns:c16="http://schemas.microsoft.com/office/drawing/2014/chart" uri="{C3380CC4-5D6E-409C-BE32-E72D297353CC}">
              <c16:uniqueId val="{00000002-51B4-C44C-8F3D-B7C8805431AA}"/>
            </c:ext>
          </c:extLst>
        </c:ser>
        <c:ser>
          <c:idx val="4"/>
          <c:order val="3"/>
          <c:tx>
            <c:strRef>
              <c:f>Clustering!$F$30</c:f>
              <c:strCache>
                <c:ptCount val="1"/>
                <c:pt idx="0">
                  <c:v>CNN3</c:v>
                </c:pt>
              </c:strCache>
            </c:strRef>
          </c:tx>
          <c:spPr>
            <a:ln>
              <a:solidFill>
                <a:srgbClr val="000000"/>
              </a:solidFill>
            </a:ln>
          </c:spPr>
          <c:marker>
            <c:symbol val="diamond"/>
            <c:size val="10"/>
            <c:spPr>
              <a:solidFill>
                <a:srgbClr val="B5E5E8"/>
              </a:solidFill>
              <a:ln>
                <a:solidFill>
                  <a:srgbClr val="000000"/>
                </a:solidFill>
              </a:ln>
            </c:spPr>
          </c:marker>
          <c:xVal>
            <c:numRef>
              <c:f>Clustering!$G$30</c:f>
              <c:numCache>
                <c:formatCode>General</c:formatCode>
                <c:ptCount val="1"/>
                <c:pt idx="0">
                  <c:v>7.32421875E-2</c:v>
                </c:pt>
              </c:numCache>
            </c:numRef>
          </c:xVal>
          <c:yVal>
            <c:numRef>
              <c:f>Clustering!$H$30</c:f>
              <c:numCache>
                <c:formatCode>General</c:formatCode>
                <c:ptCount val="1"/>
                <c:pt idx="0">
                  <c:v>1225</c:v>
                </c:pt>
              </c:numCache>
            </c:numRef>
          </c:yVal>
          <c:smooth val="0"/>
          <c:extLst>
            <c:ext xmlns:c16="http://schemas.microsoft.com/office/drawing/2014/chart" uri="{C3380CC4-5D6E-409C-BE32-E72D297353CC}">
              <c16:uniqueId val="{00000003-51B4-C44C-8F3D-B7C8805431AA}"/>
            </c:ext>
          </c:extLst>
        </c:ser>
        <c:ser>
          <c:idx val="3"/>
          <c:order val="4"/>
          <c:tx>
            <c:strRef>
              <c:f>Clustering!$F$47</c:f>
              <c:strCache>
                <c:ptCount val="1"/>
                <c:pt idx="0">
                  <c:v>CNN4</c:v>
                </c:pt>
              </c:strCache>
            </c:strRef>
          </c:tx>
          <c:dPt>
            <c:idx val="0"/>
            <c:marker>
              <c:symbol val="diamond"/>
              <c:size val="10"/>
              <c:spPr>
                <a:solidFill>
                  <a:schemeClr val="accent4"/>
                </a:solidFill>
                <a:ln>
                  <a:solidFill>
                    <a:srgbClr val="000000"/>
                  </a:solidFill>
                </a:ln>
              </c:spPr>
            </c:marker>
            <c:bubble3D val="0"/>
            <c:spPr>
              <a:ln>
                <a:solidFill>
                  <a:srgbClr val="000000"/>
                </a:solidFill>
              </a:ln>
            </c:spPr>
            <c:extLst>
              <c:ext xmlns:c16="http://schemas.microsoft.com/office/drawing/2014/chart" uri="{C3380CC4-5D6E-409C-BE32-E72D297353CC}">
                <c16:uniqueId val="{00000005-51B4-C44C-8F3D-B7C8805431AA}"/>
              </c:ext>
            </c:extLst>
          </c:dPt>
          <c:xVal>
            <c:numRef>
              <c:f>Clustering!$G$47</c:f>
              <c:numCache>
                <c:formatCode>General</c:formatCode>
                <c:ptCount val="1"/>
                <c:pt idx="0">
                  <c:v>9.765625E-3</c:v>
                </c:pt>
              </c:numCache>
            </c:numRef>
          </c:xVal>
          <c:yVal>
            <c:numRef>
              <c:f>Clustering!$H$47</c:f>
              <c:numCache>
                <c:formatCode>General</c:formatCode>
                <c:ptCount val="1"/>
                <c:pt idx="0">
                  <c:v>5329</c:v>
                </c:pt>
              </c:numCache>
            </c:numRef>
          </c:yVal>
          <c:smooth val="0"/>
          <c:extLst>
            <c:ext xmlns:c16="http://schemas.microsoft.com/office/drawing/2014/chart" uri="{C3380CC4-5D6E-409C-BE32-E72D297353CC}">
              <c16:uniqueId val="{00000006-51B4-C44C-8F3D-B7C8805431AA}"/>
            </c:ext>
          </c:extLst>
        </c:ser>
        <c:ser>
          <c:idx val="5"/>
          <c:order val="5"/>
          <c:tx>
            <c:strRef>
              <c:f>Clustering!$F$48</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Clustering!$G$48</c:f>
              <c:numCache>
                <c:formatCode>General</c:formatCode>
                <c:ptCount val="1"/>
                <c:pt idx="0">
                  <c:v>5.2734375E-2</c:v>
                </c:pt>
              </c:numCache>
            </c:numRef>
          </c:xVal>
          <c:yVal>
            <c:numRef>
              <c:f>Clustering!$H$48</c:f>
              <c:numCache>
                <c:formatCode>General</c:formatCode>
                <c:ptCount val="1"/>
                <c:pt idx="0">
                  <c:v>5041</c:v>
                </c:pt>
              </c:numCache>
            </c:numRef>
          </c:yVal>
          <c:smooth val="0"/>
          <c:extLst>
            <c:ext xmlns:c16="http://schemas.microsoft.com/office/drawing/2014/chart" uri="{C3380CC4-5D6E-409C-BE32-E72D297353CC}">
              <c16:uniqueId val="{00000007-51B4-C44C-8F3D-B7C8805431AA}"/>
            </c:ext>
          </c:extLst>
        </c:ser>
        <c:ser>
          <c:idx val="6"/>
          <c:order val="6"/>
          <c:tx>
            <c:strRef>
              <c:f>Clustering!$F$49</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Clustering!$G$49</c:f>
              <c:numCache>
                <c:formatCode>General</c:formatCode>
                <c:ptCount val="1"/>
                <c:pt idx="0">
                  <c:v>2.734375E-2</c:v>
                </c:pt>
              </c:numCache>
            </c:numRef>
          </c:xVal>
          <c:yVal>
            <c:numRef>
              <c:f>Clustering!$H$49</c:f>
              <c:numCache>
                <c:formatCode>General</c:formatCode>
                <c:ptCount val="1"/>
                <c:pt idx="0">
                  <c:v>5329</c:v>
                </c:pt>
              </c:numCache>
            </c:numRef>
          </c:yVal>
          <c:smooth val="0"/>
          <c:extLst>
            <c:ext xmlns:c16="http://schemas.microsoft.com/office/drawing/2014/chart" uri="{C3380CC4-5D6E-409C-BE32-E72D297353CC}">
              <c16:uniqueId val="{00000008-51B4-C44C-8F3D-B7C8805431AA}"/>
            </c:ext>
          </c:extLst>
        </c:ser>
        <c:ser>
          <c:idx val="7"/>
          <c:order val="7"/>
          <c:tx>
            <c:strRef>
              <c:f>Clustering!$F$51</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Clustering!$G$51</c:f>
              <c:numCache>
                <c:formatCode>General</c:formatCode>
                <c:ptCount val="1"/>
                <c:pt idx="0">
                  <c:v>5.2734375E-2</c:v>
                </c:pt>
              </c:numCache>
            </c:numRef>
          </c:xVal>
          <c:yVal>
            <c:numRef>
              <c:f>Clustering!$H$51</c:f>
              <c:numCache>
                <c:formatCode>General</c:formatCode>
                <c:ptCount val="1"/>
                <c:pt idx="0">
                  <c:v>2628</c:v>
                </c:pt>
              </c:numCache>
            </c:numRef>
          </c:yVal>
          <c:smooth val="0"/>
          <c:extLst>
            <c:ext xmlns:c16="http://schemas.microsoft.com/office/drawing/2014/chart" uri="{C3380CC4-5D6E-409C-BE32-E72D297353CC}">
              <c16:uniqueId val="{00000009-51B4-C44C-8F3D-B7C8805431AA}"/>
            </c:ext>
          </c:extLst>
        </c:ser>
        <c:ser>
          <c:idx val="8"/>
          <c:order val="8"/>
          <c:tx>
            <c:strRef>
              <c:f>Clustering!$F$39</c:f>
              <c:strCache>
                <c:ptCount val="1"/>
                <c:pt idx="0">
                  <c:v>CNN11</c:v>
                </c:pt>
              </c:strCache>
            </c:strRef>
          </c:tx>
          <c:dPt>
            <c:idx val="0"/>
            <c:marker>
              <c:symbol val="diamond"/>
              <c:size val="10"/>
              <c:spPr>
                <a:solidFill>
                  <a:srgbClr val="660066"/>
                </a:solidFill>
                <a:ln>
                  <a:solidFill>
                    <a:srgbClr val="000000"/>
                  </a:solidFill>
                </a:ln>
              </c:spPr>
            </c:marker>
            <c:bubble3D val="0"/>
            <c:spPr>
              <a:ln>
                <a:solidFill>
                  <a:srgbClr val="000000"/>
                </a:solidFill>
              </a:ln>
            </c:spPr>
            <c:extLst>
              <c:ext xmlns:c16="http://schemas.microsoft.com/office/drawing/2014/chart" uri="{C3380CC4-5D6E-409C-BE32-E72D297353CC}">
                <c16:uniqueId val="{0000000B-51B4-C44C-8F3D-B7C8805431AA}"/>
              </c:ext>
            </c:extLst>
          </c:dPt>
          <c:xVal>
            <c:numRef>
              <c:f>Clustering!$G$39</c:f>
              <c:numCache>
                <c:formatCode>General</c:formatCode>
                <c:ptCount val="1"/>
                <c:pt idx="0">
                  <c:v>1.5625E-2</c:v>
                </c:pt>
              </c:numCache>
            </c:numRef>
          </c:xVal>
          <c:yVal>
            <c:numRef>
              <c:f>Clustering!$H$39</c:f>
              <c:numCache>
                <c:formatCode>General</c:formatCode>
                <c:ptCount val="1"/>
                <c:pt idx="0">
                  <c:v>3136</c:v>
                </c:pt>
              </c:numCache>
            </c:numRef>
          </c:yVal>
          <c:smooth val="0"/>
          <c:extLst>
            <c:ext xmlns:c16="http://schemas.microsoft.com/office/drawing/2014/chart" uri="{C3380CC4-5D6E-409C-BE32-E72D297353CC}">
              <c16:uniqueId val="{0000000C-51B4-C44C-8F3D-B7C8805431AA}"/>
            </c:ext>
          </c:extLst>
        </c:ser>
        <c:ser>
          <c:idx val="9"/>
          <c:order val="9"/>
          <c:tx>
            <c:strRef>
              <c:f>Clustering!$F$34</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Clustering!$G$34</c:f>
              <c:numCache>
                <c:formatCode>General</c:formatCode>
                <c:ptCount val="1"/>
                <c:pt idx="0">
                  <c:v>1.953125E-3</c:v>
                </c:pt>
              </c:numCache>
            </c:numRef>
          </c:xVal>
          <c:yVal>
            <c:numRef>
              <c:f>Clustering!$H$34</c:f>
              <c:numCache>
                <c:formatCode>General</c:formatCode>
                <c:ptCount val="1"/>
                <c:pt idx="0">
                  <c:v>12544</c:v>
                </c:pt>
              </c:numCache>
            </c:numRef>
          </c:yVal>
          <c:smooth val="0"/>
          <c:extLst>
            <c:ext xmlns:c16="http://schemas.microsoft.com/office/drawing/2014/chart" uri="{C3380CC4-5D6E-409C-BE32-E72D297353CC}">
              <c16:uniqueId val="{0000000D-51B4-C44C-8F3D-B7C8805431AA}"/>
            </c:ext>
          </c:extLst>
        </c:ser>
        <c:ser>
          <c:idx val="10"/>
          <c:order val="10"/>
          <c:tx>
            <c:strRef>
              <c:f>Clustering!$F$16</c:f>
              <c:strCache>
                <c:ptCount val="1"/>
                <c:pt idx="0">
                  <c:v>CNN3</c:v>
                </c:pt>
              </c:strCache>
            </c:strRef>
          </c:tx>
          <c:spPr>
            <a:ln>
              <a:solidFill>
                <a:srgbClr val="000000"/>
              </a:solidFill>
            </a:ln>
          </c:spPr>
          <c:marker>
            <c:symbol val="diamond"/>
            <c:size val="10"/>
            <c:spPr>
              <a:solidFill>
                <a:schemeClr val="accent6">
                  <a:lumMod val="40000"/>
                  <a:lumOff val="60000"/>
                </a:schemeClr>
              </a:solidFill>
              <a:ln>
                <a:solidFill>
                  <a:srgbClr val="000000"/>
                </a:solidFill>
              </a:ln>
            </c:spPr>
          </c:marker>
          <c:xVal>
            <c:numRef>
              <c:f>Clustering!$G$16</c:f>
              <c:numCache>
                <c:formatCode>General</c:formatCode>
                <c:ptCount val="1"/>
                <c:pt idx="0">
                  <c:v>1.953125</c:v>
                </c:pt>
              </c:numCache>
            </c:numRef>
          </c:xVal>
          <c:yVal>
            <c:numRef>
              <c:f>Clustering!$H$16</c:f>
              <c:numCache>
                <c:formatCode>General</c:formatCode>
                <c:ptCount val="1"/>
                <c:pt idx="0">
                  <c:v>1</c:v>
                </c:pt>
              </c:numCache>
            </c:numRef>
          </c:yVal>
          <c:smooth val="0"/>
          <c:extLst>
            <c:ext xmlns:c16="http://schemas.microsoft.com/office/drawing/2014/chart" uri="{C3380CC4-5D6E-409C-BE32-E72D297353CC}">
              <c16:uniqueId val="{0000000E-51B4-C44C-8F3D-B7C8805431AA}"/>
            </c:ext>
          </c:extLst>
        </c:ser>
        <c:ser>
          <c:idx val="11"/>
          <c:order val="11"/>
          <c:tx>
            <c:strRef>
              <c:f>Clustering!$F$17</c:f>
              <c:strCache>
                <c:ptCount val="1"/>
                <c:pt idx="0">
                  <c:v>CNN4</c:v>
                </c:pt>
              </c:strCache>
            </c:strRef>
          </c:tx>
          <c:spPr>
            <a:ln>
              <a:solidFill>
                <a:srgbClr val="000000"/>
              </a:solidFill>
            </a:ln>
          </c:spPr>
          <c:marker>
            <c:symbol val="diamond"/>
            <c:size val="10"/>
            <c:spPr>
              <a:solidFill>
                <a:schemeClr val="accent4"/>
              </a:solidFill>
              <a:ln>
                <a:solidFill>
                  <a:srgbClr val="000000"/>
                </a:solidFill>
              </a:ln>
            </c:spPr>
          </c:marker>
          <c:xVal>
            <c:numRef>
              <c:f>Clustering!$G$17</c:f>
              <c:numCache>
                <c:formatCode>General</c:formatCode>
                <c:ptCount val="1"/>
                <c:pt idx="0">
                  <c:v>1.470703125</c:v>
                </c:pt>
              </c:numCache>
            </c:numRef>
          </c:xVal>
          <c:yVal>
            <c:numRef>
              <c:f>Clustering!$H$17</c:f>
              <c:numCache>
                <c:formatCode>General</c:formatCode>
                <c:ptCount val="1"/>
                <c:pt idx="0">
                  <c:v>1</c:v>
                </c:pt>
              </c:numCache>
            </c:numRef>
          </c:yVal>
          <c:smooth val="0"/>
          <c:extLst>
            <c:ext xmlns:c16="http://schemas.microsoft.com/office/drawing/2014/chart" uri="{C3380CC4-5D6E-409C-BE32-E72D297353CC}">
              <c16:uniqueId val="{0000000F-51B4-C44C-8F3D-B7C8805431AA}"/>
            </c:ext>
          </c:extLst>
        </c:ser>
        <c:ser>
          <c:idx val="12"/>
          <c:order val="12"/>
          <c:tx>
            <c:strRef>
              <c:f>Clustering!$F$90</c:f>
              <c:strCache>
                <c:ptCount val="1"/>
                <c:pt idx="0">
                  <c:v>CNN3</c:v>
                </c:pt>
              </c:strCache>
            </c:strRef>
          </c:tx>
          <c:spPr>
            <a:ln>
              <a:solidFill>
                <a:srgbClr val="000000"/>
              </a:solidFill>
            </a:ln>
          </c:spPr>
          <c:marker>
            <c:symbol val="diamond"/>
            <c:size val="10"/>
            <c:spPr>
              <a:solidFill>
                <a:srgbClr val="B5E5E8"/>
              </a:solidFill>
              <a:ln>
                <a:solidFill>
                  <a:srgbClr val="000000"/>
                </a:solidFill>
              </a:ln>
            </c:spPr>
          </c:marker>
          <c:xVal>
            <c:numRef>
              <c:f>Clustering!$G$90</c:f>
              <c:numCache>
                <c:formatCode>General</c:formatCode>
                <c:ptCount val="1"/>
                <c:pt idx="0">
                  <c:v>0.1640625</c:v>
                </c:pt>
              </c:numCache>
            </c:numRef>
          </c:xVal>
          <c:yVal>
            <c:numRef>
              <c:f>Clustering!$H$90</c:f>
              <c:numCache>
                <c:formatCode>General</c:formatCode>
                <c:ptCount val="1"/>
                <c:pt idx="0">
                  <c:v>289</c:v>
                </c:pt>
              </c:numCache>
            </c:numRef>
          </c:yVal>
          <c:smooth val="0"/>
          <c:extLst>
            <c:ext xmlns:c16="http://schemas.microsoft.com/office/drawing/2014/chart" uri="{C3380CC4-5D6E-409C-BE32-E72D297353CC}">
              <c16:uniqueId val="{00000010-51B4-C44C-8F3D-B7C8805431AA}"/>
            </c:ext>
          </c:extLst>
        </c:ser>
        <c:ser>
          <c:idx val="13"/>
          <c:order val="13"/>
          <c:tx>
            <c:strRef>
              <c:f>Clustering!$F$88</c:f>
              <c:strCache>
                <c:ptCount val="1"/>
                <c:pt idx="0">
                  <c:v>CNN3</c:v>
                </c:pt>
              </c:strCache>
            </c:strRef>
          </c:tx>
          <c:spPr>
            <a:ln>
              <a:solidFill>
                <a:srgbClr val="000000"/>
              </a:solidFill>
            </a:ln>
          </c:spPr>
          <c:marker>
            <c:symbol val="diamond"/>
            <c:size val="10"/>
            <c:spPr>
              <a:solidFill>
                <a:srgbClr val="B5E5E8"/>
              </a:solidFill>
              <a:ln>
                <a:solidFill>
                  <a:srgbClr val="000000"/>
                </a:solidFill>
              </a:ln>
            </c:spPr>
          </c:marker>
          <c:xVal>
            <c:numRef>
              <c:f>Clustering!$G$88</c:f>
              <c:numCache>
                <c:formatCode>General</c:formatCode>
                <c:ptCount val="1"/>
                <c:pt idx="0">
                  <c:v>0.140625</c:v>
                </c:pt>
              </c:numCache>
            </c:numRef>
          </c:xVal>
          <c:yVal>
            <c:numRef>
              <c:f>Clustering!$H$88</c:f>
              <c:numCache>
                <c:formatCode>General</c:formatCode>
                <c:ptCount val="1"/>
                <c:pt idx="0">
                  <c:v>289</c:v>
                </c:pt>
              </c:numCache>
            </c:numRef>
          </c:yVal>
          <c:smooth val="0"/>
          <c:extLst>
            <c:ext xmlns:c16="http://schemas.microsoft.com/office/drawing/2014/chart" uri="{C3380CC4-5D6E-409C-BE32-E72D297353CC}">
              <c16:uniqueId val="{00000011-51B4-C44C-8F3D-B7C8805431AA}"/>
            </c:ext>
          </c:extLst>
        </c:ser>
        <c:ser>
          <c:idx val="14"/>
          <c:order val="14"/>
          <c:tx>
            <c:strRef>
              <c:f>Clustering!$F$98</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Clustering!$G$98</c:f>
              <c:numCache>
                <c:formatCode>General</c:formatCode>
                <c:ptCount val="1"/>
                <c:pt idx="0">
                  <c:v>0.4921875</c:v>
                </c:pt>
              </c:numCache>
            </c:numRef>
          </c:xVal>
          <c:yVal>
            <c:numRef>
              <c:f>Clustering!$H$98</c:f>
              <c:numCache>
                <c:formatCode>General</c:formatCode>
                <c:ptCount val="1"/>
                <c:pt idx="0">
                  <c:v>289</c:v>
                </c:pt>
              </c:numCache>
            </c:numRef>
          </c:yVal>
          <c:smooth val="0"/>
          <c:extLst>
            <c:ext xmlns:c16="http://schemas.microsoft.com/office/drawing/2014/chart" uri="{C3380CC4-5D6E-409C-BE32-E72D297353CC}">
              <c16:uniqueId val="{00000012-51B4-C44C-8F3D-B7C8805431AA}"/>
            </c:ext>
          </c:extLst>
        </c:ser>
        <c:ser>
          <c:idx val="15"/>
          <c:order val="15"/>
          <c:tx>
            <c:strRef>
              <c:f>Clustering!$F$99</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Clustering!$G$99</c:f>
              <c:numCache>
                <c:formatCode>General</c:formatCode>
                <c:ptCount val="1"/>
                <c:pt idx="0">
                  <c:v>0.375</c:v>
                </c:pt>
              </c:numCache>
            </c:numRef>
          </c:xVal>
          <c:yVal>
            <c:numRef>
              <c:f>Clustering!$H$99</c:f>
              <c:numCache>
                <c:formatCode>General</c:formatCode>
                <c:ptCount val="1"/>
                <c:pt idx="0">
                  <c:v>289</c:v>
                </c:pt>
              </c:numCache>
            </c:numRef>
          </c:yVal>
          <c:smooth val="0"/>
          <c:extLst>
            <c:ext xmlns:c16="http://schemas.microsoft.com/office/drawing/2014/chart" uri="{C3380CC4-5D6E-409C-BE32-E72D297353CC}">
              <c16:uniqueId val="{00000013-51B4-C44C-8F3D-B7C8805431AA}"/>
            </c:ext>
          </c:extLst>
        </c:ser>
        <c:ser>
          <c:idx val="16"/>
          <c:order val="16"/>
          <c:tx>
            <c:strRef>
              <c:f>Clustering!$F$100</c:f>
              <c:strCache>
                <c:ptCount val="1"/>
                <c:pt idx="0">
                  <c:v>CNN4</c:v>
                </c:pt>
              </c:strCache>
            </c:strRef>
          </c:tx>
          <c:spPr>
            <a:ln>
              <a:solidFill>
                <a:srgbClr val="000000"/>
              </a:solidFill>
            </a:ln>
          </c:spPr>
          <c:marker>
            <c:symbol val="diamond"/>
            <c:size val="10"/>
            <c:spPr>
              <a:solidFill>
                <a:schemeClr val="accent4"/>
              </a:solidFill>
              <a:ln>
                <a:solidFill>
                  <a:srgbClr val="000000"/>
                </a:solidFill>
              </a:ln>
            </c:spPr>
          </c:marker>
          <c:xVal>
            <c:numRef>
              <c:f>Clustering!$G$100</c:f>
              <c:numCache>
                <c:formatCode>General</c:formatCode>
                <c:ptCount val="1"/>
                <c:pt idx="0">
                  <c:v>0.1875</c:v>
                </c:pt>
              </c:numCache>
            </c:numRef>
          </c:xVal>
          <c:yVal>
            <c:numRef>
              <c:f>Clustering!$H$100</c:f>
              <c:numCache>
                <c:formatCode>General</c:formatCode>
                <c:ptCount val="1"/>
                <c:pt idx="0">
                  <c:v>289</c:v>
                </c:pt>
              </c:numCache>
            </c:numRef>
          </c:yVal>
          <c:smooth val="0"/>
          <c:extLst>
            <c:ext xmlns:c16="http://schemas.microsoft.com/office/drawing/2014/chart" uri="{C3380CC4-5D6E-409C-BE32-E72D297353CC}">
              <c16:uniqueId val="{00000014-51B4-C44C-8F3D-B7C8805431AA}"/>
            </c:ext>
          </c:extLst>
        </c:ser>
        <c:ser>
          <c:idx val="17"/>
          <c:order val="17"/>
          <c:tx>
            <c:strRef>
              <c:f>Clustering!$F$101</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Clustering!$G$101</c:f>
              <c:numCache>
                <c:formatCode>General</c:formatCode>
                <c:ptCount val="1"/>
                <c:pt idx="0">
                  <c:v>0.287109375</c:v>
                </c:pt>
              </c:numCache>
            </c:numRef>
          </c:xVal>
          <c:yVal>
            <c:numRef>
              <c:f>Clustering!$H$101</c:f>
              <c:numCache>
                <c:formatCode>General</c:formatCode>
                <c:ptCount val="1"/>
                <c:pt idx="0">
                  <c:v>289</c:v>
                </c:pt>
              </c:numCache>
            </c:numRef>
          </c:yVal>
          <c:smooth val="0"/>
          <c:extLst>
            <c:ext xmlns:c16="http://schemas.microsoft.com/office/drawing/2014/chart" uri="{C3380CC4-5D6E-409C-BE32-E72D297353CC}">
              <c16:uniqueId val="{00000015-51B4-C44C-8F3D-B7C8805431AA}"/>
            </c:ext>
          </c:extLst>
        </c:ser>
        <c:ser>
          <c:idx val="18"/>
          <c:order val="18"/>
          <c:tx>
            <c:strRef>
              <c:f>Clustering!$F$95</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Clustering!$G$95</c:f>
              <c:numCache>
                <c:formatCode>General</c:formatCode>
                <c:ptCount val="1"/>
                <c:pt idx="0">
                  <c:v>0.125</c:v>
                </c:pt>
              </c:numCache>
            </c:numRef>
          </c:xVal>
          <c:yVal>
            <c:numRef>
              <c:f>Clustering!$H$95</c:f>
              <c:numCache>
                <c:formatCode>General</c:formatCode>
                <c:ptCount val="1"/>
                <c:pt idx="0">
                  <c:v>361</c:v>
                </c:pt>
              </c:numCache>
            </c:numRef>
          </c:yVal>
          <c:smooth val="0"/>
          <c:extLst>
            <c:ext xmlns:c16="http://schemas.microsoft.com/office/drawing/2014/chart" uri="{C3380CC4-5D6E-409C-BE32-E72D297353CC}">
              <c16:uniqueId val="{00000016-51B4-C44C-8F3D-B7C8805431AA}"/>
            </c:ext>
          </c:extLst>
        </c:ser>
        <c:ser>
          <c:idx val="19"/>
          <c:order val="19"/>
          <c:tx>
            <c:strRef>
              <c:f>Clustering!$F$96</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Clustering!$G$96</c:f>
              <c:numCache>
                <c:formatCode>General</c:formatCode>
                <c:ptCount val="1"/>
                <c:pt idx="0">
                  <c:v>0.25</c:v>
                </c:pt>
              </c:numCache>
            </c:numRef>
          </c:xVal>
          <c:yVal>
            <c:numRef>
              <c:f>Clustering!$H$96</c:f>
              <c:numCache>
                <c:formatCode>General</c:formatCode>
                <c:ptCount val="1"/>
                <c:pt idx="0">
                  <c:v>361</c:v>
                </c:pt>
              </c:numCache>
            </c:numRef>
          </c:yVal>
          <c:smooth val="0"/>
          <c:extLst>
            <c:ext xmlns:c16="http://schemas.microsoft.com/office/drawing/2014/chart" uri="{C3380CC4-5D6E-409C-BE32-E72D297353CC}">
              <c16:uniqueId val="{00000017-51B4-C44C-8F3D-B7C8805431AA}"/>
            </c:ext>
          </c:extLst>
        </c:ser>
        <c:ser>
          <c:idx val="20"/>
          <c:order val="20"/>
          <c:tx>
            <c:strRef>
              <c:f>Clustering!$F$58</c:f>
              <c:strCache>
                <c:ptCount val="1"/>
                <c:pt idx="0">
                  <c:v>CNN3</c:v>
                </c:pt>
              </c:strCache>
            </c:strRef>
          </c:tx>
          <c:spPr>
            <a:ln>
              <a:solidFill>
                <a:srgbClr val="000000"/>
              </a:solidFill>
            </a:ln>
          </c:spPr>
          <c:marker>
            <c:symbol val="diamond"/>
            <c:size val="10"/>
            <c:spPr>
              <a:solidFill>
                <a:srgbClr val="B5E5E8"/>
              </a:solidFill>
              <a:ln>
                <a:solidFill>
                  <a:srgbClr val="000000"/>
                </a:solidFill>
              </a:ln>
            </c:spPr>
          </c:marker>
          <c:xVal>
            <c:numRef>
              <c:f>Clustering!$G$58</c:f>
              <c:numCache>
                <c:formatCode>General</c:formatCode>
                <c:ptCount val="1"/>
                <c:pt idx="0">
                  <c:v>1.4765625</c:v>
                </c:pt>
              </c:numCache>
            </c:numRef>
          </c:xVal>
          <c:yVal>
            <c:numRef>
              <c:f>Clustering!$H$58</c:f>
              <c:numCache>
                <c:formatCode>General</c:formatCode>
                <c:ptCount val="1"/>
                <c:pt idx="0">
                  <c:v>64</c:v>
                </c:pt>
              </c:numCache>
            </c:numRef>
          </c:yVal>
          <c:smooth val="0"/>
          <c:extLst>
            <c:ext xmlns:c16="http://schemas.microsoft.com/office/drawing/2014/chart" uri="{C3380CC4-5D6E-409C-BE32-E72D297353CC}">
              <c16:uniqueId val="{00000018-51B4-C44C-8F3D-B7C8805431AA}"/>
            </c:ext>
          </c:extLst>
        </c:ser>
        <c:ser>
          <c:idx val="21"/>
          <c:order val="21"/>
          <c:tx>
            <c:strRef>
              <c:f>Clustering!$F$59</c:f>
              <c:strCache>
                <c:ptCount val="1"/>
                <c:pt idx="0">
                  <c:v>CNN3</c:v>
                </c:pt>
              </c:strCache>
            </c:strRef>
          </c:tx>
          <c:spPr>
            <a:ln>
              <a:solidFill>
                <a:srgbClr val="000000"/>
              </a:solidFill>
            </a:ln>
          </c:spPr>
          <c:marker>
            <c:symbol val="diamond"/>
            <c:size val="10"/>
            <c:spPr>
              <a:solidFill>
                <a:schemeClr val="accent6">
                  <a:lumMod val="40000"/>
                  <a:lumOff val="60000"/>
                </a:schemeClr>
              </a:solidFill>
              <a:ln>
                <a:solidFill>
                  <a:srgbClr val="000000"/>
                </a:solidFill>
              </a:ln>
            </c:spPr>
          </c:marker>
          <c:xVal>
            <c:numRef>
              <c:f>Clustering!$G$59</c:f>
              <c:numCache>
                <c:formatCode>General</c:formatCode>
                <c:ptCount val="1"/>
                <c:pt idx="0">
                  <c:v>0.7</c:v>
                </c:pt>
              </c:numCache>
            </c:numRef>
          </c:xVal>
          <c:yVal>
            <c:numRef>
              <c:f>Clustering!$H$59</c:f>
              <c:numCache>
                <c:formatCode>General</c:formatCode>
                <c:ptCount val="1"/>
                <c:pt idx="0">
                  <c:v>64</c:v>
                </c:pt>
              </c:numCache>
            </c:numRef>
          </c:yVal>
          <c:smooth val="0"/>
          <c:extLst>
            <c:ext xmlns:c16="http://schemas.microsoft.com/office/drawing/2014/chart" uri="{C3380CC4-5D6E-409C-BE32-E72D297353CC}">
              <c16:uniqueId val="{00000019-51B4-C44C-8F3D-B7C8805431AA}"/>
            </c:ext>
          </c:extLst>
        </c:ser>
        <c:ser>
          <c:idx val="22"/>
          <c:order val="22"/>
          <c:tx>
            <c:strRef>
              <c:f>Clustering!$F$60</c:f>
              <c:strCache>
                <c:ptCount val="1"/>
                <c:pt idx="0">
                  <c:v>CNN3</c:v>
                </c:pt>
              </c:strCache>
            </c:strRef>
          </c:tx>
          <c:spPr>
            <a:ln>
              <a:solidFill>
                <a:srgbClr val="000000"/>
              </a:solidFill>
            </a:ln>
          </c:spPr>
          <c:marker>
            <c:symbol val="diamond"/>
            <c:size val="10"/>
            <c:spPr>
              <a:solidFill>
                <a:srgbClr val="B5E5E8"/>
              </a:solidFill>
              <a:ln>
                <a:solidFill>
                  <a:srgbClr val="000000"/>
                </a:solidFill>
              </a:ln>
            </c:spPr>
          </c:marker>
          <c:xVal>
            <c:numRef>
              <c:f>Clustering!$G$60</c:f>
              <c:numCache>
                <c:formatCode>General</c:formatCode>
                <c:ptCount val="1"/>
                <c:pt idx="0">
                  <c:v>0.875</c:v>
                </c:pt>
              </c:numCache>
            </c:numRef>
          </c:xVal>
          <c:yVal>
            <c:numRef>
              <c:f>Clustering!$H$60</c:f>
              <c:numCache>
                <c:formatCode>General</c:formatCode>
                <c:ptCount val="1"/>
                <c:pt idx="0">
                  <c:v>64</c:v>
                </c:pt>
              </c:numCache>
            </c:numRef>
          </c:yVal>
          <c:smooth val="0"/>
          <c:extLst>
            <c:ext xmlns:c16="http://schemas.microsoft.com/office/drawing/2014/chart" uri="{C3380CC4-5D6E-409C-BE32-E72D297353CC}">
              <c16:uniqueId val="{0000001A-51B4-C44C-8F3D-B7C8805431AA}"/>
            </c:ext>
          </c:extLst>
        </c:ser>
        <c:ser>
          <c:idx val="25"/>
          <c:order val="23"/>
          <c:tx>
            <c:strRef>
              <c:f>Clustering!$F$74</c:f>
              <c:strCache>
                <c:ptCount val="1"/>
                <c:pt idx="0">
                  <c:v>CNN4</c:v>
                </c:pt>
              </c:strCache>
            </c:strRef>
          </c:tx>
          <c:spPr>
            <a:ln>
              <a:solidFill>
                <a:srgbClr val="000000"/>
              </a:solidFill>
            </a:ln>
          </c:spPr>
          <c:marker>
            <c:symbol val="diamond"/>
            <c:size val="12"/>
            <c:spPr>
              <a:solidFill>
                <a:schemeClr val="accent4"/>
              </a:solidFill>
              <a:ln>
                <a:solidFill>
                  <a:srgbClr val="000000"/>
                </a:solidFill>
              </a:ln>
            </c:spPr>
          </c:marker>
          <c:xVal>
            <c:numRef>
              <c:f>Clustering!$G$74</c:f>
              <c:numCache>
                <c:formatCode>General</c:formatCode>
                <c:ptCount val="1"/>
                <c:pt idx="0">
                  <c:v>0.65625</c:v>
                </c:pt>
              </c:numCache>
            </c:numRef>
          </c:xVal>
          <c:yVal>
            <c:numRef>
              <c:f>Clustering!$H$74</c:f>
              <c:numCache>
                <c:formatCode>General</c:formatCode>
                <c:ptCount val="1"/>
                <c:pt idx="0">
                  <c:v>40</c:v>
                </c:pt>
              </c:numCache>
            </c:numRef>
          </c:yVal>
          <c:smooth val="0"/>
          <c:extLst>
            <c:ext xmlns:c16="http://schemas.microsoft.com/office/drawing/2014/chart" uri="{C3380CC4-5D6E-409C-BE32-E72D297353CC}">
              <c16:uniqueId val="{0000001B-51B4-C44C-8F3D-B7C8805431AA}"/>
            </c:ext>
          </c:extLst>
        </c:ser>
        <c:ser>
          <c:idx val="26"/>
          <c:order val="24"/>
          <c:tx>
            <c:strRef>
              <c:f>Clustering!$F$75</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Clustering!$G$75</c:f>
              <c:numCache>
                <c:formatCode>General</c:formatCode>
                <c:ptCount val="1"/>
                <c:pt idx="0">
                  <c:v>0.5625</c:v>
                </c:pt>
              </c:numCache>
            </c:numRef>
          </c:xVal>
          <c:yVal>
            <c:numRef>
              <c:f>Clustering!$H$75</c:f>
              <c:numCache>
                <c:formatCode>General</c:formatCode>
                <c:ptCount val="1"/>
                <c:pt idx="0">
                  <c:v>64</c:v>
                </c:pt>
              </c:numCache>
            </c:numRef>
          </c:yVal>
          <c:smooth val="0"/>
          <c:extLst>
            <c:ext xmlns:c16="http://schemas.microsoft.com/office/drawing/2014/chart" uri="{C3380CC4-5D6E-409C-BE32-E72D297353CC}">
              <c16:uniqueId val="{0000001C-51B4-C44C-8F3D-B7C8805431AA}"/>
            </c:ext>
          </c:extLst>
        </c:ser>
        <c:ser>
          <c:idx val="27"/>
          <c:order val="25"/>
          <c:tx>
            <c:strRef>
              <c:f>Clustering!$F$76</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Clustering!$G$76</c:f>
              <c:numCache>
                <c:formatCode>General</c:formatCode>
                <c:ptCount val="1"/>
                <c:pt idx="0">
                  <c:v>0.4921875</c:v>
                </c:pt>
              </c:numCache>
            </c:numRef>
          </c:xVal>
          <c:yVal>
            <c:numRef>
              <c:f>Clustering!$H$76</c:f>
              <c:numCache>
                <c:formatCode>General</c:formatCode>
                <c:ptCount val="1"/>
                <c:pt idx="0">
                  <c:v>48</c:v>
                </c:pt>
              </c:numCache>
            </c:numRef>
          </c:yVal>
          <c:smooth val="0"/>
          <c:extLst>
            <c:ext xmlns:c16="http://schemas.microsoft.com/office/drawing/2014/chart" uri="{C3380CC4-5D6E-409C-BE32-E72D297353CC}">
              <c16:uniqueId val="{0000001D-51B4-C44C-8F3D-B7C8805431AA}"/>
            </c:ext>
          </c:extLst>
        </c:ser>
        <c:ser>
          <c:idx val="23"/>
          <c:order val="26"/>
          <c:tx>
            <c:strRef>
              <c:f>Clustering!$F$69</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Clustering!$G$69</c:f>
              <c:numCache>
                <c:formatCode>General</c:formatCode>
                <c:ptCount val="1"/>
                <c:pt idx="0">
                  <c:v>1</c:v>
                </c:pt>
              </c:numCache>
            </c:numRef>
          </c:xVal>
          <c:yVal>
            <c:numRef>
              <c:f>Clustering!$H$69</c:f>
              <c:numCache>
                <c:formatCode>General</c:formatCode>
                <c:ptCount val="1"/>
                <c:pt idx="0">
                  <c:v>49</c:v>
                </c:pt>
              </c:numCache>
            </c:numRef>
          </c:yVal>
          <c:smooth val="0"/>
          <c:extLst>
            <c:ext xmlns:c16="http://schemas.microsoft.com/office/drawing/2014/chart" uri="{C3380CC4-5D6E-409C-BE32-E72D297353CC}">
              <c16:uniqueId val="{0000001E-51B4-C44C-8F3D-B7C8805431AA}"/>
            </c:ext>
          </c:extLst>
        </c:ser>
        <c:ser>
          <c:idx val="24"/>
          <c:order val="27"/>
          <c:tx>
            <c:strRef>
              <c:f>Clustering!$F$102</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Clustering!$G$102</c:f>
              <c:numCache>
                <c:formatCode>General</c:formatCode>
                <c:ptCount val="1"/>
                <c:pt idx="0">
                  <c:v>0.25</c:v>
                </c:pt>
              </c:numCache>
            </c:numRef>
          </c:xVal>
          <c:yVal>
            <c:numRef>
              <c:f>Clustering!$H$102</c:f>
              <c:numCache>
                <c:formatCode>General</c:formatCode>
                <c:ptCount val="1"/>
                <c:pt idx="0">
                  <c:v>196</c:v>
                </c:pt>
              </c:numCache>
            </c:numRef>
          </c:yVal>
          <c:smooth val="0"/>
          <c:extLst>
            <c:ext xmlns:c16="http://schemas.microsoft.com/office/drawing/2014/chart" uri="{C3380CC4-5D6E-409C-BE32-E72D297353CC}">
              <c16:uniqueId val="{0000001F-51B4-C44C-8F3D-B7C8805431AA}"/>
            </c:ext>
          </c:extLst>
        </c:ser>
        <c:ser>
          <c:idx val="28"/>
          <c:order val="28"/>
          <c:tx>
            <c:strRef>
              <c:f>Clustering!$F$77</c:f>
              <c:strCache>
                <c:ptCount val="1"/>
                <c:pt idx="0">
                  <c:v>CNN11</c:v>
                </c:pt>
              </c:strCache>
            </c:strRef>
          </c:tx>
          <c:spPr>
            <a:ln>
              <a:solidFill>
                <a:srgbClr val="000000"/>
              </a:solidFill>
            </a:ln>
          </c:spPr>
          <c:marker>
            <c:symbol val="diamond"/>
            <c:size val="11"/>
            <c:spPr>
              <a:solidFill>
                <a:srgbClr val="660066"/>
              </a:solidFill>
              <a:ln>
                <a:solidFill>
                  <a:srgbClr val="000000"/>
                </a:solidFill>
              </a:ln>
            </c:spPr>
          </c:marker>
          <c:xVal>
            <c:numRef>
              <c:f>Clustering!$G$77</c:f>
              <c:numCache>
                <c:formatCode>General</c:formatCode>
                <c:ptCount val="1"/>
                <c:pt idx="0">
                  <c:v>0.5</c:v>
                </c:pt>
              </c:numCache>
            </c:numRef>
          </c:xVal>
          <c:yVal>
            <c:numRef>
              <c:f>Clustering!$H$77</c:f>
              <c:numCache>
                <c:formatCode>General</c:formatCode>
                <c:ptCount val="1"/>
                <c:pt idx="0">
                  <c:v>49</c:v>
                </c:pt>
              </c:numCache>
            </c:numRef>
          </c:yVal>
          <c:smooth val="0"/>
          <c:extLst>
            <c:ext xmlns:c16="http://schemas.microsoft.com/office/drawing/2014/chart" uri="{C3380CC4-5D6E-409C-BE32-E72D297353CC}">
              <c16:uniqueId val="{00000020-51B4-C44C-8F3D-B7C8805431AA}"/>
            </c:ext>
          </c:extLst>
        </c:ser>
        <c:ser>
          <c:idx val="29"/>
          <c:order val="29"/>
          <c:tx>
            <c:strRef>
              <c:f>Clustering!$F$110</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Clustering!$G$110</c:f>
              <c:numCache>
                <c:formatCode>General</c:formatCode>
                <c:ptCount val="1"/>
                <c:pt idx="0">
                  <c:v>2.197265625E-3</c:v>
                </c:pt>
              </c:numCache>
            </c:numRef>
          </c:xVal>
          <c:yVal>
            <c:numRef>
              <c:f>Clustering!$H$110</c:f>
              <c:numCache>
                <c:formatCode>General</c:formatCode>
                <c:ptCount val="1"/>
                <c:pt idx="0">
                  <c:v>196</c:v>
                </c:pt>
              </c:numCache>
            </c:numRef>
          </c:yVal>
          <c:smooth val="0"/>
          <c:extLst>
            <c:ext xmlns:c16="http://schemas.microsoft.com/office/drawing/2014/chart" uri="{C3380CC4-5D6E-409C-BE32-E72D297353CC}">
              <c16:uniqueId val="{00000021-51B4-C44C-8F3D-B7C8805431AA}"/>
            </c:ext>
          </c:extLst>
        </c:ser>
        <c:ser>
          <c:idx val="30"/>
          <c:order val="30"/>
          <c:tx>
            <c:strRef>
              <c:f>Clustering!$F$111</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Clustering!$G$111</c:f>
              <c:numCache>
                <c:formatCode>General</c:formatCode>
                <c:ptCount val="1"/>
                <c:pt idx="0">
                  <c:v>4.39453125E-3</c:v>
                </c:pt>
              </c:numCache>
            </c:numRef>
          </c:xVal>
          <c:yVal>
            <c:numRef>
              <c:f>Clustering!$H$111</c:f>
              <c:numCache>
                <c:formatCode>General</c:formatCode>
                <c:ptCount val="1"/>
                <c:pt idx="0">
                  <c:v>196</c:v>
                </c:pt>
              </c:numCache>
            </c:numRef>
          </c:yVal>
          <c:smooth val="0"/>
          <c:extLst>
            <c:ext xmlns:c16="http://schemas.microsoft.com/office/drawing/2014/chart" uri="{C3380CC4-5D6E-409C-BE32-E72D297353CC}">
              <c16:uniqueId val="{00000022-51B4-C44C-8F3D-B7C8805431AA}"/>
            </c:ext>
          </c:extLst>
        </c:ser>
        <c:ser>
          <c:idx val="31"/>
          <c:order val="31"/>
          <c:tx>
            <c:strRef>
              <c:f>Clustering!$F$112</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Clustering!$G$112</c:f>
              <c:numCache>
                <c:formatCode>General</c:formatCode>
                <c:ptCount val="1"/>
                <c:pt idx="0">
                  <c:v>4.39453125E-3</c:v>
                </c:pt>
              </c:numCache>
            </c:numRef>
          </c:xVal>
          <c:yVal>
            <c:numRef>
              <c:f>Clustering!$H$112</c:f>
              <c:numCache>
                <c:formatCode>General</c:formatCode>
                <c:ptCount val="1"/>
                <c:pt idx="0">
                  <c:v>49</c:v>
                </c:pt>
              </c:numCache>
            </c:numRef>
          </c:yVal>
          <c:smooth val="0"/>
          <c:extLst>
            <c:ext xmlns:c16="http://schemas.microsoft.com/office/drawing/2014/chart" uri="{C3380CC4-5D6E-409C-BE32-E72D297353CC}">
              <c16:uniqueId val="{00000023-51B4-C44C-8F3D-B7C8805431AA}"/>
            </c:ext>
          </c:extLst>
        </c:ser>
        <c:ser>
          <c:idx val="32"/>
          <c:order val="32"/>
          <c:tx>
            <c:strRef>
              <c:f>Clustering!$F$113</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Clustering!$G$113</c:f>
              <c:numCache>
                <c:formatCode>General</c:formatCode>
                <c:ptCount val="1"/>
                <c:pt idx="0">
                  <c:v>8.7890625E-3</c:v>
                </c:pt>
              </c:numCache>
            </c:numRef>
          </c:xVal>
          <c:yVal>
            <c:numRef>
              <c:f>Clustering!$H$113</c:f>
              <c:numCache>
                <c:formatCode>General</c:formatCode>
                <c:ptCount val="1"/>
                <c:pt idx="0">
                  <c:v>49</c:v>
                </c:pt>
              </c:numCache>
            </c:numRef>
          </c:yVal>
          <c:smooth val="0"/>
          <c:extLst>
            <c:ext xmlns:c16="http://schemas.microsoft.com/office/drawing/2014/chart" uri="{C3380CC4-5D6E-409C-BE32-E72D297353CC}">
              <c16:uniqueId val="{00000024-51B4-C44C-8F3D-B7C8805431AA}"/>
            </c:ext>
          </c:extLst>
        </c:ser>
        <c:ser>
          <c:idx val="33"/>
          <c:order val="33"/>
          <c:tx>
            <c:strRef>
              <c:f>Clustering!$F$115</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Clustering!$G$115</c:f>
              <c:numCache>
                <c:formatCode>General</c:formatCode>
                <c:ptCount val="1"/>
                <c:pt idx="0">
                  <c:v>8.7890625E-3</c:v>
                </c:pt>
              </c:numCache>
            </c:numRef>
          </c:xVal>
          <c:yVal>
            <c:numRef>
              <c:f>Clustering!$H$115</c:f>
              <c:numCache>
                <c:formatCode>General</c:formatCode>
                <c:ptCount val="1"/>
                <c:pt idx="0">
                  <c:v>100</c:v>
                </c:pt>
              </c:numCache>
            </c:numRef>
          </c:yVal>
          <c:smooth val="0"/>
          <c:extLst>
            <c:ext xmlns:c16="http://schemas.microsoft.com/office/drawing/2014/chart" uri="{C3380CC4-5D6E-409C-BE32-E72D297353CC}">
              <c16:uniqueId val="{00000025-51B4-C44C-8F3D-B7C8805431AA}"/>
            </c:ext>
          </c:extLst>
        </c:ser>
        <c:ser>
          <c:idx val="34"/>
          <c:order val="34"/>
          <c:tx>
            <c:strRef>
              <c:f>Clustering!$F$116</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Clustering!$G$116</c:f>
              <c:numCache>
                <c:formatCode>General</c:formatCode>
                <c:ptCount val="1"/>
                <c:pt idx="0">
                  <c:v>4.39453125E-3</c:v>
                </c:pt>
              </c:numCache>
            </c:numRef>
          </c:xVal>
          <c:yVal>
            <c:numRef>
              <c:f>Clustering!$H$116</c:f>
              <c:numCache>
                <c:formatCode>General</c:formatCode>
                <c:ptCount val="1"/>
                <c:pt idx="0">
                  <c:v>100</c:v>
                </c:pt>
              </c:numCache>
            </c:numRef>
          </c:yVal>
          <c:smooth val="0"/>
          <c:extLst>
            <c:ext xmlns:c16="http://schemas.microsoft.com/office/drawing/2014/chart" uri="{C3380CC4-5D6E-409C-BE32-E72D297353CC}">
              <c16:uniqueId val="{00000026-51B4-C44C-8F3D-B7C8805431AA}"/>
            </c:ext>
          </c:extLst>
        </c:ser>
        <c:ser>
          <c:idx val="35"/>
          <c:order val="35"/>
          <c:tx>
            <c:strRef>
              <c:f>Clustering!$F$79</c:f>
              <c:strCache>
                <c:ptCount val="1"/>
                <c:pt idx="0">
                  <c:v>CNN9</c:v>
                </c:pt>
              </c:strCache>
            </c:strRef>
          </c:tx>
          <c:spPr>
            <a:ln>
              <a:solidFill>
                <a:srgbClr val="000000"/>
              </a:solidFill>
            </a:ln>
          </c:spPr>
          <c:marker>
            <c:symbol val="diamond"/>
            <c:size val="9"/>
            <c:spPr>
              <a:solidFill>
                <a:srgbClr val="4285F4"/>
              </a:solidFill>
              <a:ln>
                <a:solidFill>
                  <a:srgbClr val="000000"/>
                </a:solidFill>
              </a:ln>
            </c:spPr>
          </c:marker>
          <c:xVal>
            <c:numRef>
              <c:f>Clustering!$G$79</c:f>
              <c:numCache>
                <c:formatCode>General</c:formatCode>
                <c:ptCount val="1"/>
                <c:pt idx="0">
                  <c:v>0.697265625</c:v>
                </c:pt>
              </c:numCache>
            </c:numRef>
          </c:xVal>
          <c:yVal>
            <c:numRef>
              <c:f>Clustering!$H$79</c:f>
              <c:numCache>
                <c:formatCode>General</c:formatCode>
                <c:ptCount val="1"/>
                <c:pt idx="0">
                  <c:v>49</c:v>
                </c:pt>
              </c:numCache>
            </c:numRef>
          </c:yVal>
          <c:smooth val="0"/>
          <c:extLst>
            <c:ext xmlns:c16="http://schemas.microsoft.com/office/drawing/2014/chart" uri="{C3380CC4-5D6E-409C-BE32-E72D297353CC}">
              <c16:uniqueId val="{00000027-51B4-C44C-8F3D-B7C8805431AA}"/>
            </c:ext>
          </c:extLst>
        </c:ser>
        <c:ser>
          <c:idx val="36"/>
          <c:order val="36"/>
          <c:tx>
            <c:strRef>
              <c:f>Clustering!$F$80</c:f>
              <c:strCache>
                <c:ptCount val="1"/>
                <c:pt idx="0">
                  <c:v>CNN9</c:v>
                </c:pt>
              </c:strCache>
            </c:strRef>
          </c:tx>
          <c:spPr>
            <a:ln>
              <a:solidFill>
                <a:srgbClr val="000000"/>
              </a:solidFill>
            </a:ln>
          </c:spPr>
          <c:marker>
            <c:symbol val="diamond"/>
            <c:size val="10"/>
            <c:spPr>
              <a:solidFill>
                <a:srgbClr val="4285F4"/>
              </a:solidFill>
              <a:ln>
                <a:solidFill>
                  <a:srgbClr val="000000"/>
                </a:solidFill>
              </a:ln>
            </c:spPr>
          </c:marker>
          <c:xVal>
            <c:numRef>
              <c:f>Clustering!$G$80</c:f>
              <c:numCache>
                <c:formatCode>General</c:formatCode>
                <c:ptCount val="1"/>
                <c:pt idx="0">
                  <c:v>0.546875</c:v>
                </c:pt>
              </c:numCache>
            </c:numRef>
          </c:xVal>
          <c:yVal>
            <c:numRef>
              <c:f>Clustering!$H$80</c:f>
              <c:numCache>
                <c:formatCode>General</c:formatCode>
                <c:ptCount val="1"/>
                <c:pt idx="0">
                  <c:v>49</c:v>
                </c:pt>
              </c:numCache>
            </c:numRef>
          </c:yVal>
          <c:smooth val="0"/>
          <c:extLst>
            <c:ext xmlns:c16="http://schemas.microsoft.com/office/drawing/2014/chart" uri="{C3380CC4-5D6E-409C-BE32-E72D297353CC}">
              <c16:uniqueId val="{00000028-51B4-C44C-8F3D-B7C8805431AA}"/>
            </c:ext>
          </c:extLst>
        </c:ser>
        <c:ser>
          <c:idx val="37"/>
          <c:order val="37"/>
          <c:tx>
            <c:strRef>
              <c:f>Clustering!$F$114</c:f>
              <c:strCache>
                <c:ptCount val="1"/>
                <c:pt idx="0">
                  <c:v>CNN9</c:v>
                </c:pt>
              </c:strCache>
            </c:strRef>
          </c:tx>
          <c:spPr>
            <a:ln>
              <a:solidFill>
                <a:srgbClr val="000000"/>
              </a:solidFill>
            </a:ln>
          </c:spPr>
          <c:marker>
            <c:symbol val="diamond"/>
            <c:size val="10"/>
            <c:spPr>
              <a:solidFill>
                <a:srgbClr val="4285F4"/>
              </a:solidFill>
              <a:ln>
                <a:solidFill>
                  <a:srgbClr val="000000"/>
                </a:solidFill>
              </a:ln>
            </c:spPr>
          </c:marker>
          <c:xVal>
            <c:numRef>
              <c:f>Clustering!$G$114</c:f>
              <c:numCache>
                <c:formatCode>General</c:formatCode>
                <c:ptCount val="1"/>
                <c:pt idx="0">
                  <c:v>1.94549560546875E-2</c:v>
                </c:pt>
              </c:numCache>
            </c:numRef>
          </c:xVal>
          <c:yVal>
            <c:numRef>
              <c:f>Clustering!$H$114</c:f>
              <c:numCache>
                <c:formatCode>General</c:formatCode>
                <c:ptCount val="1"/>
                <c:pt idx="0">
                  <c:v>49</c:v>
                </c:pt>
              </c:numCache>
            </c:numRef>
          </c:yVal>
          <c:smooth val="0"/>
          <c:extLst>
            <c:ext xmlns:c16="http://schemas.microsoft.com/office/drawing/2014/chart" uri="{C3380CC4-5D6E-409C-BE32-E72D297353CC}">
              <c16:uniqueId val="{00000029-51B4-C44C-8F3D-B7C8805431AA}"/>
            </c:ext>
          </c:extLst>
        </c:ser>
        <c:ser>
          <c:idx val="38"/>
          <c:order val="38"/>
          <c:tx>
            <c:strRef>
              <c:f>Clustering!$F$122</c:f>
              <c:strCache>
                <c:ptCount val="1"/>
                <c:pt idx="0">
                  <c:v>CNN9</c:v>
                </c:pt>
              </c:strCache>
            </c:strRef>
          </c:tx>
          <c:spPr>
            <a:ln>
              <a:solidFill>
                <a:srgbClr val="000000"/>
              </a:solidFill>
            </a:ln>
          </c:spPr>
          <c:marker>
            <c:symbol val="diamond"/>
            <c:size val="10"/>
            <c:spPr>
              <a:solidFill>
                <a:srgbClr val="4285F4"/>
              </a:solidFill>
              <a:ln>
                <a:solidFill>
                  <a:srgbClr val="000000"/>
                </a:solidFill>
              </a:ln>
            </c:spPr>
          </c:marker>
          <c:xVal>
            <c:numRef>
              <c:f>Clustering!$G$122</c:f>
              <c:numCache>
                <c:formatCode>General</c:formatCode>
                <c:ptCount val="1"/>
                <c:pt idx="0">
                  <c:v>5.3558349609375E-3</c:v>
                </c:pt>
              </c:numCache>
            </c:numRef>
          </c:xVal>
          <c:yVal>
            <c:numRef>
              <c:f>Clustering!$H$122</c:f>
              <c:numCache>
                <c:formatCode>General</c:formatCode>
                <c:ptCount val="1"/>
                <c:pt idx="0">
                  <c:v>196</c:v>
                </c:pt>
              </c:numCache>
            </c:numRef>
          </c:yVal>
          <c:smooth val="0"/>
          <c:extLst>
            <c:ext xmlns:c16="http://schemas.microsoft.com/office/drawing/2014/chart" uri="{C3380CC4-5D6E-409C-BE32-E72D297353CC}">
              <c16:uniqueId val="{0000002A-51B4-C44C-8F3D-B7C8805431AA}"/>
            </c:ext>
          </c:extLst>
        </c:ser>
        <c:ser>
          <c:idx val="39"/>
          <c:order val="39"/>
          <c:tx>
            <c:strRef>
              <c:f>Clustering!$F$123</c:f>
              <c:strCache>
                <c:ptCount val="1"/>
                <c:pt idx="0">
                  <c:v>CNN9</c:v>
                </c:pt>
              </c:strCache>
            </c:strRef>
          </c:tx>
          <c:spPr>
            <a:ln>
              <a:solidFill>
                <a:srgbClr val="000000"/>
              </a:solidFill>
            </a:ln>
          </c:spPr>
          <c:marker>
            <c:symbol val="diamond"/>
            <c:size val="10"/>
            <c:spPr>
              <a:solidFill>
                <a:srgbClr val="4285F4"/>
              </a:solidFill>
              <a:ln>
                <a:solidFill>
                  <a:srgbClr val="000000"/>
                </a:solidFill>
              </a:ln>
            </c:spPr>
          </c:marker>
          <c:xVal>
            <c:numRef>
              <c:f>Clustering!$G$123</c:f>
              <c:numCache>
                <c:formatCode>General</c:formatCode>
                <c:ptCount val="1"/>
                <c:pt idx="0">
                  <c:v>7.0037841796875E-3</c:v>
                </c:pt>
              </c:numCache>
            </c:numRef>
          </c:xVal>
          <c:yVal>
            <c:numRef>
              <c:f>Clustering!$H$123</c:f>
              <c:numCache>
                <c:formatCode>General</c:formatCode>
                <c:ptCount val="1"/>
                <c:pt idx="0">
                  <c:v>196</c:v>
                </c:pt>
              </c:numCache>
            </c:numRef>
          </c:yVal>
          <c:smooth val="0"/>
          <c:extLst>
            <c:ext xmlns:c16="http://schemas.microsoft.com/office/drawing/2014/chart" uri="{C3380CC4-5D6E-409C-BE32-E72D297353CC}">
              <c16:uniqueId val="{0000002B-51B4-C44C-8F3D-B7C8805431AA}"/>
            </c:ext>
          </c:extLst>
        </c:ser>
        <c:ser>
          <c:idx val="40"/>
          <c:order val="40"/>
          <c:tx>
            <c:strRef>
              <c:f>Clustering!$F$52</c:f>
              <c:strCache>
                <c:ptCount val="1"/>
                <c:pt idx="0">
                  <c:v>CNN9</c:v>
                </c:pt>
              </c:strCache>
            </c:strRef>
          </c:tx>
          <c:spPr>
            <a:ln>
              <a:solidFill>
                <a:srgbClr val="000000"/>
              </a:solidFill>
            </a:ln>
          </c:spPr>
          <c:marker>
            <c:symbol val="diamond"/>
            <c:size val="10"/>
            <c:spPr>
              <a:solidFill>
                <a:srgbClr val="4285F4"/>
              </a:solidFill>
              <a:ln>
                <a:solidFill>
                  <a:srgbClr val="000000"/>
                </a:solidFill>
              </a:ln>
            </c:spPr>
          </c:marker>
          <c:xVal>
            <c:numRef>
              <c:f>Clustering!$G$52</c:f>
              <c:numCache>
                <c:formatCode>General</c:formatCode>
                <c:ptCount val="1"/>
                <c:pt idx="0">
                  <c:v>1.64794921875E-3</c:v>
                </c:pt>
              </c:numCache>
            </c:numRef>
          </c:xVal>
          <c:yVal>
            <c:numRef>
              <c:f>Clustering!$H$52</c:f>
              <c:numCache>
                <c:formatCode>General</c:formatCode>
                <c:ptCount val="1"/>
                <c:pt idx="0">
                  <c:v>12544</c:v>
                </c:pt>
              </c:numCache>
            </c:numRef>
          </c:yVal>
          <c:smooth val="0"/>
          <c:extLst>
            <c:ext xmlns:c16="http://schemas.microsoft.com/office/drawing/2014/chart" uri="{C3380CC4-5D6E-409C-BE32-E72D297353CC}">
              <c16:uniqueId val="{0000002C-51B4-C44C-8F3D-B7C8805431AA}"/>
            </c:ext>
          </c:extLst>
        </c:ser>
        <c:ser>
          <c:idx val="41"/>
          <c:order val="41"/>
          <c:tx>
            <c:strRef>
              <c:f>Clustering!$F$105</c:f>
              <c:strCache>
                <c:ptCount val="1"/>
                <c:pt idx="0">
                  <c:v>CNN9</c:v>
                </c:pt>
              </c:strCache>
            </c:strRef>
          </c:tx>
          <c:spPr>
            <a:ln>
              <a:solidFill>
                <a:srgbClr val="000000"/>
              </a:solidFill>
            </a:ln>
          </c:spPr>
          <c:marker>
            <c:symbol val="diamond"/>
            <c:size val="10"/>
            <c:spPr>
              <a:solidFill>
                <a:srgbClr val="4285F4"/>
              </a:solidFill>
              <a:ln>
                <a:solidFill>
                  <a:srgbClr val="000000"/>
                </a:solidFill>
              </a:ln>
            </c:spPr>
          </c:marker>
          <c:xVal>
            <c:numRef>
              <c:f>Clustering!$G$105</c:f>
              <c:numCache>
                <c:formatCode>General</c:formatCode>
                <c:ptCount val="1"/>
                <c:pt idx="0">
                  <c:v>0.1058349609375</c:v>
                </c:pt>
              </c:numCache>
            </c:numRef>
          </c:xVal>
          <c:yVal>
            <c:numRef>
              <c:f>Clustering!$H$105</c:f>
              <c:numCache>
                <c:formatCode>General</c:formatCode>
                <c:ptCount val="1"/>
                <c:pt idx="0">
                  <c:v>196</c:v>
                </c:pt>
              </c:numCache>
            </c:numRef>
          </c:yVal>
          <c:smooth val="0"/>
          <c:extLst>
            <c:ext xmlns:c16="http://schemas.microsoft.com/office/drawing/2014/chart" uri="{C3380CC4-5D6E-409C-BE32-E72D297353CC}">
              <c16:uniqueId val="{0000002D-51B4-C44C-8F3D-B7C8805431AA}"/>
            </c:ext>
          </c:extLst>
        </c:ser>
        <c:ser>
          <c:idx val="42"/>
          <c:order val="42"/>
          <c:tx>
            <c:strRef>
              <c:f>Clustering!$F$104</c:f>
              <c:strCache>
                <c:ptCount val="1"/>
                <c:pt idx="0">
                  <c:v>CNN9</c:v>
                </c:pt>
              </c:strCache>
            </c:strRef>
          </c:tx>
          <c:spPr>
            <a:ln>
              <a:solidFill>
                <a:srgbClr val="000000"/>
              </a:solidFill>
            </a:ln>
          </c:spPr>
          <c:marker>
            <c:symbol val="diamond"/>
            <c:size val="10"/>
            <c:spPr>
              <a:solidFill>
                <a:srgbClr val="4285F4"/>
              </a:solidFill>
              <a:ln>
                <a:solidFill>
                  <a:srgbClr val="000000"/>
                </a:solidFill>
              </a:ln>
            </c:spPr>
          </c:marker>
          <c:xVal>
            <c:numRef>
              <c:f>Clustering!$G$104</c:f>
              <c:numCache>
                <c:formatCode>General</c:formatCode>
                <c:ptCount val="1"/>
                <c:pt idx="0">
                  <c:v>8.09326171875E-2</c:v>
                </c:pt>
              </c:numCache>
            </c:numRef>
          </c:xVal>
          <c:yVal>
            <c:numRef>
              <c:f>Clustering!$H$104</c:f>
              <c:numCache>
                <c:formatCode>General</c:formatCode>
                <c:ptCount val="1"/>
                <c:pt idx="0">
                  <c:v>196</c:v>
                </c:pt>
              </c:numCache>
            </c:numRef>
          </c:yVal>
          <c:smooth val="0"/>
          <c:extLst>
            <c:ext xmlns:c16="http://schemas.microsoft.com/office/drawing/2014/chart" uri="{C3380CC4-5D6E-409C-BE32-E72D297353CC}">
              <c16:uniqueId val="{0000002E-51B4-C44C-8F3D-B7C8805431AA}"/>
            </c:ext>
          </c:extLst>
        </c:ser>
        <c:ser>
          <c:idx val="43"/>
          <c:order val="43"/>
          <c:tx>
            <c:strRef>
              <c:f>Clustering!$F$53</c:f>
              <c:strCache>
                <c:ptCount val="1"/>
                <c:pt idx="0">
                  <c:v>CNN9</c:v>
                </c:pt>
              </c:strCache>
            </c:strRef>
          </c:tx>
          <c:spPr>
            <a:ln>
              <a:solidFill>
                <a:srgbClr val="000000"/>
              </a:solidFill>
            </a:ln>
          </c:spPr>
          <c:marker>
            <c:symbol val="diamond"/>
            <c:size val="10"/>
            <c:spPr>
              <a:solidFill>
                <a:srgbClr val="4285F4"/>
              </a:solidFill>
              <a:ln>
                <a:solidFill>
                  <a:srgbClr val="000000"/>
                </a:solidFill>
              </a:ln>
            </c:spPr>
          </c:marker>
          <c:xVal>
            <c:numRef>
              <c:f>Clustering!$G$53</c:f>
              <c:numCache>
                <c:formatCode>General</c:formatCode>
                <c:ptCount val="1"/>
                <c:pt idx="0">
                  <c:v>1.64794921875E-3</c:v>
                </c:pt>
              </c:numCache>
            </c:numRef>
          </c:xVal>
          <c:yVal>
            <c:numRef>
              <c:f>Clustering!$H$53</c:f>
              <c:numCache>
                <c:formatCode>General</c:formatCode>
                <c:ptCount val="1"/>
                <c:pt idx="0">
                  <c:v>3136</c:v>
                </c:pt>
              </c:numCache>
            </c:numRef>
          </c:yVal>
          <c:smooth val="0"/>
          <c:extLst>
            <c:ext xmlns:c16="http://schemas.microsoft.com/office/drawing/2014/chart" uri="{C3380CC4-5D6E-409C-BE32-E72D297353CC}">
              <c16:uniqueId val="{0000002F-51B4-C44C-8F3D-B7C8805431AA}"/>
            </c:ext>
          </c:extLst>
        </c:ser>
        <c:ser>
          <c:idx val="44"/>
          <c:order val="44"/>
          <c:tx>
            <c:strRef>
              <c:f>Clustering!$F$117</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Clustering!$G$117</c:f>
              <c:numCache>
                <c:formatCode>General</c:formatCode>
                <c:ptCount val="1"/>
                <c:pt idx="0">
                  <c:v>9.8876953125E-3</c:v>
                </c:pt>
              </c:numCache>
            </c:numRef>
          </c:xVal>
          <c:yVal>
            <c:numRef>
              <c:f>Clustering!$H$117</c:f>
              <c:numCache>
                <c:formatCode>General</c:formatCode>
                <c:ptCount val="1"/>
                <c:pt idx="0">
                  <c:v>16</c:v>
                </c:pt>
              </c:numCache>
            </c:numRef>
          </c:yVal>
          <c:smooth val="0"/>
          <c:extLst>
            <c:ext xmlns:c16="http://schemas.microsoft.com/office/drawing/2014/chart" uri="{C3380CC4-5D6E-409C-BE32-E72D297353CC}">
              <c16:uniqueId val="{00000030-51B4-C44C-8F3D-B7C8805431AA}"/>
            </c:ext>
          </c:extLst>
        </c:ser>
        <c:ser>
          <c:idx val="45"/>
          <c:order val="45"/>
          <c:tx>
            <c:strRef>
              <c:f>Clustering!$F$118</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Clustering!$G$118</c:f>
              <c:numCache>
                <c:formatCode>General</c:formatCode>
                <c:ptCount val="1"/>
                <c:pt idx="0">
                  <c:v>1.64794921875E-2</c:v>
                </c:pt>
              </c:numCache>
            </c:numRef>
          </c:xVal>
          <c:yVal>
            <c:numRef>
              <c:f>Clustering!$H$118</c:f>
              <c:numCache>
                <c:formatCode>General</c:formatCode>
                <c:ptCount val="1"/>
                <c:pt idx="0">
                  <c:v>16</c:v>
                </c:pt>
              </c:numCache>
            </c:numRef>
          </c:yVal>
          <c:smooth val="0"/>
          <c:extLst>
            <c:ext xmlns:c16="http://schemas.microsoft.com/office/drawing/2014/chart" uri="{C3380CC4-5D6E-409C-BE32-E72D297353CC}">
              <c16:uniqueId val="{00000031-51B4-C44C-8F3D-B7C8805431AA}"/>
            </c:ext>
          </c:extLst>
        </c:ser>
        <c:ser>
          <c:idx val="46"/>
          <c:order val="46"/>
          <c:tx>
            <c:strRef>
              <c:f>Clustering!$F$119</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Clustering!$G$119</c:f>
              <c:numCache>
                <c:formatCode>General</c:formatCode>
                <c:ptCount val="1"/>
                <c:pt idx="0">
                  <c:v>3.2958984375E-3</c:v>
                </c:pt>
              </c:numCache>
            </c:numRef>
          </c:xVal>
          <c:yVal>
            <c:numRef>
              <c:f>Clustering!$H$119</c:f>
              <c:numCache>
                <c:formatCode>General</c:formatCode>
                <c:ptCount val="1"/>
                <c:pt idx="0">
                  <c:v>64</c:v>
                </c:pt>
              </c:numCache>
            </c:numRef>
          </c:yVal>
          <c:smooth val="0"/>
          <c:extLst>
            <c:ext xmlns:c16="http://schemas.microsoft.com/office/drawing/2014/chart" uri="{C3380CC4-5D6E-409C-BE32-E72D297353CC}">
              <c16:uniqueId val="{00000032-51B4-C44C-8F3D-B7C8805431AA}"/>
            </c:ext>
          </c:extLst>
        </c:ser>
        <c:ser>
          <c:idx val="47"/>
          <c:order val="47"/>
          <c:tx>
            <c:strRef>
              <c:f>Clustering!$F$120</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Clustering!$G$120</c:f>
              <c:numCache>
                <c:formatCode>General</c:formatCode>
                <c:ptCount val="1"/>
                <c:pt idx="0">
                  <c:v>6.591796875E-3</c:v>
                </c:pt>
              </c:numCache>
            </c:numRef>
          </c:xVal>
          <c:yVal>
            <c:numRef>
              <c:f>Clustering!$H$120</c:f>
              <c:numCache>
                <c:formatCode>General</c:formatCode>
                <c:ptCount val="1"/>
                <c:pt idx="0">
                  <c:v>64</c:v>
                </c:pt>
              </c:numCache>
            </c:numRef>
          </c:yVal>
          <c:smooth val="0"/>
          <c:extLst>
            <c:ext xmlns:c16="http://schemas.microsoft.com/office/drawing/2014/chart" uri="{C3380CC4-5D6E-409C-BE32-E72D297353CC}">
              <c16:uniqueId val="{00000033-51B4-C44C-8F3D-B7C8805431AA}"/>
            </c:ext>
          </c:extLst>
        </c:ser>
        <c:ser>
          <c:idx val="48"/>
          <c:order val="48"/>
          <c:tx>
            <c:strRef>
              <c:f>Clustering!$F$121</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Clustering!$G$121</c:f>
              <c:numCache>
                <c:formatCode>General</c:formatCode>
                <c:ptCount val="1"/>
                <c:pt idx="0">
                  <c:v>9.8876953125E-3</c:v>
                </c:pt>
              </c:numCache>
            </c:numRef>
          </c:xVal>
          <c:yVal>
            <c:numRef>
              <c:f>Clustering!$H$121</c:f>
              <c:numCache>
                <c:formatCode>General</c:formatCode>
                <c:ptCount val="1"/>
                <c:pt idx="0">
                  <c:v>64</c:v>
                </c:pt>
              </c:numCache>
            </c:numRef>
          </c:yVal>
          <c:smooth val="0"/>
          <c:extLst>
            <c:ext xmlns:c16="http://schemas.microsoft.com/office/drawing/2014/chart" uri="{C3380CC4-5D6E-409C-BE32-E72D297353CC}">
              <c16:uniqueId val="{00000034-51B4-C44C-8F3D-B7C8805431AA}"/>
            </c:ext>
          </c:extLst>
        </c:ser>
        <c:ser>
          <c:idx val="49"/>
          <c:order val="49"/>
          <c:tx>
            <c:strRef>
              <c:f>Clustering!$F$70</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Clustering!$G$70</c:f>
              <c:numCache>
                <c:formatCode>General</c:formatCode>
                <c:ptCount val="1"/>
                <c:pt idx="0">
                  <c:v>0.5859375</c:v>
                </c:pt>
              </c:numCache>
            </c:numRef>
          </c:xVal>
          <c:yVal>
            <c:numRef>
              <c:f>Clustering!$H$70</c:f>
              <c:numCache>
                <c:formatCode>General</c:formatCode>
                <c:ptCount val="1"/>
                <c:pt idx="0">
                  <c:v>16</c:v>
                </c:pt>
              </c:numCache>
            </c:numRef>
          </c:yVal>
          <c:smooth val="0"/>
          <c:extLst>
            <c:ext xmlns:c16="http://schemas.microsoft.com/office/drawing/2014/chart" uri="{C3380CC4-5D6E-409C-BE32-E72D297353CC}">
              <c16:uniqueId val="{00000035-51B4-C44C-8F3D-B7C8805431AA}"/>
            </c:ext>
          </c:extLst>
        </c:ser>
        <c:ser>
          <c:idx val="50"/>
          <c:order val="50"/>
          <c:tx>
            <c:strRef>
              <c:f>Clustering!$F$71</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Clustering!$G$71</c:f>
              <c:numCache>
                <c:formatCode>General</c:formatCode>
                <c:ptCount val="1"/>
                <c:pt idx="0">
                  <c:v>1.171875</c:v>
                </c:pt>
              </c:numCache>
            </c:numRef>
          </c:xVal>
          <c:yVal>
            <c:numRef>
              <c:f>Clustering!$H$71</c:f>
              <c:numCache>
                <c:formatCode>General</c:formatCode>
                <c:ptCount val="1"/>
                <c:pt idx="0">
                  <c:v>16</c:v>
                </c:pt>
              </c:numCache>
            </c:numRef>
          </c:yVal>
          <c:smooth val="0"/>
          <c:extLst>
            <c:ext xmlns:c16="http://schemas.microsoft.com/office/drawing/2014/chart" uri="{C3380CC4-5D6E-409C-BE32-E72D297353CC}">
              <c16:uniqueId val="{00000036-51B4-C44C-8F3D-B7C8805431AA}"/>
            </c:ext>
          </c:extLst>
        </c:ser>
        <c:ser>
          <c:idx val="51"/>
          <c:order val="51"/>
          <c:tx>
            <c:strRef>
              <c:f>Clustering!$F$54</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Clustering!$G$54</c:f>
              <c:numCache>
                <c:formatCode>General</c:formatCode>
                <c:ptCount val="1"/>
                <c:pt idx="0">
                  <c:v>1.318359375E-2</c:v>
                </c:pt>
              </c:numCache>
            </c:numRef>
          </c:xVal>
          <c:yVal>
            <c:numRef>
              <c:f>Clustering!$H$54</c:f>
              <c:numCache>
                <c:formatCode>General</c:formatCode>
                <c:ptCount val="1"/>
                <c:pt idx="0">
                  <c:v>1024</c:v>
                </c:pt>
              </c:numCache>
            </c:numRef>
          </c:yVal>
          <c:smooth val="0"/>
          <c:extLst>
            <c:ext xmlns:c16="http://schemas.microsoft.com/office/drawing/2014/chart" uri="{C3380CC4-5D6E-409C-BE32-E72D297353CC}">
              <c16:uniqueId val="{00000037-51B4-C44C-8F3D-B7C8805431AA}"/>
            </c:ext>
          </c:extLst>
        </c:ser>
        <c:ser>
          <c:idx val="52"/>
          <c:order val="52"/>
          <c:tx>
            <c:strRef>
              <c:f>Clustering!$F$55</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Clustering!$G$55</c:f>
              <c:numCache>
                <c:formatCode>General</c:formatCode>
                <c:ptCount val="1"/>
                <c:pt idx="0">
                  <c:v>5.859375E-3</c:v>
                </c:pt>
              </c:numCache>
            </c:numRef>
          </c:xVal>
          <c:yVal>
            <c:numRef>
              <c:f>Clustering!$H$55</c:f>
              <c:numCache>
                <c:formatCode>General</c:formatCode>
                <c:ptCount val="1"/>
                <c:pt idx="0">
                  <c:v>4096</c:v>
                </c:pt>
              </c:numCache>
            </c:numRef>
          </c:yVal>
          <c:smooth val="0"/>
          <c:extLst>
            <c:ext xmlns:c16="http://schemas.microsoft.com/office/drawing/2014/chart" uri="{C3380CC4-5D6E-409C-BE32-E72D297353CC}">
              <c16:uniqueId val="{00000038-51B4-C44C-8F3D-B7C8805431AA}"/>
            </c:ext>
          </c:extLst>
        </c:ser>
        <c:ser>
          <c:idx val="53"/>
          <c:order val="53"/>
          <c:tx>
            <c:strRef>
              <c:f>Clustering!$F$56</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Clustering!$G$56</c:f>
              <c:numCache>
                <c:formatCode>General</c:formatCode>
                <c:ptCount val="1"/>
                <c:pt idx="0">
                  <c:v>2.197265625E-3</c:v>
                </c:pt>
              </c:numCache>
            </c:numRef>
          </c:xVal>
          <c:yVal>
            <c:numRef>
              <c:f>Clustering!$H$56</c:f>
              <c:numCache>
                <c:formatCode>General</c:formatCode>
                <c:ptCount val="1"/>
                <c:pt idx="0">
                  <c:v>4096</c:v>
                </c:pt>
              </c:numCache>
            </c:numRef>
          </c:yVal>
          <c:smooth val="0"/>
          <c:extLst>
            <c:ext xmlns:c16="http://schemas.microsoft.com/office/drawing/2014/chart" uri="{C3380CC4-5D6E-409C-BE32-E72D297353CC}">
              <c16:uniqueId val="{00000039-51B4-C44C-8F3D-B7C8805431AA}"/>
            </c:ext>
          </c:extLst>
        </c:ser>
        <c:ser>
          <c:idx val="54"/>
          <c:order val="54"/>
          <c:tx>
            <c:strRef>
              <c:f>Clustering!$F$18</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Clustering!$G$18</c:f>
              <c:numCache>
                <c:formatCode>General</c:formatCode>
                <c:ptCount val="1"/>
                <c:pt idx="0">
                  <c:v>0.25</c:v>
                </c:pt>
              </c:numCache>
            </c:numRef>
          </c:xVal>
          <c:yVal>
            <c:numRef>
              <c:f>Clustering!$H$18</c:f>
              <c:numCache>
                <c:formatCode>General</c:formatCode>
                <c:ptCount val="1"/>
                <c:pt idx="0">
                  <c:v>1</c:v>
                </c:pt>
              </c:numCache>
            </c:numRef>
          </c:yVal>
          <c:smooth val="0"/>
          <c:extLst>
            <c:ext xmlns:c16="http://schemas.microsoft.com/office/drawing/2014/chart" uri="{C3380CC4-5D6E-409C-BE32-E72D297353CC}">
              <c16:uniqueId val="{0000003A-51B4-C44C-8F3D-B7C8805431AA}"/>
            </c:ext>
          </c:extLst>
        </c:ser>
        <c:ser>
          <c:idx val="55"/>
          <c:order val="55"/>
          <c:tx>
            <c:strRef>
              <c:f>Clustering!$F$19</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Clustering!$G$19</c:f>
              <c:numCache>
                <c:formatCode>General</c:formatCode>
                <c:ptCount val="1"/>
                <c:pt idx="0">
                  <c:v>6.25E-2</c:v>
                </c:pt>
              </c:numCache>
            </c:numRef>
          </c:xVal>
          <c:yVal>
            <c:numRef>
              <c:f>Clustering!$H$19</c:f>
              <c:numCache>
                <c:formatCode>General</c:formatCode>
                <c:ptCount val="1"/>
                <c:pt idx="0">
                  <c:v>1</c:v>
                </c:pt>
              </c:numCache>
            </c:numRef>
          </c:yVal>
          <c:smooth val="0"/>
          <c:extLst>
            <c:ext xmlns:c16="http://schemas.microsoft.com/office/drawing/2014/chart" uri="{C3380CC4-5D6E-409C-BE32-E72D297353CC}">
              <c16:uniqueId val="{0000003B-51B4-C44C-8F3D-B7C8805431AA}"/>
            </c:ext>
          </c:extLst>
        </c:ser>
        <c:ser>
          <c:idx val="56"/>
          <c:order val="56"/>
          <c:tx>
            <c:strRef>
              <c:f>Clustering!$F$36</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Clustering!$G$36</c:f>
              <c:numCache>
                <c:formatCode>General</c:formatCode>
                <c:ptCount val="1"/>
                <c:pt idx="0">
                  <c:v>1.5625E-2</c:v>
                </c:pt>
              </c:numCache>
            </c:numRef>
          </c:xVal>
          <c:yVal>
            <c:numRef>
              <c:f>Clustering!$H$36</c:f>
              <c:numCache>
                <c:formatCode>General</c:formatCode>
                <c:ptCount val="1"/>
                <c:pt idx="0">
                  <c:v>5625</c:v>
                </c:pt>
              </c:numCache>
            </c:numRef>
          </c:yVal>
          <c:smooth val="0"/>
          <c:extLst>
            <c:ext xmlns:c16="http://schemas.microsoft.com/office/drawing/2014/chart" uri="{C3380CC4-5D6E-409C-BE32-E72D297353CC}">
              <c16:uniqueId val="{0000003C-51B4-C44C-8F3D-B7C8805431AA}"/>
            </c:ext>
          </c:extLst>
        </c:ser>
        <c:ser>
          <c:idx val="57"/>
          <c:order val="57"/>
          <c:tx>
            <c:strRef>
              <c:f>Clustering!$F$37</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Clustering!$G$37</c:f>
              <c:numCache>
                <c:formatCode>General</c:formatCode>
                <c:ptCount val="1"/>
                <c:pt idx="0">
                  <c:v>3.125E-2</c:v>
                </c:pt>
              </c:numCache>
            </c:numRef>
          </c:xVal>
          <c:yVal>
            <c:numRef>
              <c:f>Clustering!$H$37</c:f>
              <c:numCache>
                <c:formatCode>General</c:formatCode>
                <c:ptCount val="1"/>
                <c:pt idx="0">
                  <c:v>1444</c:v>
                </c:pt>
              </c:numCache>
            </c:numRef>
          </c:yVal>
          <c:smooth val="0"/>
          <c:extLst>
            <c:ext xmlns:c16="http://schemas.microsoft.com/office/drawing/2014/chart" uri="{C3380CC4-5D6E-409C-BE32-E72D297353CC}">
              <c16:uniqueId val="{0000003D-51B4-C44C-8F3D-B7C8805431AA}"/>
            </c:ext>
          </c:extLst>
        </c:ser>
        <c:ser>
          <c:idx val="58"/>
          <c:order val="58"/>
          <c:tx>
            <c:strRef>
              <c:f>Clustering!$F$38</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Clustering!$G$38</c:f>
              <c:numCache>
                <c:formatCode>General</c:formatCode>
                <c:ptCount val="1"/>
                <c:pt idx="0">
                  <c:v>6.25E-2</c:v>
                </c:pt>
              </c:numCache>
            </c:numRef>
          </c:xVal>
          <c:yVal>
            <c:numRef>
              <c:f>Clustering!$H$38</c:f>
              <c:numCache>
                <c:formatCode>General</c:formatCode>
                <c:ptCount val="1"/>
                <c:pt idx="0">
                  <c:v>1444</c:v>
                </c:pt>
              </c:numCache>
            </c:numRef>
          </c:yVal>
          <c:smooth val="0"/>
          <c:extLst>
            <c:ext xmlns:c16="http://schemas.microsoft.com/office/drawing/2014/chart" uri="{C3380CC4-5D6E-409C-BE32-E72D297353CC}">
              <c16:uniqueId val="{0000003E-51B4-C44C-8F3D-B7C8805431AA}"/>
            </c:ext>
          </c:extLst>
        </c:ser>
        <c:ser>
          <c:idx val="59"/>
          <c:order val="59"/>
          <c:tx>
            <c:strRef>
              <c:f>Clustering!$F$7</c:f>
              <c:strCache>
                <c:ptCount val="1"/>
                <c:pt idx="0">
                  <c:v>LSTM1</c:v>
                </c:pt>
              </c:strCache>
            </c:strRef>
          </c:tx>
          <c:spPr>
            <a:ln>
              <a:solidFill>
                <a:srgbClr val="000000"/>
              </a:solidFill>
            </a:ln>
          </c:spPr>
          <c:marker>
            <c:symbol val="square"/>
            <c:size val="10"/>
            <c:spPr>
              <a:solidFill>
                <a:schemeClr val="accent1"/>
              </a:solidFill>
              <a:ln>
                <a:solidFill>
                  <a:srgbClr val="000000"/>
                </a:solidFill>
              </a:ln>
            </c:spPr>
          </c:marker>
          <c:xVal>
            <c:numRef>
              <c:f>Clustering!$G$7</c:f>
              <c:numCache>
                <c:formatCode>General</c:formatCode>
                <c:ptCount val="1"/>
                <c:pt idx="0">
                  <c:v>1.1200000000000001</c:v>
                </c:pt>
              </c:numCache>
            </c:numRef>
          </c:xVal>
          <c:yVal>
            <c:numRef>
              <c:f>Clustering!$H$7</c:f>
              <c:numCache>
                <c:formatCode>General</c:formatCode>
                <c:ptCount val="1"/>
                <c:pt idx="0">
                  <c:v>1</c:v>
                </c:pt>
              </c:numCache>
            </c:numRef>
          </c:yVal>
          <c:smooth val="0"/>
          <c:extLst>
            <c:ext xmlns:c16="http://schemas.microsoft.com/office/drawing/2014/chart" uri="{C3380CC4-5D6E-409C-BE32-E72D297353CC}">
              <c16:uniqueId val="{0000003F-51B4-C44C-8F3D-B7C8805431AA}"/>
            </c:ext>
          </c:extLst>
        </c:ser>
        <c:ser>
          <c:idx val="61"/>
          <c:order val="60"/>
          <c:tx>
            <c:strRef>
              <c:f>Clustering!$F$10</c:f>
              <c:strCache>
                <c:ptCount val="1"/>
                <c:pt idx="0">
                  <c:v>Transd.1</c:v>
                </c:pt>
              </c:strCache>
            </c:strRef>
          </c:tx>
          <c:spPr>
            <a:ln>
              <a:solidFill>
                <a:srgbClr val="000000"/>
              </a:solidFill>
            </a:ln>
          </c:spPr>
          <c:marker>
            <c:symbol val="triangle"/>
            <c:size val="10"/>
            <c:spPr>
              <a:solidFill>
                <a:srgbClr val="FF0000"/>
              </a:solidFill>
              <a:ln>
                <a:solidFill>
                  <a:srgbClr val="000000"/>
                </a:solidFill>
              </a:ln>
            </c:spPr>
          </c:marker>
          <c:xVal>
            <c:numRef>
              <c:f>Clustering!$G$10</c:f>
              <c:numCache>
                <c:formatCode>General</c:formatCode>
                <c:ptCount val="1"/>
                <c:pt idx="0">
                  <c:v>7.5531005859375</c:v>
                </c:pt>
              </c:numCache>
            </c:numRef>
          </c:xVal>
          <c:yVal>
            <c:numRef>
              <c:f>Clustering!$H$10</c:f>
              <c:numCache>
                <c:formatCode>General</c:formatCode>
                <c:ptCount val="1"/>
                <c:pt idx="0">
                  <c:v>1</c:v>
                </c:pt>
              </c:numCache>
            </c:numRef>
          </c:yVal>
          <c:smooth val="0"/>
          <c:extLst>
            <c:ext xmlns:c16="http://schemas.microsoft.com/office/drawing/2014/chart" uri="{C3380CC4-5D6E-409C-BE32-E72D297353CC}">
              <c16:uniqueId val="{00000040-51B4-C44C-8F3D-B7C8805431AA}"/>
            </c:ext>
          </c:extLst>
        </c:ser>
        <c:ser>
          <c:idx val="62"/>
          <c:order val="61"/>
          <c:tx>
            <c:strRef>
              <c:f>Clustering!$F$11</c:f>
              <c:strCache>
                <c:ptCount val="1"/>
                <c:pt idx="0">
                  <c:v>Transd.1</c:v>
                </c:pt>
              </c:strCache>
            </c:strRef>
          </c:tx>
          <c:spPr>
            <a:ln>
              <a:solidFill>
                <a:srgbClr val="000000"/>
              </a:solidFill>
            </a:ln>
          </c:spPr>
          <c:marker>
            <c:symbol val="triangle"/>
            <c:size val="10"/>
            <c:spPr>
              <a:solidFill>
                <a:srgbClr val="FF0000"/>
              </a:solidFill>
              <a:ln>
                <a:solidFill>
                  <a:srgbClr val="000000"/>
                </a:solidFill>
              </a:ln>
            </c:spPr>
          </c:marker>
          <c:xVal>
            <c:numRef>
              <c:f>Clustering!$G$11</c:f>
              <c:numCache>
                <c:formatCode>General</c:formatCode>
                <c:ptCount val="1"/>
                <c:pt idx="0">
                  <c:v>10.2996826171875</c:v>
                </c:pt>
              </c:numCache>
            </c:numRef>
          </c:xVal>
          <c:yVal>
            <c:numRef>
              <c:f>Clustering!$H$11</c:f>
              <c:numCache>
                <c:formatCode>General</c:formatCode>
                <c:ptCount val="1"/>
                <c:pt idx="0">
                  <c:v>1</c:v>
                </c:pt>
              </c:numCache>
            </c:numRef>
          </c:yVal>
          <c:smooth val="0"/>
          <c:extLst>
            <c:ext xmlns:c16="http://schemas.microsoft.com/office/drawing/2014/chart" uri="{C3380CC4-5D6E-409C-BE32-E72D297353CC}">
              <c16:uniqueId val="{00000041-51B4-C44C-8F3D-B7C8805431AA}"/>
            </c:ext>
          </c:extLst>
        </c:ser>
        <c:ser>
          <c:idx val="63"/>
          <c:order val="62"/>
          <c:tx>
            <c:strRef>
              <c:f>Clustering!$F$12</c:f>
              <c:strCache>
                <c:ptCount val="1"/>
                <c:pt idx="0">
                  <c:v>Transd.2</c:v>
                </c:pt>
              </c:strCache>
            </c:strRef>
          </c:tx>
          <c:spPr>
            <a:ln>
              <a:solidFill>
                <a:srgbClr val="000000"/>
              </a:solidFill>
            </a:ln>
          </c:spPr>
          <c:marker>
            <c:symbol val="triangle"/>
            <c:size val="10"/>
            <c:spPr>
              <a:solidFill>
                <a:schemeClr val="accent4"/>
              </a:solidFill>
              <a:ln>
                <a:solidFill>
                  <a:srgbClr val="000000"/>
                </a:solidFill>
              </a:ln>
            </c:spPr>
          </c:marker>
          <c:xVal>
            <c:numRef>
              <c:f>Clustering!$G$12</c:f>
              <c:numCache>
                <c:formatCode>General</c:formatCode>
                <c:ptCount val="1"/>
                <c:pt idx="0">
                  <c:v>14.87</c:v>
                </c:pt>
              </c:numCache>
            </c:numRef>
          </c:xVal>
          <c:yVal>
            <c:numRef>
              <c:f>Clustering!$H$12</c:f>
              <c:numCache>
                <c:formatCode>General</c:formatCode>
                <c:ptCount val="1"/>
                <c:pt idx="0">
                  <c:v>1</c:v>
                </c:pt>
              </c:numCache>
            </c:numRef>
          </c:yVal>
          <c:smooth val="0"/>
          <c:extLst>
            <c:ext xmlns:c16="http://schemas.microsoft.com/office/drawing/2014/chart" uri="{C3380CC4-5D6E-409C-BE32-E72D297353CC}">
              <c16:uniqueId val="{00000042-51B4-C44C-8F3D-B7C8805431AA}"/>
            </c:ext>
          </c:extLst>
        </c:ser>
        <c:ser>
          <c:idx val="64"/>
          <c:order val="63"/>
          <c:tx>
            <c:strRef>
              <c:f>Clustering!$F$9</c:f>
              <c:strCache>
                <c:ptCount val="1"/>
                <c:pt idx="0">
                  <c:v>LSTM2</c:v>
                </c:pt>
              </c:strCache>
            </c:strRef>
          </c:tx>
          <c:spPr>
            <a:ln>
              <a:solidFill>
                <a:srgbClr val="000000"/>
              </a:solidFill>
            </a:ln>
          </c:spPr>
          <c:marker>
            <c:symbol val="square"/>
            <c:size val="10"/>
            <c:spPr>
              <a:solidFill>
                <a:srgbClr val="4285F4"/>
              </a:solidFill>
              <a:ln>
                <a:solidFill>
                  <a:srgbClr val="000000"/>
                </a:solidFill>
              </a:ln>
            </c:spPr>
          </c:marker>
          <c:xVal>
            <c:numRef>
              <c:f>Clustering!$G$9</c:f>
              <c:numCache>
                <c:formatCode>General</c:formatCode>
                <c:ptCount val="1"/>
                <c:pt idx="0">
                  <c:v>5</c:v>
                </c:pt>
              </c:numCache>
            </c:numRef>
          </c:xVal>
          <c:yVal>
            <c:numRef>
              <c:f>Clustering!$H$9</c:f>
              <c:numCache>
                <c:formatCode>General</c:formatCode>
                <c:ptCount val="1"/>
                <c:pt idx="0">
                  <c:v>1</c:v>
                </c:pt>
              </c:numCache>
            </c:numRef>
          </c:yVal>
          <c:smooth val="0"/>
          <c:extLst>
            <c:ext xmlns:c16="http://schemas.microsoft.com/office/drawing/2014/chart" uri="{C3380CC4-5D6E-409C-BE32-E72D297353CC}">
              <c16:uniqueId val="{00000043-51B4-C44C-8F3D-B7C8805431AA}"/>
            </c:ext>
          </c:extLst>
        </c:ser>
        <c:ser>
          <c:idx val="65"/>
          <c:order val="64"/>
          <c:tx>
            <c:strRef>
              <c:f>Clustering!$F$13</c:f>
              <c:strCache>
                <c:ptCount val="1"/>
                <c:pt idx="0">
                  <c:v>Transd.3</c:v>
                </c:pt>
              </c:strCache>
            </c:strRef>
          </c:tx>
          <c:spPr>
            <a:ln>
              <a:solidFill>
                <a:srgbClr val="000000"/>
              </a:solidFill>
            </a:ln>
          </c:spPr>
          <c:marker>
            <c:symbol val="triangle"/>
            <c:size val="9"/>
            <c:spPr>
              <a:solidFill>
                <a:schemeClr val="accent4"/>
              </a:solidFill>
              <a:ln>
                <a:solidFill>
                  <a:srgbClr val="000000"/>
                </a:solidFill>
              </a:ln>
            </c:spPr>
          </c:marker>
          <c:xVal>
            <c:strRef>
              <c:f>Clustering!$G$13</c:f>
              <c:strCache>
                <c:ptCount val="1"/>
                <c:pt idx="0">
                  <c:v>6,45</c:v>
                </c:pt>
              </c:strCache>
            </c:strRef>
          </c:xVal>
          <c:yVal>
            <c:numRef>
              <c:f>Clustering!$H$13</c:f>
              <c:numCache>
                <c:formatCode>General</c:formatCode>
                <c:ptCount val="1"/>
                <c:pt idx="0">
                  <c:v>1</c:v>
                </c:pt>
              </c:numCache>
            </c:numRef>
          </c:yVal>
          <c:smooth val="0"/>
          <c:extLst>
            <c:ext xmlns:c16="http://schemas.microsoft.com/office/drawing/2014/chart" uri="{C3380CC4-5D6E-409C-BE32-E72D297353CC}">
              <c16:uniqueId val="{00000044-51B4-C44C-8F3D-B7C8805431AA}"/>
            </c:ext>
          </c:extLst>
        </c:ser>
        <c:dLbls>
          <c:showLegendKey val="0"/>
          <c:showVal val="0"/>
          <c:showCatName val="0"/>
          <c:showSerName val="0"/>
          <c:showPercent val="0"/>
          <c:showBubbleSize val="0"/>
        </c:dLbls>
        <c:axId val="1813915176"/>
        <c:axId val="1813932104"/>
      </c:scatterChart>
      <c:valAx>
        <c:axId val="1813915176"/>
        <c:scaling>
          <c:logBase val="10"/>
          <c:orientation val="minMax"/>
          <c:max val="100"/>
        </c:scaling>
        <c:delete val="0"/>
        <c:axPos val="b"/>
        <c:title>
          <c:tx>
            <c:rich>
              <a:bodyPr/>
              <a:lstStyle/>
              <a:p>
                <a:pPr>
                  <a:defRPr sz="1800"/>
                </a:pPr>
                <a:r>
                  <a:rPr lang="en-US" sz="1800"/>
                  <a:t>Parameter Footprint</a:t>
                </a:r>
              </a:p>
            </c:rich>
          </c:tx>
          <c:overlay val="0"/>
        </c:title>
        <c:numFmt formatCode="General" sourceLinked="1"/>
        <c:majorTickMark val="out"/>
        <c:minorTickMark val="none"/>
        <c:tickLblPos val="nextTo"/>
        <c:txPr>
          <a:bodyPr/>
          <a:lstStyle/>
          <a:p>
            <a:pPr>
              <a:defRPr sz="1800"/>
            </a:pPr>
            <a:endParaRPr lang="en-CH"/>
          </a:p>
        </c:txPr>
        <c:crossAx val="1813932104"/>
        <c:crosses val="autoZero"/>
        <c:crossBetween val="midCat"/>
      </c:valAx>
      <c:valAx>
        <c:axId val="1813932104"/>
        <c:scaling>
          <c:logBase val="10"/>
          <c:orientation val="minMax"/>
        </c:scaling>
        <c:delete val="0"/>
        <c:axPos val="l"/>
        <c:majorGridlines/>
        <c:title>
          <c:tx>
            <c:rich>
              <a:bodyPr rot="-5400000" vert="horz"/>
              <a:lstStyle/>
              <a:p>
                <a:pPr>
                  <a:defRPr sz="2000"/>
                </a:pPr>
                <a:r>
                  <a:rPr lang="en-US" sz="2000" dirty="0"/>
                  <a:t>FLOP/Byte</a:t>
                </a:r>
              </a:p>
            </c:rich>
          </c:tx>
          <c:layout>
            <c:manualLayout>
              <c:xMode val="edge"/>
              <c:yMode val="edge"/>
              <c:x val="7.3143692578788201E-3"/>
              <c:y val="0.29904287645326399"/>
            </c:manualLayout>
          </c:layout>
          <c:overlay val="0"/>
        </c:title>
        <c:numFmt formatCode="General" sourceLinked="1"/>
        <c:majorTickMark val="out"/>
        <c:minorTickMark val="none"/>
        <c:tickLblPos val="nextTo"/>
        <c:txPr>
          <a:bodyPr/>
          <a:lstStyle/>
          <a:p>
            <a:pPr>
              <a:defRPr sz="1800"/>
            </a:pPr>
            <a:endParaRPr lang="en-CH"/>
          </a:p>
        </c:txPr>
        <c:crossAx val="1813915176"/>
        <c:crossesAt val="1E-3"/>
        <c:crossBetween val="midCat"/>
      </c:valAx>
      <c:spPr>
        <a:ln>
          <a:solidFill>
            <a:schemeClr val="tx1"/>
          </a:solidFill>
        </a:ln>
      </c:spPr>
    </c:plotArea>
    <c:plotVisOnly val="1"/>
    <c:dispBlanksAs val="gap"/>
    <c:showDLblsOverMax val="0"/>
  </c:chart>
  <c:spPr>
    <a:ln>
      <a:noFill/>
    </a:ln>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4301160032946402"/>
          <c:y val="0.18821682063256823"/>
          <c:w val="0.49599666649754498"/>
          <c:h val="0.62204744984080818"/>
        </c:manualLayout>
      </c:layout>
      <c:scatterChart>
        <c:scatterStyle val="lineMarker"/>
        <c:varyColors val="0"/>
        <c:ser>
          <c:idx val="1"/>
          <c:order val="0"/>
          <c:tx>
            <c:strRef>
              <c:f>Clustering!$F$23</c:f>
              <c:strCache>
                <c:ptCount val="1"/>
                <c:pt idx="0">
                  <c:v>CNN3</c:v>
                </c:pt>
              </c:strCache>
            </c:strRef>
          </c:tx>
          <c:spPr>
            <a:ln w="31750">
              <a:solidFill>
                <a:srgbClr val="000000"/>
              </a:solidFill>
            </a:ln>
          </c:spPr>
          <c:marker>
            <c:symbol val="diamond"/>
            <c:size val="10"/>
            <c:spPr>
              <a:solidFill>
                <a:schemeClr val="accent6">
                  <a:lumMod val="40000"/>
                  <a:lumOff val="60000"/>
                </a:schemeClr>
              </a:solidFill>
              <a:ln>
                <a:solidFill>
                  <a:srgbClr val="000000"/>
                </a:solidFill>
              </a:ln>
            </c:spPr>
          </c:marker>
          <c:xVal>
            <c:numRef>
              <c:f>Clustering!$I$23</c:f>
              <c:numCache>
                <c:formatCode>General</c:formatCode>
                <c:ptCount val="1"/>
                <c:pt idx="0">
                  <c:v>24.3907470703125</c:v>
                </c:pt>
              </c:numCache>
            </c:numRef>
          </c:xVal>
          <c:yVal>
            <c:numRef>
              <c:f>Clustering!$H$23</c:f>
              <c:numCache>
                <c:formatCode>General</c:formatCode>
                <c:ptCount val="1"/>
                <c:pt idx="0">
                  <c:v>22201</c:v>
                </c:pt>
              </c:numCache>
            </c:numRef>
          </c:yVal>
          <c:smooth val="0"/>
          <c:extLst>
            <c:ext xmlns:c16="http://schemas.microsoft.com/office/drawing/2014/chart" uri="{C3380CC4-5D6E-409C-BE32-E72D297353CC}">
              <c16:uniqueId val="{00000000-D850-5246-86C2-272D0437813F}"/>
            </c:ext>
          </c:extLst>
        </c:ser>
        <c:ser>
          <c:idx val="0"/>
          <c:order val="1"/>
          <c:tx>
            <c:strRef>
              <c:f>Clustering!$F$24</c:f>
              <c:strCache>
                <c:ptCount val="1"/>
                <c:pt idx="0">
                  <c:v>CNN3</c:v>
                </c:pt>
              </c:strCache>
            </c:strRef>
          </c:tx>
          <c:spPr>
            <a:ln>
              <a:solidFill>
                <a:srgbClr val="000000"/>
              </a:solidFill>
            </a:ln>
          </c:spPr>
          <c:marker>
            <c:symbol val="diamond"/>
            <c:size val="10"/>
            <c:spPr>
              <a:solidFill>
                <a:srgbClr val="B5E5E8"/>
              </a:solidFill>
              <a:ln>
                <a:solidFill>
                  <a:srgbClr val="000000"/>
                </a:solidFill>
              </a:ln>
            </c:spPr>
          </c:marker>
          <c:xVal>
            <c:numRef>
              <c:f>Clustering!$I$24</c:f>
              <c:numCache>
                <c:formatCode>General</c:formatCode>
                <c:ptCount val="1"/>
                <c:pt idx="0">
                  <c:v>189.9228515625</c:v>
                </c:pt>
              </c:numCache>
            </c:numRef>
          </c:xVal>
          <c:yVal>
            <c:numRef>
              <c:f>Clustering!$H$24</c:f>
              <c:numCache>
                <c:formatCode>General</c:formatCode>
                <c:ptCount val="1"/>
                <c:pt idx="0">
                  <c:v>21609</c:v>
                </c:pt>
              </c:numCache>
            </c:numRef>
          </c:yVal>
          <c:smooth val="0"/>
          <c:extLst>
            <c:ext xmlns:c16="http://schemas.microsoft.com/office/drawing/2014/chart" uri="{C3380CC4-5D6E-409C-BE32-E72D297353CC}">
              <c16:uniqueId val="{00000001-D850-5246-86C2-272D0437813F}"/>
            </c:ext>
          </c:extLst>
        </c:ser>
        <c:ser>
          <c:idx val="2"/>
          <c:order val="2"/>
          <c:tx>
            <c:strRef>
              <c:f>Clustering!$F$28</c:f>
              <c:strCache>
                <c:ptCount val="1"/>
                <c:pt idx="0">
                  <c:v>CNN3</c:v>
                </c:pt>
              </c:strCache>
            </c:strRef>
          </c:tx>
          <c:spPr>
            <a:ln>
              <a:solidFill>
                <a:srgbClr val="000000"/>
              </a:solidFill>
            </a:ln>
          </c:spPr>
          <c:marker>
            <c:symbol val="diamond"/>
            <c:size val="10"/>
            <c:spPr>
              <a:solidFill>
                <a:srgbClr val="B5E5E8"/>
              </a:solidFill>
              <a:ln>
                <a:solidFill>
                  <a:srgbClr val="000000"/>
                </a:solidFill>
              </a:ln>
            </c:spPr>
          </c:marker>
          <c:xVal>
            <c:numRef>
              <c:f>Clustering!$I$28</c:f>
              <c:numCache>
                <c:formatCode>General</c:formatCode>
                <c:ptCount val="1"/>
                <c:pt idx="0">
                  <c:v>193.798828125</c:v>
                </c:pt>
              </c:numCache>
            </c:numRef>
          </c:xVal>
          <c:yVal>
            <c:numRef>
              <c:f>Clustering!$H$28</c:f>
              <c:numCache>
                <c:formatCode>General</c:formatCode>
                <c:ptCount val="1"/>
                <c:pt idx="0">
                  <c:v>11025</c:v>
                </c:pt>
              </c:numCache>
            </c:numRef>
          </c:yVal>
          <c:smooth val="0"/>
          <c:extLst>
            <c:ext xmlns:c16="http://schemas.microsoft.com/office/drawing/2014/chart" uri="{C3380CC4-5D6E-409C-BE32-E72D297353CC}">
              <c16:uniqueId val="{00000002-D850-5246-86C2-272D0437813F}"/>
            </c:ext>
          </c:extLst>
        </c:ser>
        <c:ser>
          <c:idx val="4"/>
          <c:order val="3"/>
          <c:tx>
            <c:strRef>
              <c:f>Clustering!$F$30</c:f>
              <c:strCache>
                <c:ptCount val="1"/>
                <c:pt idx="0">
                  <c:v>CNN3</c:v>
                </c:pt>
              </c:strCache>
            </c:strRef>
          </c:tx>
          <c:spPr>
            <a:ln>
              <a:solidFill>
                <a:srgbClr val="000000"/>
              </a:solidFill>
            </a:ln>
          </c:spPr>
          <c:marker>
            <c:symbol val="diamond"/>
            <c:size val="10"/>
            <c:spPr>
              <a:solidFill>
                <a:srgbClr val="B5E5E8"/>
              </a:solidFill>
              <a:ln>
                <a:solidFill>
                  <a:srgbClr val="000000"/>
                </a:solidFill>
              </a:ln>
            </c:spPr>
          </c:marker>
          <c:xVal>
            <c:numRef>
              <c:f>Clustering!$I$30</c:f>
              <c:numCache>
                <c:formatCode>General</c:formatCode>
                <c:ptCount val="1"/>
                <c:pt idx="0">
                  <c:v>89.7216796875</c:v>
                </c:pt>
              </c:numCache>
            </c:numRef>
          </c:xVal>
          <c:yVal>
            <c:numRef>
              <c:f>Clustering!$H$30</c:f>
              <c:numCache>
                <c:formatCode>General</c:formatCode>
                <c:ptCount val="1"/>
                <c:pt idx="0">
                  <c:v>1225</c:v>
                </c:pt>
              </c:numCache>
            </c:numRef>
          </c:yVal>
          <c:smooth val="0"/>
          <c:extLst>
            <c:ext xmlns:c16="http://schemas.microsoft.com/office/drawing/2014/chart" uri="{C3380CC4-5D6E-409C-BE32-E72D297353CC}">
              <c16:uniqueId val="{00000003-D850-5246-86C2-272D0437813F}"/>
            </c:ext>
          </c:extLst>
        </c:ser>
        <c:ser>
          <c:idx val="3"/>
          <c:order val="4"/>
          <c:tx>
            <c:strRef>
              <c:f>Clustering!$F$47</c:f>
              <c:strCache>
                <c:ptCount val="1"/>
                <c:pt idx="0">
                  <c:v>CNN4</c:v>
                </c:pt>
              </c:strCache>
            </c:strRef>
          </c:tx>
          <c:dPt>
            <c:idx val="0"/>
            <c:marker>
              <c:symbol val="diamond"/>
              <c:size val="10"/>
              <c:spPr>
                <a:solidFill>
                  <a:schemeClr val="accent4"/>
                </a:solidFill>
                <a:ln>
                  <a:solidFill>
                    <a:srgbClr val="000000"/>
                  </a:solidFill>
                </a:ln>
              </c:spPr>
            </c:marker>
            <c:bubble3D val="0"/>
            <c:spPr>
              <a:ln>
                <a:solidFill>
                  <a:srgbClr val="000000"/>
                </a:solidFill>
              </a:ln>
            </c:spPr>
            <c:extLst>
              <c:ext xmlns:c16="http://schemas.microsoft.com/office/drawing/2014/chart" uri="{C3380CC4-5D6E-409C-BE32-E72D297353CC}">
                <c16:uniqueId val="{00000005-D850-5246-86C2-272D0437813F}"/>
              </c:ext>
            </c:extLst>
          </c:dPt>
          <c:xVal>
            <c:numRef>
              <c:f>Clustering!$I$47</c:f>
              <c:numCache>
                <c:formatCode>General</c:formatCode>
                <c:ptCount val="1"/>
                <c:pt idx="0">
                  <c:v>52.041015625</c:v>
                </c:pt>
              </c:numCache>
            </c:numRef>
          </c:xVal>
          <c:yVal>
            <c:numRef>
              <c:f>Clustering!$H$47</c:f>
              <c:numCache>
                <c:formatCode>General</c:formatCode>
                <c:ptCount val="1"/>
                <c:pt idx="0">
                  <c:v>5329</c:v>
                </c:pt>
              </c:numCache>
            </c:numRef>
          </c:yVal>
          <c:smooth val="0"/>
          <c:extLst>
            <c:ext xmlns:c16="http://schemas.microsoft.com/office/drawing/2014/chart" uri="{C3380CC4-5D6E-409C-BE32-E72D297353CC}">
              <c16:uniqueId val="{00000006-D850-5246-86C2-272D0437813F}"/>
            </c:ext>
          </c:extLst>
        </c:ser>
        <c:ser>
          <c:idx val="5"/>
          <c:order val="5"/>
          <c:tx>
            <c:strRef>
              <c:f>Clustering!$F$48</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Clustering!$I$48</c:f>
              <c:numCache>
                <c:formatCode>General</c:formatCode>
                <c:ptCount val="1"/>
                <c:pt idx="0">
                  <c:v>265.833984375</c:v>
                </c:pt>
              </c:numCache>
            </c:numRef>
          </c:xVal>
          <c:yVal>
            <c:numRef>
              <c:f>Clustering!$H$48</c:f>
              <c:numCache>
                <c:formatCode>General</c:formatCode>
                <c:ptCount val="1"/>
                <c:pt idx="0">
                  <c:v>5041</c:v>
                </c:pt>
              </c:numCache>
            </c:numRef>
          </c:yVal>
          <c:smooth val="0"/>
          <c:extLst>
            <c:ext xmlns:c16="http://schemas.microsoft.com/office/drawing/2014/chart" uri="{C3380CC4-5D6E-409C-BE32-E72D297353CC}">
              <c16:uniqueId val="{00000007-D850-5246-86C2-272D0437813F}"/>
            </c:ext>
          </c:extLst>
        </c:ser>
        <c:ser>
          <c:idx val="6"/>
          <c:order val="6"/>
          <c:tx>
            <c:strRef>
              <c:f>Clustering!$F$49</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Clustering!$I$49</c:f>
              <c:numCache>
                <c:formatCode>General</c:formatCode>
                <c:ptCount val="1"/>
                <c:pt idx="0">
                  <c:v>145.71484375</c:v>
                </c:pt>
              </c:numCache>
            </c:numRef>
          </c:xVal>
          <c:yVal>
            <c:numRef>
              <c:f>Clustering!$H$49</c:f>
              <c:numCache>
                <c:formatCode>General</c:formatCode>
                <c:ptCount val="1"/>
                <c:pt idx="0">
                  <c:v>5329</c:v>
                </c:pt>
              </c:numCache>
            </c:numRef>
          </c:yVal>
          <c:smooth val="0"/>
          <c:extLst>
            <c:ext xmlns:c16="http://schemas.microsoft.com/office/drawing/2014/chart" uri="{C3380CC4-5D6E-409C-BE32-E72D297353CC}">
              <c16:uniqueId val="{00000008-D850-5246-86C2-272D0437813F}"/>
            </c:ext>
          </c:extLst>
        </c:ser>
        <c:ser>
          <c:idx val="7"/>
          <c:order val="7"/>
          <c:tx>
            <c:strRef>
              <c:f>Clustering!$F$51</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Clustering!$I$51</c:f>
              <c:numCache>
                <c:formatCode>General</c:formatCode>
                <c:ptCount val="1"/>
                <c:pt idx="0">
                  <c:v>138.5859375</c:v>
                </c:pt>
              </c:numCache>
            </c:numRef>
          </c:xVal>
          <c:yVal>
            <c:numRef>
              <c:f>Clustering!$H$51</c:f>
              <c:numCache>
                <c:formatCode>General</c:formatCode>
                <c:ptCount val="1"/>
                <c:pt idx="0">
                  <c:v>2628</c:v>
                </c:pt>
              </c:numCache>
            </c:numRef>
          </c:yVal>
          <c:smooth val="0"/>
          <c:extLst>
            <c:ext xmlns:c16="http://schemas.microsoft.com/office/drawing/2014/chart" uri="{C3380CC4-5D6E-409C-BE32-E72D297353CC}">
              <c16:uniqueId val="{00000009-D850-5246-86C2-272D0437813F}"/>
            </c:ext>
          </c:extLst>
        </c:ser>
        <c:ser>
          <c:idx val="8"/>
          <c:order val="8"/>
          <c:tx>
            <c:strRef>
              <c:f>Clustering!$F$39</c:f>
              <c:strCache>
                <c:ptCount val="1"/>
                <c:pt idx="0">
                  <c:v>CNN11</c:v>
                </c:pt>
              </c:strCache>
            </c:strRef>
          </c:tx>
          <c:dPt>
            <c:idx val="0"/>
            <c:marker>
              <c:symbol val="diamond"/>
              <c:size val="10"/>
              <c:spPr>
                <a:solidFill>
                  <a:srgbClr val="660066"/>
                </a:solidFill>
                <a:ln>
                  <a:solidFill>
                    <a:srgbClr val="000000"/>
                  </a:solidFill>
                </a:ln>
              </c:spPr>
            </c:marker>
            <c:bubble3D val="0"/>
            <c:spPr>
              <a:ln>
                <a:solidFill>
                  <a:srgbClr val="000000"/>
                </a:solidFill>
              </a:ln>
            </c:spPr>
            <c:extLst>
              <c:ext xmlns:c16="http://schemas.microsoft.com/office/drawing/2014/chart" uri="{C3380CC4-5D6E-409C-BE32-E72D297353CC}">
                <c16:uniqueId val="{0000000B-D850-5246-86C2-272D0437813F}"/>
              </c:ext>
            </c:extLst>
          </c:dPt>
          <c:xVal>
            <c:numRef>
              <c:f>Clustering!$I$39</c:f>
              <c:numCache>
                <c:formatCode>General</c:formatCode>
                <c:ptCount val="1"/>
                <c:pt idx="0">
                  <c:v>49</c:v>
                </c:pt>
              </c:numCache>
            </c:numRef>
          </c:xVal>
          <c:yVal>
            <c:numRef>
              <c:f>Clustering!$H$39</c:f>
              <c:numCache>
                <c:formatCode>General</c:formatCode>
                <c:ptCount val="1"/>
                <c:pt idx="0">
                  <c:v>3136</c:v>
                </c:pt>
              </c:numCache>
            </c:numRef>
          </c:yVal>
          <c:smooth val="0"/>
          <c:extLst>
            <c:ext xmlns:c16="http://schemas.microsoft.com/office/drawing/2014/chart" uri="{C3380CC4-5D6E-409C-BE32-E72D297353CC}">
              <c16:uniqueId val="{0000000C-D850-5246-86C2-272D0437813F}"/>
            </c:ext>
          </c:extLst>
        </c:ser>
        <c:ser>
          <c:idx val="9"/>
          <c:order val="9"/>
          <c:tx>
            <c:strRef>
              <c:f>Clustering!$F$34</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Clustering!$I$34</c:f>
              <c:numCache>
                <c:formatCode>General</c:formatCode>
                <c:ptCount val="1"/>
                <c:pt idx="0">
                  <c:v>24.5</c:v>
                </c:pt>
              </c:numCache>
            </c:numRef>
          </c:xVal>
          <c:yVal>
            <c:numRef>
              <c:f>Clustering!$H$34</c:f>
              <c:numCache>
                <c:formatCode>General</c:formatCode>
                <c:ptCount val="1"/>
                <c:pt idx="0">
                  <c:v>12544</c:v>
                </c:pt>
              </c:numCache>
            </c:numRef>
          </c:yVal>
          <c:smooth val="0"/>
          <c:extLst>
            <c:ext xmlns:c16="http://schemas.microsoft.com/office/drawing/2014/chart" uri="{C3380CC4-5D6E-409C-BE32-E72D297353CC}">
              <c16:uniqueId val="{0000000D-D850-5246-86C2-272D0437813F}"/>
            </c:ext>
          </c:extLst>
        </c:ser>
        <c:ser>
          <c:idx val="10"/>
          <c:order val="10"/>
          <c:tx>
            <c:strRef>
              <c:f>Clustering!$F$16</c:f>
              <c:strCache>
                <c:ptCount val="1"/>
                <c:pt idx="0">
                  <c:v>CNN3</c:v>
                </c:pt>
              </c:strCache>
            </c:strRef>
          </c:tx>
          <c:spPr>
            <a:ln>
              <a:solidFill>
                <a:srgbClr val="000000"/>
              </a:solidFill>
            </a:ln>
          </c:spPr>
          <c:marker>
            <c:symbol val="diamond"/>
            <c:size val="10"/>
            <c:spPr>
              <a:solidFill>
                <a:schemeClr val="accent6">
                  <a:lumMod val="40000"/>
                  <a:lumOff val="60000"/>
                </a:schemeClr>
              </a:solidFill>
              <a:ln>
                <a:solidFill>
                  <a:srgbClr val="000000"/>
                </a:solidFill>
              </a:ln>
            </c:spPr>
          </c:marker>
          <c:xVal>
            <c:numRef>
              <c:f>Clustering!$I$16</c:f>
              <c:numCache>
                <c:formatCode>General</c:formatCode>
                <c:ptCount val="1"/>
                <c:pt idx="0">
                  <c:v>1.953125</c:v>
                </c:pt>
              </c:numCache>
            </c:numRef>
          </c:xVal>
          <c:yVal>
            <c:numRef>
              <c:f>Clustering!$H$16</c:f>
              <c:numCache>
                <c:formatCode>General</c:formatCode>
                <c:ptCount val="1"/>
                <c:pt idx="0">
                  <c:v>1</c:v>
                </c:pt>
              </c:numCache>
            </c:numRef>
          </c:yVal>
          <c:smooth val="0"/>
          <c:extLst>
            <c:ext xmlns:c16="http://schemas.microsoft.com/office/drawing/2014/chart" uri="{C3380CC4-5D6E-409C-BE32-E72D297353CC}">
              <c16:uniqueId val="{0000000E-D850-5246-86C2-272D0437813F}"/>
            </c:ext>
          </c:extLst>
        </c:ser>
        <c:ser>
          <c:idx val="11"/>
          <c:order val="11"/>
          <c:tx>
            <c:strRef>
              <c:f>Clustering!$F$17</c:f>
              <c:strCache>
                <c:ptCount val="1"/>
                <c:pt idx="0">
                  <c:v>CNN4</c:v>
                </c:pt>
              </c:strCache>
            </c:strRef>
          </c:tx>
          <c:spPr>
            <a:ln>
              <a:solidFill>
                <a:srgbClr val="000000"/>
              </a:solidFill>
            </a:ln>
          </c:spPr>
          <c:marker>
            <c:symbol val="diamond"/>
            <c:size val="10"/>
            <c:spPr>
              <a:solidFill>
                <a:schemeClr val="accent4"/>
              </a:solidFill>
              <a:ln>
                <a:solidFill>
                  <a:srgbClr val="000000"/>
                </a:solidFill>
              </a:ln>
            </c:spPr>
          </c:marker>
          <c:xVal>
            <c:numRef>
              <c:f>Clustering!$I$17</c:f>
              <c:numCache>
                <c:formatCode>General</c:formatCode>
                <c:ptCount val="1"/>
                <c:pt idx="0">
                  <c:v>1.470703125</c:v>
                </c:pt>
              </c:numCache>
            </c:numRef>
          </c:xVal>
          <c:yVal>
            <c:numRef>
              <c:f>Clustering!$H$17</c:f>
              <c:numCache>
                <c:formatCode>General</c:formatCode>
                <c:ptCount val="1"/>
                <c:pt idx="0">
                  <c:v>1</c:v>
                </c:pt>
              </c:numCache>
            </c:numRef>
          </c:yVal>
          <c:smooth val="0"/>
          <c:extLst>
            <c:ext xmlns:c16="http://schemas.microsoft.com/office/drawing/2014/chart" uri="{C3380CC4-5D6E-409C-BE32-E72D297353CC}">
              <c16:uniqueId val="{0000000F-D850-5246-86C2-272D0437813F}"/>
            </c:ext>
          </c:extLst>
        </c:ser>
        <c:ser>
          <c:idx val="12"/>
          <c:order val="12"/>
          <c:tx>
            <c:strRef>
              <c:f>Clustering!$F$90</c:f>
              <c:strCache>
                <c:ptCount val="1"/>
                <c:pt idx="0">
                  <c:v>CNN3</c:v>
                </c:pt>
              </c:strCache>
            </c:strRef>
          </c:tx>
          <c:spPr>
            <a:ln>
              <a:solidFill>
                <a:srgbClr val="000000"/>
              </a:solidFill>
            </a:ln>
          </c:spPr>
          <c:marker>
            <c:symbol val="diamond"/>
            <c:size val="10"/>
            <c:spPr>
              <a:solidFill>
                <a:srgbClr val="B5E5E8"/>
              </a:solidFill>
              <a:ln>
                <a:solidFill>
                  <a:srgbClr val="000000"/>
                </a:solidFill>
              </a:ln>
            </c:spPr>
          </c:marker>
          <c:xVal>
            <c:numRef>
              <c:f>Clustering!$I$90</c:f>
              <c:numCache>
                <c:formatCode>General</c:formatCode>
                <c:ptCount val="1"/>
                <c:pt idx="0">
                  <c:v>47.414062499999993</c:v>
                </c:pt>
              </c:numCache>
            </c:numRef>
          </c:xVal>
          <c:yVal>
            <c:numRef>
              <c:f>Clustering!$H$90</c:f>
              <c:numCache>
                <c:formatCode>General</c:formatCode>
                <c:ptCount val="1"/>
                <c:pt idx="0">
                  <c:v>289</c:v>
                </c:pt>
              </c:numCache>
            </c:numRef>
          </c:yVal>
          <c:smooth val="0"/>
          <c:extLst>
            <c:ext xmlns:c16="http://schemas.microsoft.com/office/drawing/2014/chart" uri="{C3380CC4-5D6E-409C-BE32-E72D297353CC}">
              <c16:uniqueId val="{00000010-D850-5246-86C2-272D0437813F}"/>
            </c:ext>
          </c:extLst>
        </c:ser>
        <c:ser>
          <c:idx val="13"/>
          <c:order val="13"/>
          <c:tx>
            <c:strRef>
              <c:f>Clustering!$F$88</c:f>
              <c:strCache>
                <c:ptCount val="1"/>
                <c:pt idx="0">
                  <c:v>CNN3</c:v>
                </c:pt>
              </c:strCache>
            </c:strRef>
          </c:tx>
          <c:spPr>
            <a:ln>
              <a:solidFill>
                <a:srgbClr val="000000"/>
              </a:solidFill>
            </a:ln>
          </c:spPr>
          <c:marker>
            <c:symbol val="diamond"/>
            <c:size val="10"/>
            <c:spPr>
              <a:solidFill>
                <a:srgbClr val="B5E5E8"/>
              </a:solidFill>
              <a:ln>
                <a:solidFill>
                  <a:srgbClr val="000000"/>
                </a:solidFill>
              </a:ln>
            </c:spPr>
          </c:marker>
          <c:xVal>
            <c:numRef>
              <c:f>Clustering!$I$88</c:f>
              <c:numCache>
                <c:formatCode>General</c:formatCode>
                <c:ptCount val="1"/>
                <c:pt idx="0">
                  <c:v>40.640625</c:v>
                </c:pt>
              </c:numCache>
            </c:numRef>
          </c:xVal>
          <c:yVal>
            <c:numRef>
              <c:f>Clustering!$H$88</c:f>
              <c:numCache>
                <c:formatCode>General</c:formatCode>
                <c:ptCount val="1"/>
                <c:pt idx="0">
                  <c:v>289</c:v>
                </c:pt>
              </c:numCache>
            </c:numRef>
          </c:yVal>
          <c:smooth val="0"/>
          <c:extLst>
            <c:ext xmlns:c16="http://schemas.microsoft.com/office/drawing/2014/chart" uri="{C3380CC4-5D6E-409C-BE32-E72D297353CC}">
              <c16:uniqueId val="{00000011-D850-5246-86C2-272D0437813F}"/>
            </c:ext>
          </c:extLst>
        </c:ser>
        <c:ser>
          <c:idx val="14"/>
          <c:order val="14"/>
          <c:tx>
            <c:strRef>
              <c:f>Clustering!$F$98</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Clustering!$I$98</c:f>
              <c:numCache>
                <c:formatCode>General</c:formatCode>
                <c:ptCount val="1"/>
                <c:pt idx="0">
                  <c:v>142.2421875</c:v>
                </c:pt>
              </c:numCache>
            </c:numRef>
          </c:xVal>
          <c:yVal>
            <c:numRef>
              <c:f>Clustering!$H$98</c:f>
              <c:numCache>
                <c:formatCode>General</c:formatCode>
                <c:ptCount val="1"/>
                <c:pt idx="0">
                  <c:v>289</c:v>
                </c:pt>
              </c:numCache>
            </c:numRef>
          </c:yVal>
          <c:smooth val="0"/>
          <c:extLst>
            <c:ext xmlns:c16="http://schemas.microsoft.com/office/drawing/2014/chart" uri="{C3380CC4-5D6E-409C-BE32-E72D297353CC}">
              <c16:uniqueId val="{00000012-D850-5246-86C2-272D0437813F}"/>
            </c:ext>
          </c:extLst>
        </c:ser>
        <c:ser>
          <c:idx val="15"/>
          <c:order val="15"/>
          <c:tx>
            <c:strRef>
              <c:f>Clustering!$F$99</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Clustering!$I$99</c:f>
              <c:numCache>
                <c:formatCode>General</c:formatCode>
                <c:ptCount val="1"/>
                <c:pt idx="0">
                  <c:v>108.375</c:v>
                </c:pt>
              </c:numCache>
            </c:numRef>
          </c:xVal>
          <c:yVal>
            <c:numRef>
              <c:f>Clustering!$H$99</c:f>
              <c:numCache>
                <c:formatCode>General</c:formatCode>
                <c:ptCount val="1"/>
                <c:pt idx="0">
                  <c:v>289</c:v>
                </c:pt>
              </c:numCache>
            </c:numRef>
          </c:yVal>
          <c:smooth val="0"/>
          <c:extLst>
            <c:ext xmlns:c16="http://schemas.microsoft.com/office/drawing/2014/chart" uri="{C3380CC4-5D6E-409C-BE32-E72D297353CC}">
              <c16:uniqueId val="{00000013-D850-5246-86C2-272D0437813F}"/>
            </c:ext>
          </c:extLst>
        </c:ser>
        <c:ser>
          <c:idx val="16"/>
          <c:order val="16"/>
          <c:tx>
            <c:strRef>
              <c:f>Clustering!$F$100</c:f>
              <c:strCache>
                <c:ptCount val="1"/>
                <c:pt idx="0">
                  <c:v>CNN4</c:v>
                </c:pt>
              </c:strCache>
            </c:strRef>
          </c:tx>
          <c:spPr>
            <a:ln>
              <a:solidFill>
                <a:srgbClr val="000000"/>
              </a:solidFill>
            </a:ln>
          </c:spPr>
          <c:marker>
            <c:symbol val="diamond"/>
            <c:size val="10"/>
            <c:spPr>
              <a:solidFill>
                <a:schemeClr val="accent4"/>
              </a:solidFill>
              <a:ln>
                <a:solidFill>
                  <a:srgbClr val="000000"/>
                </a:solidFill>
              </a:ln>
            </c:spPr>
          </c:marker>
          <c:xVal>
            <c:numRef>
              <c:f>Clustering!$I$100</c:f>
              <c:numCache>
                <c:formatCode>General</c:formatCode>
                <c:ptCount val="1"/>
                <c:pt idx="0">
                  <c:v>54.1875</c:v>
                </c:pt>
              </c:numCache>
            </c:numRef>
          </c:xVal>
          <c:yVal>
            <c:numRef>
              <c:f>Clustering!$H$100</c:f>
              <c:numCache>
                <c:formatCode>General</c:formatCode>
                <c:ptCount val="1"/>
                <c:pt idx="0">
                  <c:v>289</c:v>
                </c:pt>
              </c:numCache>
            </c:numRef>
          </c:yVal>
          <c:smooth val="0"/>
          <c:extLst>
            <c:ext xmlns:c16="http://schemas.microsoft.com/office/drawing/2014/chart" uri="{C3380CC4-5D6E-409C-BE32-E72D297353CC}">
              <c16:uniqueId val="{00000014-D850-5246-86C2-272D0437813F}"/>
            </c:ext>
          </c:extLst>
        </c:ser>
        <c:ser>
          <c:idx val="17"/>
          <c:order val="17"/>
          <c:tx>
            <c:strRef>
              <c:f>Clustering!$F$101</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Clustering!$I$101</c:f>
              <c:numCache>
                <c:formatCode>General</c:formatCode>
                <c:ptCount val="1"/>
                <c:pt idx="0">
                  <c:v>82.974609375</c:v>
                </c:pt>
              </c:numCache>
            </c:numRef>
          </c:xVal>
          <c:yVal>
            <c:numRef>
              <c:f>Clustering!$H$101</c:f>
              <c:numCache>
                <c:formatCode>General</c:formatCode>
                <c:ptCount val="1"/>
                <c:pt idx="0">
                  <c:v>289</c:v>
                </c:pt>
              </c:numCache>
            </c:numRef>
          </c:yVal>
          <c:smooth val="0"/>
          <c:extLst>
            <c:ext xmlns:c16="http://schemas.microsoft.com/office/drawing/2014/chart" uri="{C3380CC4-5D6E-409C-BE32-E72D297353CC}">
              <c16:uniqueId val="{00000015-D850-5246-86C2-272D0437813F}"/>
            </c:ext>
          </c:extLst>
        </c:ser>
        <c:ser>
          <c:idx val="18"/>
          <c:order val="18"/>
          <c:tx>
            <c:strRef>
              <c:f>Clustering!$F$95</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Clustering!$I$95</c:f>
              <c:numCache>
                <c:formatCode>General</c:formatCode>
                <c:ptCount val="1"/>
                <c:pt idx="0">
                  <c:v>45.125</c:v>
                </c:pt>
              </c:numCache>
            </c:numRef>
          </c:xVal>
          <c:yVal>
            <c:numRef>
              <c:f>Clustering!$H$95</c:f>
              <c:numCache>
                <c:formatCode>General</c:formatCode>
                <c:ptCount val="1"/>
                <c:pt idx="0">
                  <c:v>361</c:v>
                </c:pt>
              </c:numCache>
            </c:numRef>
          </c:yVal>
          <c:smooth val="0"/>
          <c:extLst>
            <c:ext xmlns:c16="http://schemas.microsoft.com/office/drawing/2014/chart" uri="{C3380CC4-5D6E-409C-BE32-E72D297353CC}">
              <c16:uniqueId val="{00000016-D850-5246-86C2-272D0437813F}"/>
            </c:ext>
          </c:extLst>
        </c:ser>
        <c:ser>
          <c:idx val="19"/>
          <c:order val="19"/>
          <c:tx>
            <c:strRef>
              <c:f>Clustering!$F$96</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Clustering!$I$96</c:f>
              <c:numCache>
                <c:formatCode>General</c:formatCode>
                <c:ptCount val="1"/>
                <c:pt idx="0">
                  <c:v>90.25</c:v>
                </c:pt>
              </c:numCache>
            </c:numRef>
          </c:xVal>
          <c:yVal>
            <c:numRef>
              <c:f>Clustering!$H$96</c:f>
              <c:numCache>
                <c:formatCode>General</c:formatCode>
                <c:ptCount val="1"/>
                <c:pt idx="0">
                  <c:v>361</c:v>
                </c:pt>
              </c:numCache>
            </c:numRef>
          </c:yVal>
          <c:smooth val="0"/>
          <c:extLst>
            <c:ext xmlns:c16="http://schemas.microsoft.com/office/drawing/2014/chart" uri="{C3380CC4-5D6E-409C-BE32-E72D297353CC}">
              <c16:uniqueId val="{00000017-D850-5246-86C2-272D0437813F}"/>
            </c:ext>
          </c:extLst>
        </c:ser>
        <c:ser>
          <c:idx val="20"/>
          <c:order val="20"/>
          <c:tx>
            <c:strRef>
              <c:f>Clustering!$F$59</c:f>
              <c:strCache>
                <c:ptCount val="1"/>
                <c:pt idx="0">
                  <c:v>CNN3</c:v>
                </c:pt>
              </c:strCache>
            </c:strRef>
          </c:tx>
          <c:spPr>
            <a:ln>
              <a:solidFill>
                <a:srgbClr val="000000"/>
              </a:solidFill>
            </a:ln>
          </c:spPr>
          <c:marker>
            <c:symbol val="diamond"/>
            <c:size val="10"/>
            <c:spPr>
              <a:solidFill>
                <a:srgbClr val="34A853"/>
              </a:solidFill>
              <a:ln>
                <a:solidFill>
                  <a:srgbClr val="000000"/>
                </a:solidFill>
              </a:ln>
            </c:spPr>
          </c:marker>
          <c:xVal>
            <c:numRef>
              <c:f>Clustering!$I$59</c:f>
              <c:numCache>
                <c:formatCode>General</c:formatCode>
                <c:ptCount val="1"/>
                <c:pt idx="0">
                  <c:v>48</c:v>
                </c:pt>
              </c:numCache>
            </c:numRef>
          </c:xVal>
          <c:yVal>
            <c:numRef>
              <c:f>Clustering!$H$59</c:f>
              <c:numCache>
                <c:formatCode>General</c:formatCode>
                <c:ptCount val="1"/>
                <c:pt idx="0">
                  <c:v>64</c:v>
                </c:pt>
              </c:numCache>
            </c:numRef>
          </c:yVal>
          <c:smooth val="0"/>
          <c:extLst>
            <c:ext xmlns:c16="http://schemas.microsoft.com/office/drawing/2014/chart" uri="{C3380CC4-5D6E-409C-BE32-E72D297353CC}">
              <c16:uniqueId val="{00000018-D850-5246-86C2-272D0437813F}"/>
            </c:ext>
          </c:extLst>
        </c:ser>
        <c:ser>
          <c:idx val="21"/>
          <c:order val="21"/>
          <c:tx>
            <c:strRef>
              <c:f>Clustering!$F$60</c:f>
              <c:strCache>
                <c:ptCount val="1"/>
                <c:pt idx="0">
                  <c:v>CNN3</c:v>
                </c:pt>
              </c:strCache>
            </c:strRef>
          </c:tx>
          <c:xVal>
            <c:numRef>
              <c:f>Clustering!$I$60</c:f>
              <c:numCache>
                <c:formatCode>General</c:formatCode>
                <c:ptCount val="1"/>
                <c:pt idx="0">
                  <c:v>56</c:v>
                </c:pt>
              </c:numCache>
            </c:numRef>
          </c:xVal>
          <c:yVal>
            <c:numRef>
              <c:f>Clustering!$H$60</c:f>
              <c:numCache>
                <c:formatCode>General</c:formatCode>
                <c:ptCount val="1"/>
                <c:pt idx="0">
                  <c:v>64</c:v>
                </c:pt>
              </c:numCache>
            </c:numRef>
          </c:yVal>
          <c:smooth val="0"/>
          <c:extLst>
            <c:ext xmlns:c16="http://schemas.microsoft.com/office/drawing/2014/chart" uri="{C3380CC4-5D6E-409C-BE32-E72D297353CC}">
              <c16:uniqueId val="{00000019-D850-5246-86C2-272D0437813F}"/>
            </c:ext>
          </c:extLst>
        </c:ser>
        <c:ser>
          <c:idx val="22"/>
          <c:order val="22"/>
          <c:tx>
            <c:strRef>
              <c:f>Clustering!$F$72</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Clustering!$I$72</c:f>
              <c:numCache>
                <c:formatCode>General</c:formatCode>
                <c:ptCount val="1"/>
                <c:pt idx="0">
                  <c:v>56.25</c:v>
                </c:pt>
              </c:numCache>
            </c:numRef>
          </c:xVal>
          <c:yVal>
            <c:numRef>
              <c:f>Clustering!$H$72</c:f>
              <c:numCache>
                <c:formatCode>General</c:formatCode>
                <c:ptCount val="1"/>
                <c:pt idx="0">
                  <c:v>64</c:v>
                </c:pt>
              </c:numCache>
            </c:numRef>
          </c:yVal>
          <c:smooth val="0"/>
          <c:extLst>
            <c:ext xmlns:c16="http://schemas.microsoft.com/office/drawing/2014/chart" uri="{C3380CC4-5D6E-409C-BE32-E72D297353CC}">
              <c16:uniqueId val="{0000001A-D850-5246-86C2-272D0437813F}"/>
            </c:ext>
          </c:extLst>
        </c:ser>
        <c:ser>
          <c:idx val="23"/>
          <c:order val="23"/>
          <c:tx>
            <c:strRef>
              <c:f>Clustering!$F$73</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Clustering!$I$73</c:f>
              <c:numCache>
                <c:formatCode>General</c:formatCode>
                <c:ptCount val="1"/>
                <c:pt idx="0">
                  <c:v>42</c:v>
                </c:pt>
              </c:numCache>
            </c:numRef>
          </c:xVal>
          <c:yVal>
            <c:numRef>
              <c:f>Clustering!$H$73</c:f>
              <c:numCache>
                <c:formatCode>General</c:formatCode>
                <c:ptCount val="1"/>
                <c:pt idx="0">
                  <c:v>64</c:v>
                </c:pt>
              </c:numCache>
            </c:numRef>
          </c:yVal>
          <c:smooth val="0"/>
          <c:extLst>
            <c:ext xmlns:c16="http://schemas.microsoft.com/office/drawing/2014/chart" uri="{C3380CC4-5D6E-409C-BE32-E72D297353CC}">
              <c16:uniqueId val="{0000001B-D850-5246-86C2-272D0437813F}"/>
            </c:ext>
          </c:extLst>
        </c:ser>
        <c:ser>
          <c:idx val="24"/>
          <c:order val="24"/>
          <c:tx>
            <c:strRef>
              <c:f>Clustering!$F$74</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Clustering!$I$74</c:f>
              <c:numCache>
                <c:formatCode>General</c:formatCode>
                <c:ptCount val="1"/>
                <c:pt idx="0">
                  <c:v>26.25</c:v>
                </c:pt>
              </c:numCache>
            </c:numRef>
          </c:xVal>
          <c:yVal>
            <c:numRef>
              <c:f>Clustering!$H$74</c:f>
              <c:numCache>
                <c:formatCode>General</c:formatCode>
                <c:ptCount val="1"/>
                <c:pt idx="0">
                  <c:v>40</c:v>
                </c:pt>
              </c:numCache>
            </c:numRef>
          </c:yVal>
          <c:smooth val="0"/>
          <c:extLst>
            <c:ext xmlns:c16="http://schemas.microsoft.com/office/drawing/2014/chart" uri="{C3380CC4-5D6E-409C-BE32-E72D297353CC}">
              <c16:uniqueId val="{0000001C-D850-5246-86C2-272D0437813F}"/>
            </c:ext>
          </c:extLst>
        </c:ser>
        <c:ser>
          <c:idx val="25"/>
          <c:order val="25"/>
          <c:tx>
            <c:strRef>
              <c:f>Clustering!$F$75</c:f>
              <c:strCache>
                <c:ptCount val="1"/>
                <c:pt idx="0">
                  <c:v>CNN4</c:v>
                </c:pt>
              </c:strCache>
            </c:strRef>
          </c:tx>
          <c:spPr>
            <a:ln>
              <a:solidFill>
                <a:srgbClr val="000000"/>
              </a:solidFill>
            </a:ln>
          </c:spPr>
          <c:marker>
            <c:symbol val="diamond"/>
            <c:size val="10"/>
            <c:spPr>
              <a:solidFill>
                <a:schemeClr val="accent4"/>
              </a:solidFill>
              <a:ln>
                <a:solidFill>
                  <a:srgbClr val="000000"/>
                </a:solidFill>
              </a:ln>
            </c:spPr>
          </c:marker>
          <c:xVal>
            <c:numRef>
              <c:f>Clustering!$I$75</c:f>
              <c:numCache>
                <c:formatCode>General</c:formatCode>
                <c:ptCount val="1"/>
                <c:pt idx="0">
                  <c:v>36</c:v>
                </c:pt>
              </c:numCache>
            </c:numRef>
          </c:xVal>
          <c:yVal>
            <c:numRef>
              <c:f>Clustering!$H$75</c:f>
              <c:numCache>
                <c:formatCode>General</c:formatCode>
                <c:ptCount val="1"/>
                <c:pt idx="0">
                  <c:v>64</c:v>
                </c:pt>
              </c:numCache>
            </c:numRef>
          </c:yVal>
          <c:smooth val="0"/>
          <c:extLst>
            <c:ext xmlns:c16="http://schemas.microsoft.com/office/drawing/2014/chart" uri="{C3380CC4-5D6E-409C-BE32-E72D297353CC}">
              <c16:uniqueId val="{0000001D-D850-5246-86C2-272D0437813F}"/>
            </c:ext>
          </c:extLst>
        </c:ser>
        <c:ser>
          <c:idx val="26"/>
          <c:order val="26"/>
          <c:tx>
            <c:strRef>
              <c:f>Clustering!$F$76</c:f>
              <c:strCache>
                <c:ptCount val="1"/>
                <c:pt idx="0">
                  <c:v>CNN4</c:v>
                </c:pt>
              </c:strCache>
            </c:strRef>
          </c:tx>
          <c:spPr>
            <a:ln>
              <a:solidFill>
                <a:srgbClr val="000000"/>
              </a:solidFill>
            </a:ln>
          </c:spPr>
          <c:marker>
            <c:symbol val="diamond"/>
            <c:size val="10"/>
            <c:spPr>
              <a:solidFill>
                <a:srgbClr val="34A853"/>
              </a:solidFill>
              <a:ln>
                <a:solidFill>
                  <a:srgbClr val="000000"/>
                </a:solidFill>
              </a:ln>
            </c:spPr>
          </c:marker>
          <c:xVal>
            <c:numRef>
              <c:f>Clustering!$I$76</c:f>
              <c:numCache>
                <c:formatCode>General</c:formatCode>
                <c:ptCount val="1"/>
                <c:pt idx="0">
                  <c:v>23.625</c:v>
                </c:pt>
              </c:numCache>
            </c:numRef>
          </c:xVal>
          <c:yVal>
            <c:numRef>
              <c:f>Clustering!$H$76</c:f>
              <c:numCache>
                <c:formatCode>General</c:formatCode>
                <c:ptCount val="1"/>
                <c:pt idx="0">
                  <c:v>48</c:v>
                </c:pt>
              </c:numCache>
            </c:numRef>
          </c:yVal>
          <c:smooth val="0"/>
          <c:extLst>
            <c:ext xmlns:c16="http://schemas.microsoft.com/office/drawing/2014/chart" uri="{C3380CC4-5D6E-409C-BE32-E72D297353CC}">
              <c16:uniqueId val="{0000001E-D850-5246-86C2-272D0437813F}"/>
            </c:ext>
          </c:extLst>
        </c:ser>
        <c:ser>
          <c:idx val="27"/>
          <c:order val="27"/>
          <c:tx>
            <c:strRef>
              <c:f>Clustering!$F$59</c:f>
              <c:strCache>
                <c:ptCount val="1"/>
                <c:pt idx="0">
                  <c:v>CNN3</c:v>
                </c:pt>
              </c:strCache>
            </c:strRef>
          </c:tx>
          <c:spPr>
            <a:ln>
              <a:solidFill>
                <a:srgbClr val="000000"/>
              </a:solidFill>
            </a:ln>
          </c:spPr>
          <c:marker>
            <c:symbol val="diamond"/>
            <c:size val="10"/>
            <c:spPr>
              <a:solidFill>
                <a:srgbClr val="B5E5E8"/>
              </a:solidFill>
              <a:ln>
                <a:solidFill>
                  <a:srgbClr val="000000"/>
                </a:solidFill>
              </a:ln>
            </c:spPr>
          </c:marker>
          <c:xVal>
            <c:numRef>
              <c:f>Clustering!$I$59</c:f>
              <c:numCache>
                <c:formatCode>General</c:formatCode>
                <c:ptCount val="1"/>
                <c:pt idx="0">
                  <c:v>48</c:v>
                </c:pt>
              </c:numCache>
            </c:numRef>
          </c:xVal>
          <c:yVal>
            <c:numRef>
              <c:f>Clustering!$H$59</c:f>
              <c:numCache>
                <c:formatCode>General</c:formatCode>
                <c:ptCount val="1"/>
                <c:pt idx="0">
                  <c:v>64</c:v>
                </c:pt>
              </c:numCache>
            </c:numRef>
          </c:yVal>
          <c:smooth val="0"/>
          <c:extLst>
            <c:ext xmlns:c16="http://schemas.microsoft.com/office/drawing/2014/chart" uri="{C3380CC4-5D6E-409C-BE32-E72D297353CC}">
              <c16:uniqueId val="{0000001F-D850-5246-86C2-272D0437813F}"/>
            </c:ext>
          </c:extLst>
        </c:ser>
        <c:ser>
          <c:idx val="28"/>
          <c:order val="28"/>
          <c:tx>
            <c:strRef>
              <c:f>Clustering!$F$60</c:f>
              <c:strCache>
                <c:ptCount val="1"/>
                <c:pt idx="0">
                  <c:v>CNN3</c:v>
                </c:pt>
              </c:strCache>
            </c:strRef>
          </c:tx>
          <c:spPr>
            <a:ln>
              <a:solidFill>
                <a:srgbClr val="000000"/>
              </a:solidFill>
            </a:ln>
          </c:spPr>
          <c:marker>
            <c:symbol val="diamond"/>
            <c:size val="10"/>
            <c:spPr>
              <a:solidFill>
                <a:schemeClr val="accent6">
                  <a:lumMod val="40000"/>
                  <a:lumOff val="60000"/>
                </a:schemeClr>
              </a:solidFill>
              <a:ln>
                <a:solidFill>
                  <a:srgbClr val="000000"/>
                </a:solidFill>
              </a:ln>
            </c:spPr>
          </c:marker>
          <c:xVal>
            <c:numRef>
              <c:f>Clustering!$I$60</c:f>
              <c:numCache>
                <c:formatCode>General</c:formatCode>
                <c:ptCount val="1"/>
                <c:pt idx="0">
                  <c:v>56</c:v>
                </c:pt>
              </c:numCache>
            </c:numRef>
          </c:xVal>
          <c:yVal>
            <c:numRef>
              <c:f>Clustering!$H$60</c:f>
              <c:numCache>
                <c:formatCode>General</c:formatCode>
                <c:ptCount val="1"/>
                <c:pt idx="0">
                  <c:v>64</c:v>
                </c:pt>
              </c:numCache>
            </c:numRef>
          </c:yVal>
          <c:smooth val="0"/>
          <c:extLst>
            <c:ext xmlns:c16="http://schemas.microsoft.com/office/drawing/2014/chart" uri="{C3380CC4-5D6E-409C-BE32-E72D297353CC}">
              <c16:uniqueId val="{00000020-D850-5246-86C2-272D0437813F}"/>
            </c:ext>
          </c:extLst>
        </c:ser>
        <c:ser>
          <c:idx val="29"/>
          <c:order val="29"/>
          <c:tx>
            <c:strRef>
              <c:f>Clustering!$F$69</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Clustering!$H$69</c:f>
              <c:numCache>
                <c:formatCode>General</c:formatCode>
                <c:ptCount val="1"/>
                <c:pt idx="0">
                  <c:v>49</c:v>
                </c:pt>
              </c:numCache>
            </c:numRef>
          </c:xVal>
          <c:yVal>
            <c:numRef>
              <c:f>Clustering!$I$69</c:f>
              <c:numCache>
                <c:formatCode>General</c:formatCode>
                <c:ptCount val="1"/>
                <c:pt idx="0">
                  <c:v>49</c:v>
                </c:pt>
              </c:numCache>
            </c:numRef>
          </c:yVal>
          <c:smooth val="0"/>
          <c:extLst>
            <c:ext xmlns:c16="http://schemas.microsoft.com/office/drawing/2014/chart" uri="{C3380CC4-5D6E-409C-BE32-E72D297353CC}">
              <c16:uniqueId val="{00000021-D850-5246-86C2-272D0437813F}"/>
            </c:ext>
          </c:extLst>
        </c:ser>
        <c:ser>
          <c:idx val="30"/>
          <c:order val="30"/>
          <c:tx>
            <c:strRef>
              <c:f>Clustering!$F$102</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Clustering!$I$102</c:f>
              <c:numCache>
                <c:formatCode>General</c:formatCode>
                <c:ptCount val="1"/>
                <c:pt idx="0">
                  <c:v>49</c:v>
                </c:pt>
              </c:numCache>
            </c:numRef>
          </c:xVal>
          <c:yVal>
            <c:numRef>
              <c:f>Clustering!$H$102</c:f>
              <c:numCache>
                <c:formatCode>General</c:formatCode>
                <c:ptCount val="1"/>
                <c:pt idx="0">
                  <c:v>196</c:v>
                </c:pt>
              </c:numCache>
            </c:numRef>
          </c:yVal>
          <c:smooth val="0"/>
          <c:extLst>
            <c:ext xmlns:c16="http://schemas.microsoft.com/office/drawing/2014/chart" uri="{C3380CC4-5D6E-409C-BE32-E72D297353CC}">
              <c16:uniqueId val="{00000022-D850-5246-86C2-272D0437813F}"/>
            </c:ext>
          </c:extLst>
        </c:ser>
        <c:ser>
          <c:idx val="31"/>
          <c:order val="31"/>
          <c:tx>
            <c:strRef>
              <c:f>Clustering!$F$77</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Clustering!$I$77</c:f>
              <c:numCache>
                <c:formatCode>General</c:formatCode>
                <c:ptCount val="1"/>
                <c:pt idx="0">
                  <c:v>24.5</c:v>
                </c:pt>
              </c:numCache>
            </c:numRef>
          </c:xVal>
          <c:yVal>
            <c:numRef>
              <c:f>Clustering!$H$77</c:f>
              <c:numCache>
                <c:formatCode>General</c:formatCode>
                <c:ptCount val="1"/>
                <c:pt idx="0">
                  <c:v>49</c:v>
                </c:pt>
              </c:numCache>
            </c:numRef>
          </c:yVal>
          <c:smooth val="0"/>
          <c:extLst>
            <c:ext xmlns:c16="http://schemas.microsoft.com/office/drawing/2014/chart" uri="{C3380CC4-5D6E-409C-BE32-E72D297353CC}">
              <c16:uniqueId val="{00000023-D850-5246-86C2-272D0437813F}"/>
            </c:ext>
          </c:extLst>
        </c:ser>
        <c:ser>
          <c:idx val="32"/>
          <c:order val="32"/>
          <c:tx>
            <c:strRef>
              <c:f>Clustering!$F$78</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Clustering!$I$78</c:f>
              <c:numCache>
                <c:formatCode>General</c:formatCode>
                <c:ptCount val="1"/>
                <c:pt idx="0">
                  <c:v>49</c:v>
                </c:pt>
              </c:numCache>
            </c:numRef>
          </c:xVal>
          <c:yVal>
            <c:numRef>
              <c:f>Clustering!$H$78</c:f>
              <c:numCache>
                <c:formatCode>General</c:formatCode>
                <c:ptCount val="1"/>
                <c:pt idx="0">
                  <c:v>49</c:v>
                </c:pt>
              </c:numCache>
            </c:numRef>
          </c:yVal>
          <c:smooth val="0"/>
          <c:extLst>
            <c:ext xmlns:c16="http://schemas.microsoft.com/office/drawing/2014/chart" uri="{C3380CC4-5D6E-409C-BE32-E72D297353CC}">
              <c16:uniqueId val="{00000024-D850-5246-86C2-272D0437813F}"/>
            </c:ext>
          </c:extLst>
        </c:ser>
        <c:ser>
          <c:idx val="33"/>
          <c:order val="33"/>
          <c:tx>
            <c:strRef>
              <c:f>Clustering!$F$79</c:f>
              <c:strCache>
                <c:ptCount val="1"/>
                <c:pt idx="0">
                  <c:v>CNN9</c:v>
                </c:pt>
              </c:strCache>
            </c:strRef>
          </c:tx>
          <c:spPr>
            <a:ln>
              <a:solidFill>
                <a:srgbClr val="000000"/>
              </a:solidFill>
            </a:ln>
          </c:spPr>
          <c:marker>
            <c:symbol val="diamond"/>
            <c:size val="11"/>
            <c:spPr>
              <a:solidFill>
                <a:srgbClr val="4285F4"/>
              </a:solidFill>
              <a:ln>
                <a:solidFill>
                  <a:srgbClr val="000000"/>
                </a:solidFill>
              </a:ln>
            </c:spPr>
          </c:marker>
          <c:xVal>
            <c:numRef>
              <c:f>Clustering!$I$79</c:f>
              <c:numCache>
                <c:formatCode>General</c:formatCode>
                <c:ptCount val="1"/>
                <c:pt idx="0">
                  <c:v>34.166015629999997</c:v>
                </c:pt>
              </c:numCache>
            </c:numRef>
          </c:xVal>
          <c:yVal>
            <c:numRef>
              <c:f>Clustering!$H$79</c:f>
              <c:numCache>
                <c:formatCode>General</c:formatCode>
                <c:ptCount val="1"/>
                <c:pt idx="0">
                  <c:v>49</c:v>
                </c:pt>
              </c:numCache>
            </c:numRef>
          </c:yVal>
          <c:smooth val="0"/>
          <c:extLst>
            <c:ext xmlns:c16="http://schemas.microsoft.com/office/drawing/2014/chart" uri="{C3380CC4-5D6E-409C-BE32-E72D297353CC}">
              <c16:uniqueId val="{00000025-D850-5246-86C2-272D0437813F}"/>
            </c:ext>
          </c:extLst>
        </c:ser>
        <c:ser>
          <c:idx val="34"/>
          <c:order val="34"/>
          <c:tx>
            <c:strRef>
              <c:f>Clustering!$F$80</c:f>
              <c:strCache>
                <c:ptCount val="1"/>
                <c:pt idx="0">
                  <c:v>CNN9</c:v>
                </c:pt>
              </c:strCache>
            </c:strRef>
          </c:tx>
          <c:spPr>
            <a:ln>
              <a:solidFill>
                <a:srgbClr val="000000"/>
              </a:solidFill>
            </a:ln>
          </c:spPr>
          <c:marker>
            <c:symbol val="diamond"/>
            <c:size val="10"/>
            <c:spPr>
              <a:solidFill>
                <a:schemeClr val="accent1"/>
              </a:solidFill>
              <a:ln>
                <a:solidFill>
                  <a:srgbClr val="000000"/>
                </a:solidFill>
              </a:ln>
            </c:spPr>
          </c:marker>
          <c:xVal>
            <c:numRef>
              <c:f>Clustering!$I$80</c:f>
              <c:numCache>
                <c:formatCode>General</c:formatCode>
                <c:ptCount val="1"/>
                <c:pt idx="0">
                  <c:v>26.796875</c:v>
                </c:pt>
              </c:numCache>
            </c:numRef>
          </c:xVal>
          <c:yVal>
            <c:numRef>
              <c:f>Clustering!$H$80</c:f>
              <c:numCache>
                <c:formatCode>General</c:formatCode>
                <c:ptCount val="1"/>
                <c:pt idx="0">
                  <c:v>49</c:v>
                </c:pt>
              </c:numCache>
            </c:numRef>
          </c:yVal>
          <c:smooth val="0"/>
          <c:extLst>
            <c:ext xmlns:c16="http://schemas.microsoft.com/office/drawing/2014/chart" uri="{C3380CC4-5D6E-409C-BE32-E72D297353CC}">
              <c16:uniqueId val="{00000026-D850-5246-86C2-272D0437813F}"/>
            </c:ext>
          </c:extLst>
        </c:ser>
        <c:ser>
          <c:idx val="35"/>
          <c:order val="35"/>
          <c:tx>
            <c:strRef>
              <c:f>Clustering!$F$114</c:f>
              <c:strCache>
                <c:ptCount val="1"/>
                <c:pt idx="0">
                  <c:v>CNN9</c:v>
                </c:pt>
              </c:strCache>
            </c:strRef>
          </c:tx>
          <c:spPr>
            <a:ln>
              <a:solidFill>
                <a:srgbClr val="000000"/>
              </a:solidFill>
            </a:ln>
          </c:spPr>
          <c:marker>
            <c:symbol val="diamond"/>
            <c:size val="10"/>
            <c:spPr>
              <a:solidFill>
                <a:srgbClr val="4285F4"/>
              </a:solidFill>
              <a:ln>
                <a:solidFill>
                  <a:srgbClr val="000000"/>
                </a:solidFill>
              </a:ln>
            </c:spPr>
          </c:marker>
          <c:xVal>
            <c:numRef>
              <c:f>Clustering!$I$114</c:f>
              <c:numCache>
                <c:formatCode>General</c:formatCode>
                <c:ptCount val="1"/>
                <c:pt idx="0">
                  <c:v>0.95329284667968694</c:v>
                </c:pt>
              </c:numCache>
            </c:numRef>
          </c:xVal>
          <c:yVal>
            <c:numRef>
              <c:f>Clustering!$H$114</c:f>
              <c:numCache>
                <c:formatCode>General</c:formatCode>
                <c:ptCount val="1"/>
                <c:pt idx="0">
                  <c:v>49</c:v>
                </c:pt>
              </c:numCache>
            </c:numRef>
          </c:yVal>
          <c:smooth val="0"/>
          <c:extLst>
            <c:ext xmlns:c16="http://schemas.microsoft.com/office/drawing/2014/chart" uri="{C3380CC4-5D6E-409C-BE32-E72D297353CC}">
              <c16:uniqueId val="{00000027-D850-5246-86C2-272D0437813F}"/>
            </c:ext>
          </c:extLst>
        </c:ser>
        <c:ser>
          <c:idx val="36"/>
          <c:order val="36"/>
          <c:tx>
            <c:strRef>
              <c:f>Clustering!$F$122</c:f>
              <c:strCache>
                <c:ptCount val="1"/>
                <c:pt idx="0">
                  <c:v>CNN9</c:v>
                </c:pt>
              </c:strCache>
            </c:strRef>
          </c:tx>
          <c:spPr>
            <a:ln>
              <a:solidFill>
                <a:srgbClr val="000000"/>
              </a:solidFill>
            </a:ln>
          </c:spPr>
          <c:marker>
            <c:symbol val="diamond"/>
            <c:size val="10"/>
            <c:spPr>
              <a:solidFill>
                <a:srgbClr val="4285F4"/>
              </a:solidFill>
              <a:ln>
                <a:solidFill>
                  <a:srgbClr val="000000"/>
                </a:solidFill>
              </a:ln>
            </c:spPr>
          </c:marker>
          <c:xVal>
            <c:numRef>
              <c:f>Clustering!$I$122</c:f>
              <c:numCache>
                <c:formatCode>General</c:formatCode>
                <c:ptCount val="1"/>
                <c:pt idx="0">
                  <c:v>1.04974365234375</c:v>
                </c:pt>
              </c:numCache>
            </c:numRef>
          </c:xVal>
          <c:yVal>
            <c:numRef>
              <c:f>Clustering!$H$122</c:f>
              <c:numCache>
                <c:formatCode>General</c:formatCode>
                <c:ptCount val="1"/>
                <c:pt idx="0">
                  <c:v>196</c:v>
                </c:pt>
              </c:numCache>
            </c:numRef>
          </c:yVal>
          <c:smooth val="0"/>
          <c:extLst>
            <c:ext xmlns:c16="http://schemas.microsoft.com/office/drawing/2014/chart" uri="{C3380CC4-5D6E-409C-BE32-E72D297353CC}">
              <c16:uniqueId val="{00000028-D850-5246-86C2-272D0437813F}"/>
            </c:ext>
          </c:extLst>
        </c:ser>
        <c:ser>
          <c:idx val="37"/>
          <c:order val="37"/>
          <c:tx>
            <c:strRef>
              <c:f>Clustering!$F$123</c:f>
              <c:strCache>
                <c:ptCount val="1"/>
                <c:pt idx="0">
                  <c:v>CNN9</c:v>
                </c:pt>
              </c:strCache>
            </c:strRef>
          </c:tx>
          <c:spPr>
            <a:ln>
              <a:solidFill>
                <a:srgbClr val="000000"/>
              </a:solidFill>
            </a:ln>
          </c:spPr>
          <c:marker>
            <c:symbol val="diamond"/>
            <c:size val="10"/>
            <c:spPr>
              <a:solidFill>
                <a:srgbClr val="4285F4"/>
              </a:solidFill>
              <a:ln>
                <a:solidFill>
                  <a:srgbClr val="000000"/>
                </a:solidFill>
              </a:ln>
            </c:spPr>
          </c:marker>
          <c:xVal>
            <c:numRef>
              <c:f>Clustering!$I$123</c:f>
              <c:numCache>
                <c:formatCode>General</c:formatCode>
                <c:ptCount val="1"/>
                <c:pt idx="0">
                  <c:v>1.37274169921875</c:v>
                </c:pt>
              </c:numCache>
            </c:numRef>
          </c:xVal>
          <c:yVal>
            <c:numRef>
              <c:f>Clustering!$H$123</c:f>
              <c:numCache>
                <c:formatCode>General</c:formatCode>
                <c:ptCount val="1"/>
                <c:pt idx="0">
                  <c:v>196</c:v>
                </c:pt>
              </c:numCache>
            </c:numRef>
          </c:yVal>
          <c:smooth val="0"/>
          <c:extLst>
            <c:ext xmlns:c16="http://schemas.microsoft.com/office/drawing/2014/chart" uri="{C3380CC4-5D6E-409C-BE32-E72D297353CC}">
              <c16:uniqueId val="{00000029-D850-5246-86C2-272D0437813F}"/>
            </c:ext>
          </c:extLst>
        </c:ser>
        <c:ser>
          <c:idx val="38"/>
          <c:order val="38"/>
          <c:tx>
            <c:strRef>
              <c:f>Clustering!$F$110</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Clustering!$I$110</c:f>
              <c:numCache>
                <c:formatCode>General</c:formatCode>
                <c:ptCount val="1"/>
                <c:pt idx="0">
                  <c:v>0.4306640625</c:v>
                </c:pt>
              </c:numCache>
            </c:numRef>
          </c:xVal>
          <c:yVal>
            <c:numRef>
              <c:f>Clustering!$H$110</c:f>
              <c:numCache>
                <c:formatCode>General</c:formatCode>
                <c:ptCount val="1"/>
                <c:pt idx="0">
                  <c:v>196</c:v>
                </c:pt>
              </c:numCache>
            </c:numRef>
          </c:yVal>
          <c:smooth val="0"/>
          <c:extLst>
            <c:ext xmlns:c16="http://schemas.microsoft.com/office/drawing/2014/chart" uri="{C3380CC4-5D6E-409C-BE32-E72D297353CC}">
              <c16:uniqueId val="{0000002A-D850-5246-86C2-272D0437813F}"/>
            </c:ext>
          </c:extLst>
        </c:ser>
        <c:ser>
          <c:idx val="39"/>
          <c:order val="39"/>
          <c:tx>
            <c:strRef>
              <c:f>Clustering!$F$111</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Clustering!$I$111</c:f>
              <c:numCache>
                <c:formatCode>General</c:formatCode>
                <c:ptCount val="1"/>
                <c:pt idx="0">
                  <c:v>0.861328125</c:v>
                </c:pt>
              </c:numCache>
            </c:numRef>
          </c:xVal>
          <c:yVal>
            <c:numRef>
              <c:f>Clustering!$H$111</c:f>
              <c:numCache>
                <c:formatCode>General</c:formatCode>
                <c:ptCount val="1"/>
                <c:pt idx="0">
                  <c:v>196</c:v>
                </c:pt>
              </c:numCache>
            </c:numRef>
          </c:yVal>
          <c:smooth val="0"/>
          <c:extLst>
            <c:ext xmlns:c16="http://schemas.microsoft.com/office/drawing/2014/chart" uri="{C3380CC4-5D6E-409C-BE32-E72D297353CC}">
              <c16:uniqueId val="{0000002B-D850-5246-86C2-272D0437813F}"/>
            </c:ext>
          </c:extLst>
        </c:ser>
        <c:ser>
          <c:idx val="40"/>
          <c:order val="40"/>
          <c:tx>
            <c:strRef>
              <c:f>Clustering!$F$112</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Clustering!$I$112</c:f>
              <c:numCache>
                <c:formatCode>General</c:formatCode>
                <c:ptCount val="1"/>
                <c:pt idx="0">
                  <c:v>0.21533203125</c:v>
                </c:pt>
              </c:numCache>
            </c:numRef>
          </c:xVal>
          <c:yVal>
            <c:numRef>
              <c:f>Clustering!$H$112</c:f>
              <c:numCache>
                <c:formatCode>General</c:formatCode>
                <c:ptCount val="1"/>
                <c:pt idx="0">
                  <c:v>49</c:v>
                </c:pt>
              </c:numCache>
            </c:numRef>
          </c:yVal>
          <c:smooth val="0"/>
          <c:extLst>
            <c:ext xmlns:c16="http://schemas.microsoft.com/office/drawing/2014/chart" uri="{C3380CC4-5D6E-409C-BE32-E72D297353CC}">
              <c16:uniqueId val="{0000002C-D850-5246-86C2-272D0437813F}"/>
            </c:ext>
          </c:extLst>
        </c:ser>
        <c:ser>
          <c:idx val="41"/>
          <c:order val="41"/>
          <c:tx>
            <c:strRef>
              <c:f>Clustering!$F$113</c:f>
              <c:strCache>
                <c:ptCount val="1"/>
                <c:pt idx="0">
                  <c:v>CNN11</c:v>
                </c:pt>
              </c:strCache>
            </c:strRef>
          </c:tx>
          <c:spPr>
            <a:ln>
              <a:solidFill>
                <a:srgbClr val="4285F4"/>
              </a:solidFill>
            </a:ln>
          </c:spPr>
          <c:marker>
            <c:spPr>
              <a:solidFill>
                <a:srgbClr val="EA4335"/>
              </a:solidFill>
              <a:ln>
                <a:solidFill>
                  <a:srgbClr val="4285F4"/>
                </a:solidFill>
              </a:ln>
            </c:spPr>
          </c:marker>
          <c:dPt>
            <c:idx val="0"/>
            <c:marker>
              <c:symbol val="diamond"/>
              <c:size val="10"/>
              <c:spPr>
                <a:solidFill>
                  <a:srgbClr val="660066"/>
                </a:solidFill>
                <a:ln>
                  <a:solidFill>
                    <a:schemeClr val="tx2"/>
                  </a:solidFill>
                </a:ln>
              </c:spPr>
            </c:marker>
            <c:bubble3D val="0"/>
            <c:spPr>
              <a:ln>
                <a:solidFill>
                  <a:schemeClr val="tx2"/>
                </a:solidFill>
              </a:ln>
            </c:spPr>
            <c:extLst>
              <c:ext xmlns:c16="http://schemas.microsoft.com/office/drawing/2014/chart" uri="{C3380CC4-5D6E-409C-BE32-E72D297353CC}">
                <c16:uniqueId val="{0000002E-D850-5246-86C2-272D0437813F}"/>
              </c:ext>
            </c:extLst>
          </c:dPt>
          <c:xVal>
            <c:numRef>
              <c:f>Clustering!$I$113</c:f>
              <c:numCache>
                <c:formatCode>General</c:formatCode>
                <c:ptCount val="1"/>
                <c:pt idx="0">
                  <c:v>0.4306640625</c:v>
                </c:pt>
              </c:numCache>
            </c:numRef>
          </c:xVal>
          <c:yVal>
            <c:numRef>
              <c:f>Clustering!$H$113</c:f>
              <c:numCache>
                <c:formatCode>General</c:formatCode>
                <c:ptCount val="1"/>
                <c:pt idx="0">
                  <c:v>49</c:v>
                </c:pt>
              </c:numCache>
            </c:numRef>
          </c:yVal>
          <c:smooth val="0"/>
          <c:extLst>
            <c:ext xmlns:c16="http://schemas.microsoft.com/office/drawing/2014/chart" uri="{C3380CC4-5D6E-409C-BE32-E72D297353CC}">
              <c16:uniqueId val="{0000002F-D850-5246-86C2-272D0437813F}"/>
            </c:ext>
          </c:extLst>
        </c:ser>
        <c:ser>
          <c:idx val="42"/>
          <c:order val="42"/>
          <c:tx>
            <c:strRef>
              <c:f>Clustering!$F$115</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Clustering!$I$115</c:f>
              <c:numCache>
                <c:formatCode>General</c:formatCode>
                <c:ptCount val="1"/>
                <c:pt idx="0">
                  <c:v>0.87890625</c:v>
                </c:pt>
              </c:numCache>
            </c:numRef>
          </c:xVal>
          <c:yVal>
            <c:numRef>
              <c:f>Clustering!$H$115</c:f>
              <c:numCache>
                <c:formatCode>General</c:formatCode>
                <c:ptCount val="1"/>
                <c:pt idx="0">
                  <c:v>100</c:v>
                </c:pt>
              </c:numCache>
            </c:numRef>
          </c:yVal>
          <c:smooth val="0"/>
          <c:extLst>
            <c:ext xmlns:c16="http://schemas.microsoft.com/office/drawing/2014/chart" uri="{C3380CC4-5D6E-409C-BE32-E72D297353CC}">
              <c16:uniqueId val="{00000030-D850-5246-86C2-272D0437813F}"/>
            </c:ext>
          </c:extLst>
        </c:ser>
        <c:ser>
          <c:idx val="43"/>
          <c:order val="43"/>
          <c:tx>
            <c:strRef>
              <c:f>Clustering!$F$116</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Clustering!$I$116</c:f>
              <c:numCache>
                <c:formatCode>General</c:formatCode>
                <c:ptCount val="1"/>
                <c:pt idx="0">
                  <c:v>0.439453125</c:v>
                </c:pt>
              </c:numCache>
            </c:numRef>
          </c:xVal>
          <c:yVal>
            <c:numRef>
              <c:f>Clustering!$H$116</c:f>
              <c:numCache>
                <c:formatCode>General</c:formatCode>
                <c:ptCount val="1"/>
                <c:pt idx="0">
                  <c:v>100</c:v>
                </c:pt>
              </c:numCache>
            </c:numRef>
          </c:yVal>
          <c:smooth val="0"/>
          <c:extLst>
            <c:ext xmlns:c16="http://schemas.microsoft.com/office/drawing/2014/chart" uri="{C3380CC4-5D6E-409C-BE32-E72D297353CC}">
              <c16:uniqueId val="{00000031-D850-5246-86C2-272D0437813F}"/>
            </c:ext>
          </c:extLst>
        </c:ser>
        <c:ser>
          <c:idx val="44"/>
          <c:order val="44"/>
          <c:tx>
            <c:strRef>
              <c:f>Clustering!$F$117</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Clustering!$I$117</c:f>
              <c:numCache>
                <c:formatCode>General</c:formatCode>
                <c:ptCount val="1"/>
                <c:pt idx="0">
                  <c:v>0.158203125</c:v>
                </c:pt>
              </c:numCache>
            </c:numRef>
          </c:xVal>
          <c:yVal>
            <c:numRef>
              <c:f>Clustering!$H$117</c:f>
              <c:numCache>
                <c:formatCode>General</c:formatCode>
                <c:ptCount val="1"/>
                <c:pt idx="0">
                  <c:v>16</c:v>
                </c:pt>
              </c:numCache>
            </c:numRef>
          </c:yVal>
          <c:smooth val="0"/>
          <c:extLst>
            <c:ext xmlns:c16="http://schemas.microsoft.com/office/drawing/2014/chart" uri="{C3380CC4-5D6E-409C-BE32-E72D297353CC}">
              <c16:uniqueId val="{00000032-D850-5246-86C2-272D0437813F}"/>
            </c:ext>
          </c:extLst>
        </c:ser>
        <c:ser>
          <c:idx val="45"/>
          <c:order val="45"/>
          <c:tx>
            <c:strRef>
              <c:f>Clustering!$F$118</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Clustering!$I$118</c:f>
              <c:numCache>
                <c:formatCode>General</c:formatCode>
                <c:ptCount val="1"/>
                <c:pt idx="0">
                  <c:v>0.263671875</c:v>
                </c:pt>
              </c:numCache>
            </c:numRef>
          </c:xVal>
          <c:yVal>
            <c:numRef>
              <c:f>Clustering!$H$118</c:f>
              <c:numCache>
                <c:formatCode>General</c:formatCode>
                <c:ptCount val="1"/>
                <c:pt idx="0">
                  <c:v>16</c:v>
                </c:pt>
              </c:numCache>
            </c:numRef>
          </c:yVal>
          <c:smooth val="0"/>
          <c:extLst>
            <c:ext xmlns:c16="http://schemas.microsoft.com/office/drawing/2014/chart" uri="{C3380CC4-5D6E-409C-BE32-E72D297353CC}">
              <c16:uniqueId val="{00000033-D850-5246-86C2-272D0437813F}"/>
            </c:ext>
          </c:extLst>
        </c:ser>
        <c:ser>
          <c:idx val="46"/>
          <c:order val="46"/>
          <c:tx>
            <c:strRef>
              <c:f>Clustering!$F$119</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Clustering!$I$119</c:f>
              <c:numCache>
                <c:formatCode>General</c:formatCode>
                <c:ptCount val="1"/>
                <c:pt idx="0">
                  <c:v>0.2109375</c:v>
                </c:pt>
              </c:numCache>
            </c:numRef>
          </c:xVal>
          <c:yVal>
            <c:numRef>
              <c:f>Clustering!$H$119</c:f>
              <c:numCache>
                <c:formatCode>General</c:formatCode>
                <c:ptCount val="1"/>
                <c:pt idx="0">
                  <c:v>64</c:v>
                </c:pt>
              </c:numCache>
            </c:numRef>
          </c:yVal>
          <c:smooth val="0"/>
          <c:extLst>
            <c:ext xmlns:c16="http://schemas.microsoft.com/office/drawing/2014/chart" uri="{C3380CC4-5D6E-409C-BE32-E72D297353CC}">
              <c16:uniqueId val="{00000034-D850-5246-86C2-272D0437813F}"/>
            </c:ext>
          </c:extLst>
        </c:ser>
        <c:ser>
          <c:idx val="47"/>
          <c:order val="47"/>
          <c:tx>
            <c:strRef>
              <c:f>Clustering!$F$120</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Clustering!$I$120</c:f>
              <c:numCache>
                <c:formatCode>General</c:formatCode>
                <c:ptCount val="1"/>
                <c:pt idx="0">
                  <c:v>0.421875</c:v>
                </c:pt>
              </c:numCache>
            </c:numRef>
          </c:xVal>
          <c:yVal>
            <c:numRef>
              <c:f>Clustering!$H$120</c:f>
              <c:numCache>
                <c:formatCode>General</c:formatCode>
                <c:ptCount val="1"/>
                <c:pt idx="0">
                  <c:v>64</c:v>
                </c:pt>
              </c:numCache>
            </c:numRef>
          </c:yVal>
          <c:smooth val="0"/>
          <c:extLst>
            <c:ext xmlns:c16="http://schemas.microsoft.com/office/drawing/2014/chart" uri="{C3380CC4-5D6E-409C-BE32-E72D297353CC}">
              <c16:uniqueId val="{00000035-D850-5246-86C2-272D0437813F}"/>
            </c:ext>
          </c:extLst>
        </c:ser>
        <c:ser>
          <c:idx val="48"/>
          <c:order val="48"/>
          <c:tx>
            <c:strRef>
              <c:f>Clustering!$F$121</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Clustering!$I$121</c:f>
              <c:numCache>
                <c:formatCode>General</c:formatCode>
                <c:ptCount val="1"/>
                <c:pt idx="0">
                  <c:v>0.6328125</c:v>
                </c:pt>
              </c:numCache>
            </c:numRef>
          </c:xVal>
          <c:yVal>
            <c:numRef>
              <c:f>Clustering!$H$121</c:f>
              <c:numCache>
                <c:formatCode>General</c:formatCode>
                <c:ptCount val="1"/>
                <c:pt idx="0">
                  <c:v>64</c:v>
                </c:pt>
              </c:numCache>
            </c:numRef>
          </c:yVal>
          <c:smooth val="0"/>
          <c:extLst>
            <c:ext xmlns:c16="http://schemas.microsoft.com/office/drawing/2014/chart" uri="{C3380CC4-5D6E-409C-BE32-E72D297353CC}">
              <c16:uniqueId val="{00000036-D850-5246-86C2-272D0437813F}"/>
            </c:ext>
          </c:extLst>
        </c:ser>
        <c:ser>
          <c:idx val="49"/>
          <c:order val="49"/>
          <c:tx>
            <c:strRef>
              <c:f>Clustering!$F$18</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Clustering!$G$18</c:f>
              <c:numCache>
                <c:formatCode>General</c:formatCode>
                <c:ptCount val="1"/>
                <c:pt idx="0">
                  <c:v>0.25</c:v>
                </c:pt>
              </c:numCache>
            </c:numRef>
          </c:xVal>
          <c:yVal>
            <c:numRef>
              <c:f>Clustering!$H$18</c:f>
              <c:numCache>
                <c:formatCode>General</c:formatCode>
                <c:ptCount val="1"/>
                <c:pt idx="0">
                  <c:v>1</c:v>
                </c:pt>
              </c:numCache>
            </c:numRef>
          </c:yVal>
          <c:smooth val="0"/>
          <c:extLst>
            <c:ext xmlns:c16="http://schemas.microsoft.com/office/drawing/2014/chart" uri="{C3380CC4-5D6E-409C-BE32-E72D297353CC}">
              <c16:uniqueId val="{00000037-D850-5246-86C2-272D0437813F}"/>
            </c:ext>
          </c:extLst>
        </c:ser>
        <c:ser>
          <c:idx val="50"/>
          <c:order val="50"/>
          <c:tx>
            <c:strRef>
              <c:f>Clustering!$F$19</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Clustering!$I$19</c:f>
              <c:numCache>
                <c:formatCode>General</c:formatCode>
                <c:ptCount val="1"/>
                <c:pt idx="0">
                  <c:v>6.25E-2</c:v>
                </c:pt>
              </c:numCache>
            </c:numRef>
          </c:xVal>
          <c:yVal>
            <c:numRef>
              <c:f>Clustering!$H$19</c:f>
              <c:numCache>
                <c:formatCode>General</c:formatCode>
                <c:ptCount val="1"/>
                <c:pt idx="0">
                  <c:v>1</c:v>
                </c:pt>
              </c:numCache>
            </c:numRef>
          </c:yVal>
          <c:smooth val="0"/>
          <c:extLst>
            <c:ext xmlns:c16="http://schemas.microsoft.com/office/drawing/2014/chart" uri="{C3380CC4-5D6E-409C-BE32-E72D297353CC}">
              <c16:uniqueId val="{00000038-D850-5246-86C2-272D0437813F}"/>
            </c:ext>
          </c:extLst>
        </c:ser>
        <c:ser>
          <c:idx val="51"/>
          <c:order val="51"/>
          <c:tx>
            <c:strRef>
              <c:f>Clustering!$F$36</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Clustering!$I$36</c:f>
              <c:numCache>
                <c:formatCode>General</c:formatCode>
                <c:ptCount val="1"/>
                <c:pt idx="0">
                  <c:v>87.890625</c:v>
                </c:pt>
              </c:numCache>
            </c:numRef>
          </c:xVal>
          <c:yVal>
            <c:numRef>
              <c:f>Clustering!$H$36</c:f>
              <c:numCache>
                <c:formatCode>General</c:formatCode>
                <c:ptCount val="1"/>
                <c:pt idx="0">
                  <c:v>5625</c:v>
                </c:pt>
              </c:numCache>
            </c:numRef>
          </c:yVal>
          <c:smooth val="0"/>
          <c:extLst>
            <c:ext xmlns:c16="http://schemas.microsoft.com/office/drawing/2014/chart" uri="{C3380CC4-5D6E-409C-BE32-E72D297353CC}">
              <c16:uniqueId val="{00000039-D850-5246-86C2-272D0437813F}"/>
            </c:ext>
          </c:extLst>
        </c:ser>
        <c:ser>
          <c:idx val="52"/>
          <c:order val="52"/>
          <c:tx>
            <c:strRef>
              <c:f>Clustering!$F$37</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Clustering!$I$37</c:f>
              <c:numCache>
                <c:formatCode>General</c:formatCode>
                <c:ptCount val="1"/>
                <c:pt idx="0">
                  <c:v>45.125</c:v>
                </c:pt>
              </c:numCache>
            </c:numRef>
          </c:xVal>
          <c:yVal>
            <c:numRef>
              <c:f>Clustering!$H$37</c:f>
              <c:numCache>
                <c:formatCode>General</c:formatCode>
                <c:ptCount val="1"/>
                <c:pt idx="0">
                  <c:v>1444</c:v>
                </c:pt>
              </c:numCache>
            </c:numRef>
          </c:yVal>
          <c:smooth val="0"/>
          <c:extLst>
            <c:ext xmlns:c16="http://schemas.microsoft.com/office/drawing/2014/chart" uri="{C3380CC4-5D6E-409C-BE32-E72D297353CC}">
              <c16:uniqueId val="{0000003A-D850-5246-86C2-272D0437813F}"/>
            </c:ext>
          </c:extLst>
        </c:ser>
        <c:ser>
          <c:idx val="53"/>
          <c:order val="53"/>
          <c:tx>
            <c:strRef>
              <c:f>Clustering!$F$38</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Clustering!$I$38</c:f>
              <c:numCache>
                <c:formatCode>General</c:formatCode>
                <c:ptCount val="1"/>
                <c:pt idx="0">
                  <c:v>90.25</c:v>
                </c:pt>
              </c:numCache>
            </c:numRef>
          </c:xVal>
          <c:yVal>
            <c:numRef>
              <c:f>Clustering!$H$38</c:f>
              <c:numCache>
                <c:formatCode>General</c:formatCode>
                <c:ptCount val="1"/>
                <c:pt idx="0">
                  <c:v>1444</c:v>
                </c:pt>
              </c:numCache>
            </c:numRef>
          </c:yVal>
          <c:smooth val="0"/>
          <c:extLst>
            <c:ext xmlns:c16="http://schemas.microsoft.com/office/drawing/2014/chart" uri="{C3380CC4-5D6E-409C-BE32-E72D297353CC}">
              <c16:uniqueId val="{0000003B-D850-5246-86C2-272D0437813F}"/>
            </c:ext>
          </c:extLst>
        </c:ser>
        <c:ser>
          <c:idx val="54"/>
          <c:order val="54"/>
          <c:tx>
            <c:strRef>
              <c:f>Clustering!$F$39</c:f>
              <c:strCache>
                <c:ptCount val="1"/>
                <c:pt idx="0">
                  <c:v>CNN11</c:v>
                </c:pt>
              </c:strCache>
            </c:strRef>
          </c:tx>
          <c:spPr>
            <a:ln>
              <a:solidFill>
                <a:srgbClr val="000000"/>
              </a:solidFill>
            </a:ln>
          </c:spPr>
          <c:marker>
            <c:symbol val="diamond"/>
            <c:size val="10"/>
            <c:spPr>
              <a:solidFill>
                <a:srgbClr val="660066"/>
              </a:solidFill>
              <a:ln>
                <a:solidFill>
                  <a:srgbClr val="000000"/>
                </a:solidFill>
              </a:ln>
            </c:spPr>
          </c:marker>
          <c:xVal>
            <c:numRef>
              <c:f>Clustering!$I$39</c:f>
              <c:numCache>
                <c:formatCode>General</c:formatCode>
                <c:ptCount val="1"/>
                <c:pt idx="0">
                  <c:v>49</c:v>
                </c:pt>
              </c:numCache>
            </c:numRef>
          </c:xVal>
          <c:yVal>
            <c:numRef>
              <c:f>Clustering!$H$39</c:f>
              <c:numCache>
                <c:formatCode>General</c:formatCode>
                <c:ptCount val="1"/>
                <c:pt idx="0">
                  <c:v>3136</c:v>
                </c:pt>
              </c:numCache>
            </c:numRef>
          </c:yVal>
          <c:smooth val="0"/>
          <c:extLst>
            <c:ext xmlns:c16="http://schemas.microsoft.com/office/drawing/2014/chart" uri="{C3380CC4-5D6E-409C-BE32-E72D297353CC}">
              <c16:uniqueId val="{0000003C-D850-5246-86C2-272D0437813F}"/>
            </c:ext>
          </c:extLst>
        </c:ser>
        <c:ser>
          <c:idx val="55"/>
          <c:order val="55"/>
          <c:tx>
            <c:strRef>
              <c:f>Clustering!$F$55</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Clustering!$I$55</c:f>
              <c:numCache>
                <c:formatCode>General</c:formatCode>
                <c:ptCount val="1"/>
                <c:pt idx="0">
                  <c:v>24</c:v>
                </c:pt>
              </c:numCache>
            </c:numRef>
          </c:xVal>
          <c:yVal>
            <c:numRef>
              <c:f>Clustering!$H$55</c:f>
              <c:numCache>
                <c:formatCode>General</c:formatCode>
                <c:ptCount val="1"/>
                <c:pt idx="0">
                  <c:v>4096</c:v>
                </c:pt>
              </c:numCache>
            </c:numRef>
          </c:yVal>
          <c:smooth val="0"/>
          <c:extLst>
            <c:ext xmlns:c16="http://schemas.microsoft.com/office/drawing/2014/chart" uri="{C3380CC4-5D6E-409C-BE32-E72D297353CC}">
              <c16:uniqueId val="{0000003D-D850-5246-86C2-272D0437813F}"/>
            </c:ext>
          </c:extLst>
        </c:ser>
        <c:ser>
          <c:idx val="56"/>
          <c:order val="56"/>
          <c:tx>
            <c:strRef>
              <c:f>Clustering!$F$71</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Clustering!$I$71</c:f>
              <c:numCache>
                <c:formatCode>General</c:formatCode>
                <c:ptCount val="1"/>
                <c:pt idx="0">
                  <c:v>18.75</c:v>
                </c:pt>
              </c:numCache>
            </c:numRef>
          </c:xVal>
          <c:yVal>
            <c:numRef>
              <c:f>Clustering!$H$71</c:f>
              <c:numCache>
                <c:formatCode>General</c:formatCode>
                <c:ptCount val="1"/>
                <c:pt idx="0">
                  <c:v>16</c:v>
                </c:pt>
              </c:numCache>
            </c:numRef>
          </c:yVal>
          <c:smooth val="0"/>
          <c:extLst>
            <c:ext xmlns:c16="http://schemas.microsoft.com/office/drawing/2014/chart" uri="{C3380CC4-5D6E-409C-BE32-E72D297353CC}">
              <c16:uniqueId val="{0000003E-D850-5246-86C2-272D0437813F}"/>
            </c:ext>
          </c:extLst>
        </c:ser>
        <c:ser>
          <c:idx val="57"/>
          <c:order val="57"/>
          <c:tx>
            <c:strRef>
              <c:f>Clustering!$F$70</c:f>
              <c:strCache>
                <c:ptCount val="1"/>
                <c:pt idx="0">
                  <c:v>CNN13</c:v>
                </c:pt>
              </c:strCache>
            </c:strRef>
          </c:tx>
          <c:spPr>
            <a:ln>
              <a:solidFill>
                <a:srgbClr val="000000"/>
              </a:solidFill>
            </a:ln>
          </c:spPr>
          <c:marker>
            <c:symbol val="diamond"/>
            <c:size val="10"/>
            <c:spPr>
              <a:solidFill>
                <a:srgbClr val="FF0000"/>
              </a:solidFill>
              <a:ln>
                <a:solidFill>
                  <a:srgbClr val="000000"/>
                </a:solidFill>
              </a:ln>
            </c:spPr>
          </c:marker>
          <c:xVal>
            <c:numRef>
              <c:f>Clustering!$I$70</c:f>
              <c:numCache>
                <c:formatCode>General</c:formatCode>
                <c:ptCount val="1"/>
                <c:pt idx="0">
                  <c:v>13</c:v>
                </c:pt>
              </c:numCache>
            </c:numRef>
          </c:xVal>
          <c:yVal>
            <c:numRef>
              <c:f>Clustering!$H$70</c:f>
              <c:numCache>
                <c:formatCode>General</c:formatCode>
                <c:ptCount val="1"/>
                <c:pt idx="0">
                  <c:v>16</c:v>
                </c:pt>
              </c:numCache>
            </c:numRef>
          </c:yVal>
          <c:smooth val="0"/>
          <c:extLst>
            <c:ext xmlns:c16="http://schemas.microsoft.com/office/drawing/2014/chart" uri="{C3380CC4-5D6E-409C-BE32-E72D297353CC}">
              <c16:uniqueId val="{0000003F-D850-5246-86C2-272D0437813F}"/>
            </c:ext>
          </c:extLst>
        </c:ser>
        <c:ser>
          <c:idx val="58"/>
          <c:order val="58"/>
          <c:tx>
            <c:strRef>
              <c:f>Clustering!$F$87</c:f>
              <c:strCache>
                <c:ptCount val="1"/>
                <c:pt idx="0">
                  <c:v>CNN3</c:v>
                </c:pt>
              </c:strCache>
            </c:strRef>
          </c:tx>
          <c:spPr>
            <a:ln>
              <a:solidFill>
                <a:srgbClr val="000000"/>
              </a:solidFill>
            </a:ln>
          </c:spPr>
          <c:marker>
            <c:symbol val="diamond"/>
            <c:size val="10"/>
            <c:spPr>
              <a:solidFill>
                <a:schemeClr val="accent6">
                  <a:lumMod val="40000"/>
                  <a:lumOff val="60000"/>
                </a:schemeClr>
              </a:solidFill>
              <a:ln>
                <a:solidFill>
                  <a:srgbClr val="000000"/>
                </a:solidFill>
              </a:ln>
            </c:spPr>
          </c:marker>
          <c:xVal>
            <c:numRef>
              <c:f>Clustering!$I$87</c:f>
              <c:numCache>
                <c:formatCode>General</c:formatCode>
                <c:ptCount val="1"/>
                <c:pt idx="0">
                  <c:v>59.267578125</c:v>
                </c:pt>
              </c:numCache>
            </c:numRef>
          </c:xVal>
          <c:yVal>
            <c:numRef>
              <c:f>Clustering!$H$87</c:f>
              <c:numCache>
                <c:formatCode>General</c:formatCode>
                <c:ptCount val="1"/>
                <c:pt idx="0">
                  <c:v>289</c:v>
                </c:pt>
              </c:numCache>
            </c:numRef>
          </c:yVal>
          <c:smooth val="0"/>
          <c:extLst>
            <c:ext xmlns:c16="http://schemas.microsoft.com/office/drawing/2014/chart" uri="{C3380CC4-5D6E-409C-BE32-E72D297353CC}">
              <c16:uniqueId val="{00000040-D850-5246-86C2-272D0437813F}"/>
            </c:ext>
          </c:extLst>
        </c:ser>
        <c:ser>
          <c:idx val="60"/>
          <c:order val="59"/>
          <c:tx>
            <c:strRef>
              <c:f>Clustering!$F$26</c:f>
              <c:strCache>
                <c:ptCount val="1"/>
                <c:pt idx="0">
                  <c:v>CNN3</c:v>
                </c:pt>
              </c:strCache>
            </c:strRef>
          </c:tx>
          <c:spPr>
            <a:ln>
              <a:solidFill>
                <a:srgbClr val="000000"/>
              </a:solidFill>
            </a:ln>
          </c:spPr>
          <c:marker>
            <c:symbol val="diamond"/>
            <c:size val="10"/>
            <c:spPr>
              <a:solidFill>
                <a:schemeClr val="accent6">
                  <a:lumMod val="40000"/>
                  <a:lumOff val="60000"/>
                </a:schemeClr>
              </a:solidFill>
              <a:ln>
                <a:solidFill>
                  <a:srgbClr val="000000"/>
                </a:solidFill>
              </a:ln>
            </c:spPr>
          </c:marker>
          <c:xVal>
            <c:numRef>
              <c:f>Clustering!$I$26</c:f>
              <c:numCache>
                <c:formatCode>General</c:formatCode>
                <c:ptCount val="1"/>
                <c:pt idx="0">
                  <c:v>26.0205078125</c:v>
                </c:pt>
              </c:numCache>
            </c:numRef>
          </c:xVal>
          <c:yVal>
            <c:numRef>
              <c:f>Clustering!$H$26</c:f>
              <c:numCache>
                <c:formatCode>General</c:formatCode>
                <c:ptCount val="1"/>
                <c:pt idx="0">
                  <c:v>5329</c:v>
                </c:pt>
              </c:numCache>
            </c:numRef>
          </c:yVal>
          <c:smooth val="0"/>
          <c:extLst>
            <c:ext xmlns:c16="http://schemas.microsoft.com/office/drawing/2014/chart" uri="{C3380CC4-5D6E-409C-BE32-E72D297353CC}">
              <c16:uniqueId val="{00000041-D850-5246-86C2-272D0437813F}"/>
            </c:ext>
          </c:extLst>
        </c:ser>
        <c:ser>
          <c:idx val="61"/>
          <c:order val="60"/>
          <c:tx>
            <c:strRef>
              <c:f>Clustering!$F$32</c:f>
              <c:strCache>
                <c:ptCount val="1"/>
                <c:pt idx="0">
                  <c:v>CNN3</c:v>
                </c:pt>
              </c:strCache>
            </c:strRef>
          </c:tx>
          <c:spPr>
            <a:ln>
              <a:solidFill>
                <a:srgbClr val="000000"/>
              </a:solidFill>
            </a:ln>
          </c:spPr>
          <c:marker>
            <c:symbol val="diamond"/>
            <c:size val="9"/>
            <c:spPr>
              <a:solidFill>
                <a:srgbClr val="B5E5E8"/>
              </a:solidFill>
              <a:ln>
                <a:solidFill>
                  <a:srgbClr val="000000"/>
                </a:solidFill>
              </a:ln>
            </c:spPr>
          </c:marker>
          <c:xVal>
            <c:numRef>
              <c:f>Clustering!$I$32</c:f>
              <c:numCache>
                <c:formatCode>General</c:formatCode>
                <c:ptCount val="1"/>
                <c:pt idx="0">
                  <c:v>188.630859375</c:v>
                </c:pt>
              </c:numCache>
            </c:numRef>
          </c:xVal>
          <c:yVal>
            <c:numRef>
              <c:f>Clustering!$H$32</c:f>
              <c:numCache>
                <c:formatCode>General</c:formatCode>
                <c:ptCount val="1"/>
                <c:pt idx="0">
                  <c:v>9731</c:v>
                </c:pt>
              </c:numCache>
            </c:numRef>
          </c:yVal>
          <c:smooth val="0"/>
          <c:extLst>
            <c:ext xmlns:c16="http://schemas.microsoft.com/office/drawing/2014/chart" uri="{C3380CC4-5D6E-409C-BE32-E72D297353CC}">
              <c16:uniqueId val="{00000042-D850-5246-86C2-272D0437813F}"/>
            </c:ext>
          </c:extLst>
        </c:ser>
        <c:ser>
          <c:idx val="59"/>
          <c:order val="61"/>
          <c:tx>
            <c:strRef>
              <c:f>Clustering!$F$7</c:f>
              <c:strCache>
                <c:ptCount val="1"/>
                <c:pt idx="0">
                  <c:v>LSTM1</c:v>
                </c:pt>
              </c:strCache>
            </c:strRef>
          </c:tx>
          <c:spPr>
            <a:ln>
              <a:solidFill>
                <a:srgbClr val="000000"/>
              </a:solidFill>
            </a:ln>
          </c:spPr>
          <c:marker>
            <c:symbol val="square"/>
            <c:size val="10"/>
            <c:spPr>
              <a:solidFill>
                <a:schemeClr val="accent1"/>
              </a:solidFill>
              <a:ln>
                <a:solidFill>
                  <a:srgbClr val="000000"/>
                </a:solidFill>
              </a:ln>
            </c:spPr>
          </c:marker>
          <c:xVal>
            <c:numRef>
              <c:f>Clustering!$I$7</c:f>
              <c:numCache>
                <c:formatCode>General</c:formatCode>
                <c:ptCount val="1"/>
                <c:pt idx="0">
                  <c:v>1.1200000000000001</c:v>
                </c:pt>
              </c:numCache>
            </c:numRef>
          </c:xVal>
          <c:yVal>
            <c:numRef>
              <c:f>Clustering!$H$7</c:f>
              <c:numCache>
                <c:formatCode>General</c:formatCode>
                <c:ptCount val="1"/>
                <c:pt idx="0">
                  <c:v>1</c:v>
                </c:pt>
              </c:numCache>
            </c:numRef>
          </c:yVal>
          <c:smooth val="0"/>
          <c:extLst>
            <c:ext xmlns:c16="http://schemas.microsoft.com/office/drawing/2014/chart" uri="{C3380CC4-5D6E-409C-BE32-E72D297353CC}">
              <c16:uniqueId val="{00000043-D850-5246-86C2-272D0437813F}"/>
            </c:ext>
          </c:extLst>
        </c:ser>
        <c:ser>
          <c:idx val="63"/>
          <c:order val="62"/>
          <c:tx>
            <c:strRef>
              <c:f>Clustering!$F$9</c:f>
              <c:strCache>
                <c:ptCount val="1"/>
                <c:pt idx="0">
                  <c:v>LSTM2</c:v>
                </c:pt>
              </c:strCache>
            </c:strRef>
          </c:tx>
          <c:spPr>
            <a:ln>
              <a:solidFill>
                <a:srgbClr val="000000"/>
              </a:solidFill>
            </a:ln>
          </c:spPr>
          <c:marker>
            <c:symbol val="square"/>
            <c:size val="10"/>
            <c:spPr>
              <a:solidFill>
                <a:schemeClr val="accent1"/>
              </a:solidFill>
              <a:ln>
                <a:solidFill>
                  <a:srgbClr val="000000"/>
                </a:solidFill>
              </a:ln>
            </c:spPr>
          </c:marker>
          <c:xVal>
            <c:numRef>
              <c:f>Clustering!$I$9</c:f>
              <c:numCache>
                <c:formatCode>General</c:formatCode>
                <c:ptCount val="1"/>
                <c:pt idx="0">
                  <c:v>5</c:v>
                </c:pt>
              </c:numCache>
            </c:numRef>
          </c:xVal>
          <c:yVal>
            <c:numRef>
              <c:f>Clustering!$H$9</c:f>
              <c:numCache>
                <c:formatCode>General</c:formatCode>
                <c:ptCount val="1"/>
                <c:pt idx="0">
                  <c:v>1</c:v>
                </c:pt>
              </c:numCache>
            </c:numRef>
          </c:yVal>
          <c:smooth val="0"/>
          <c:extLst>
            <c:ext xmlns:c16="http://schemas.microsoft.com/office/drawing/2014/chart" uri="{C3380CC4-5D6E-409C-BE32-E72D297353CC}">
              <c16:uniqueId val="{00000044-D850-5246-86C2-272D0437813F}"/>
            </c:ext>
          </c:extLst>
        </c:ser>
        <c:ser>
          <c:idx val="64"/>
          <c:order val="63"/>
          <c:tx>
            <c:strRef>
              <c:f>Clustering!$F$10</c:f>
              <c:strCache>
                <c:ptCount val="1"/>
                <c:pt idx="0">
                  <c:v>Transd.1</c:v>
                </c:pt>
              </c:strCache>
            </c:strRef>
          </c:tx>
          <c:spPr>
            <a:ln>
              <a:solidFill>
                <a:srgbClr val="000000"/>
              </a:solidFill>
            </a:ln>
          </c:spPr>
          <c:marker>
            <c:symbol val="triangle"/>
            <c:size val="10"/>
            <c:spPr>
              <a:solidFill>
                <a:srgbClr val="FF0000"/>
              </a:solidFill>
              <a:ln>
                <a:solidFill>
                  <a:srgbClr val="000000"/>
                </a:solidFill>
              </a:ln>
            </c:spPr>
          </c:marker>
          <c:xVal>
            <c:numRef>
              <c:f>Clustering!$I$10</c:f>
              <c:numCache>
                <c:formatCode>General</c:formatCode>
                <c:ptCount val="1"/>
                <c:pt idx="0">
                  <c:v>7.5531005859375</c:v>
                </c:pt>
              </c:numCache>
            </c:numRef>
          </c:xVal>
          <c:yVal>
            <c:numRef>
              <c:f>Clustering!$H$10</c:f>
              <c:numCache>
                <c:formatCode>General</c:formatCode>
                <c:ptCount val="1"/>
                <c:pt idx="0">
                  <c:v>1</c:v>
                </c:pt>
              </c:numCache>
            </c:numRef>
          </c:yVal>
          <c:smooth val="0"/>
          <c:extLst>
            <c:ext xmlns:c16="http://schemas.microsoft.com/office/drawing/2014/chart" uri="{C3380CC4-5D6E-409C-BE32-E72D297353CC}">
              <c16:uniqueId val="{00000045-D850-5246-86C2-272D0437813F}"/>
            </c:ext>
          </c:extLst>
        </c:ser>
        <c:ser>
          <c:idx val="65"/>
          <c:order val="64"/>
          <c:tx>
            <c:strRef>
              <c:f>Clustering!$F$11</c:f>
              <c:strCache>
                <c:ptCount val="1"/>
                <c:pt idx="0">
                  <c:v>Transd.1</c:v>
                </c:pt>
              </c:strCache>
            </c:strRef>
          </c:tx>
          <c:spPr>
            <a:ln>
              <a:solidFill>
                <a:srgbClr val="000000"/>
              </a:solidFill>
            </a:ln>
          </c:spPr>
          <c:marker>
            <c:symbol val="triangle"/>
            <c:size val="10"/>
            <c:spPr>
              <a:solidFill>
                <a:srgbClr val="FF0000"/>
              </a:solidFill>
              <a:ln>
                <a:solidFill>
                  <a:srgbClr val="000000"/>
                </a:solidFill>
              </a:ln>
            </c:spPr>
          </c:marker>
          <c:xVal>
            <c:numRef>
              <c:f>Clustering!$I$11</c:f>
              <c:numCache>
                <c:formatCode>General</c:formatCode>
                <c:ptCount val="1"/>
                <c:pt idx="0">
                  <c:v>10.2996826171875</c:v>
                </c:pt>
              </c:numCache>
            </c:numRef>
          </c:xVal>
          <c:yVal>
            <c:numRef>
              <c:f>Clustering!$H$11</c:f>
              <c:numCache>
                <c:formatCode>General</c:formatCode>
                <c:ptCount val="1"/>
                <c:pt idx="0">
                  <c:v>1</c:v>
                </c:pt>
              </c:numCache>
            </c:numRef>
          </c:yVal>
          <c:smooth val="0"/>
          <c:extLst>
            <c:ext xmlns:c16="http://schemas.microsoft.com/office/drawing/2014/chart" uri="{C3380CC4-5D6E-409C-BE32-E72D297353CC}">
              <c16:uniqueId val="{00000046-D850-5246-86C2-272D0437813F}"/>
            </c:ext>
          </c:extLst>
        </c:ser>
        <c:ser>
          <c:idx val="67"/>
          <c:order val="65"/>
          <c:tx>
            <c:strRef>
              <c:f>Clustering!$F$13</c:f>
              <c:strCache>
                <c:ptCount val="1"/>
                <c:pt idx="0">
                  <c:v>Transd.3</c:v>
                </c:pt>
              </c:strCache>
            </c:strRef>
          </c:tx>
          <c:spPr>
            <a:ln>
              <a:solidFill>
                <a:srgbClr val="000000"/>
              </a:solidFill>
            </a:ln>
          </c:spPr>
          <c:marker>
            <c:symbol val="triangle"/>
            <c:size val="10"/>
            <c:spPr>
              <a:solidFill>
                <a:schemeClr val="accent4"/>
              </a:solidFill>
              <a:ln>
                <a:solidFill>
                  <a:srgbClr val="000000"/>
                </a:solidFill>
              </a:ln>
            </c:spPr>
          </c:marker>
          <c:xVal>
            <c:strRef>
              <c:f>Clustering!$I$13</c:f>
              <c:strCache>
                <c:ptCount val="1"/>
                <c:pt idx="0">
                  <c:v>6,45</c:v>
                </c:pt>
              </c:strCache>
            </c:strRef>
          </c:xVal>
          <c:yVal>
            <c:numRef>
              <c:f>Clustering!$H$13</c:f>
              <c:numCache>
                <c:formatCode>General</c:formatCode>
                <c:ptCount val="1"/>
                <c:pt idx="0">
                  <c:v>1</c:v>
                </c:pt>
              </c:numCache>
            </c:numRef>
          </c:yVal>
          <c:smooth val="0"/>
          <c:extLst>
            <c:ext xmlns:c16="http://schemas.microsoft.com/office/drawing/2014/chart" uri="{C3380CC4-5D6E-409C-BE32-E72D297353CC}">
              <c16:uniqueId val="{00000047-D850-5246-86C2-272D0437813F}"/>
            </c:ext>
          </c:extLst>
        </c:ser>
        <c:ser>
          <c:idx val="62"/>
          <c:order val="66"/>
          <c:tx>
            <c:strRef>
              <c:f>Clustering!$F$12</c:f>
              <c:strCache>
                <c:ptCount val="1"/>
                <c:pt idx="0">
                  <c:v>Transd.2</c:v>
                </c:pt>
              </c:strCache>
            </c:strRef>
          </c:tx>
          <c:spPr>
            <a:ln>
              <a:solidFill>
                <a:srgbClr val="000000"/>
              </a:solidFill>
            </a:ln>
          </c:spPr>
          <c:marker>
            <c:symbol val="triangle"/>
            <c:size val="10"/>
            <c:spPr>
              <a:solidFill>
                <a:schemeClr val="accent4"/>
              </a:solidFill>
              <a:ln>
                <a:solidFill>
                  <a:srgbClr val="000000"/>
                </a:solidFill>
              </a:ln>
            </c:spPr>
          </c:marker>
          <c:xVal>
            <c:numRef>
              <c:f>Clustering!$I$12</c:f>
              <c:numCache>
                <c:formatCode>General</c:formatCode>
                <c:ptCount val="1"/>
                <c:pt idx="0">
                  <c:v>14.87</c:v>
                </c:pt>
              </c:numCache>
            </c:numRef>
          </c:xVal>
          <c:yVal>
            <c:numRef>
              <c:f>Clustering!$H$12</c:f>
              <c:numCache>
                <c:formatCode>General</c:formatCode>
                <c:ptCount val="1"/>
                <c:pt idx="0">
                  <c:v>1</c:v>
                </c:pt>
              </c:numCache>
            </c:numRef>
          </c:yVal>
          <c:smooth val="0"/>
          <c:extLst>
            <c:ext xmlns:c16="http://schemas.microsoft.com/office/drawing/2014/chart" uri="{C3380CC4-5D6E-409C-BE32-E72D297353CC}">
              <c16:uniqueId val="{00000048-D850-5246-86C2-272D0437813F}"/>
            </c:ext>
          </c:extLst>
        </c:ser>
        <c:dLbls>
          <c:showLegendKey val="0"/>
          <c:showVal val="0"/>
          <c:showCatName val="0"/>
          <c:showSerName val="0"/>
          <c:showPercent val="0"/>
          <c:showBubbleSize val="0"/>
        </c:dLbls>
        <c:axId val="-2003947240"/>
        <c:axId val="-2003939688"/>
      </c:scatterChart>
      <c:valAx>
        <c:axId val="-2003947240"/>
        <c:scaling>
          <c:logBase val="10"/>
          <c:orientation val="minMax"/>
          <c:max val="1000"/>
        </c:scaling>
        <c:delete val="0"/>
        <c:axPos val="b"/>
        <c:title>
          <c:tx>
            <c:rich>
              <a:bodyPr/>
              <a:lstStyle/>
              <a:p>
                <a:pPr>
                  <a:defRPr sz="1800"/>
                </a:pPr>
                <a:r>
                  <a:rPr lang="en-US" sz="1800" dirty="0">
                    <a:latin typeface="Gill Sans MT" panose="020B0502020104020203" pitchFamily="34" charset="77"/>
                  </a:rPr>
                  <a:t>MAC (Millions)</a:t>
                </a:r>
              </a:p>
            </c:rich>
          </c:tx>
          <c:layout>
            <c:manualLayout>
              <c:xMode val="edge"/>
              <c:yMode val="edge"/>
              <c:x val="0.60974767681741004"/>
              <c:y val="0.8987199475065617"/>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2003939688"/>
        <c:crosses val="autoZero"/>
        <c:crossBetween val="midCat"/>
      </c:valAx>
      <c:valAx>
        <c:axId val="-2003939688"/>
        <c:scaling>
          <c:logBase val="10"/>
          <c:orientation val="minMax"/>
        </c:scaling>
        <c:delete val="0"/>
        <c:axPos val="l"/>
        <c:majorGridlines/>
        <c:title>
          <c:tx>
            <c:rich>
              <a:bodyPr rot="-5400000" vert="horz"/>
              <a:lstStyle/>
              <a:p>
                <a:pPr>
                  <a:defRPr sz="2000"/>
                </a:pPr>
                <a:r>
                  <a:rPr lang="en-US" sz="2000" dirty="0">
                    <a:latin typeface="Gill Sans MT" panose="020B0502020104020203" pitchFamily="34" charset="77"/>
                  </a:rPr>
                  <a:t>FLOP/Byte</a:t>
                </a:r>
              </a:p>
            </c:rich>
          </c:tx>
          <c:layout>
            <c:manualLayout>
              <c:xMode val="edge"/>
              <c:yMode val="edge"/>
              <c:x val="0.3031805097345821"/>
              <c:y val="0.4159270341207349"/>
            </c:manualLayout>
          </c:layout>
          <c:overlay val="0"/>
        </c:title>
        <c:numFmt formatCode="General" sourceLinked="1"/>
        <c:majorTickMark val="out"/>
        <c:minorTickMark val="none"/>
        <c:tickLblPos val="nextTo"/>
        <c:txPr>
          <a:bodyPr/>
          <a:lstStyle/>
          <a:p>
            <a:pPr>
              <a:defRPr sz="1800">
                <a:latin typeface="Gill Sans MT" panose="020B0502020104020203" pitchFamily="34" charset="77"/>
              </a:defRPr>
            </a:pPr>
            <a:endParaRPr lang="en-CH"/>
          </a:p>
        </c:txPr>
        <c:crossAx val="-2003947240"/>
        <c:crossesAt val="1E-3"/>
        <c:crossBetween val="midCat"/>
      </c:valAx>
      <c:spPr>
        <a:ln>
          <a:solidFill>
            <a:schemeClr val="tx1"/>
          </a:solidFill>
        </a:ln>
      </c:spPr>
    </c:plotArea>
    <c:legend>
      <c:legendPos val="t"/>
      <c:legendEntry>
        <c:idx val="1"/>
        <c:delete val="1"/>
      </c:legendEntry>
      <c:legendEntry>
        <c:idx val="2"/>
        <c:delete val="1"/>
      </c:legendEntry>
      <c:legendEntry>
        <c:idx val="3"/>
        <c:delete val="1"/>
      </c:legendEntry>
      <c:legendEntry>
        <c:idx val="4"/>
        <c:delete val="1"/>
      </c:legendEntry>
      <c:legendEntry>
        <c:idx val="5"/>
        <c:delete val="1"/>
      </c:legendEntry>
      <c:legendEntry>
        <c:idx val="6"/>
        <c:txPr>
          <a:bodyPr/>
          <a:lstStyle/>
          <a:p>
            <a:pPr>
              <a:defRPr sz="1800">
                <a:latin typeface="+mn-lt"/>
              </a:defRPr>
            </a:pPr>
            <a:endParaRPr lang="en-CH"/>
          </a:p>
        </c:txPr>
      </c:legendEntry>
      <c:legendEntry>
        <c:idx val="7"/>
        <c:delete val="1"/>
      </c:legendEntry>
      <c:legendEntry>
        <c:idx val="8"/>
        <c:delete val="1"/>
      </c:legendEntry>
      <c:legendEntry>
        <c:idx val="10"/>
        <c:delete val="1"/>
      </c:legendEntry>
      <c:legendEntry>
        <c:idx val="11"/>
        <c:delete val="1"/>
      </c:legendEntry>
      <c:legendEntry>
        <c:idx val="12"/>
        <c:delete val="1"/>
      </c:legendEntry>
      <c:legendEntry>
        <c:idx val="13"/>
        <c:delete val="1"/>
      </c:legendEntry>
      <c:legendEntry>
        <c:idx val="14"/>
        <c:delete val="1"/>
      </c:legendEntry>
      <c:legendEntry>
        <c:idx val="15"/>
        <c:delete val="1"/>
      </c:legendEntry>
      <c:legendEntry>
        <c:idx val="16"/>
        <c:delete val="1"/>
      </c:legendEntry>
      <c:legendEntry>
        <c:idx val="17"/>
        <c:delete val="1"/>
      </c:legendEntry>
      <c:legendEntry>
        <c:idx val="18"/>
        <c:delete val="1"/>
      </c:legendEntry>
      <c:legendEntry>
        <c:idx val="19"/>
        <c:delete val="1"/>
      </c:legendEntry>
      <c:legendEntry>
        <c:idx val="20"/>
        <c:delete val="1"/>
      </c:legendEntry>
      <c:legendEntry>
        <c:idx val="21"/>
        <c:delete val="1"/>
      </c:legendEntry>
      <c:legendEntry>
        <c:idx val="22"/>
        <c:delete val="1"/>
      </c:legendEntry>
      <c:legendEntry>
        <c:idx val="23"/>
        <c:delete val="1"/>
      </c:legendEntry>
      <c:legendEntry>
        <c:idx val="24"/>
        <c:delete val="1"/>
      </c:legendEntry>
      <c:legendEntry>
        <c:idx val="25"/>
        <c:delete val="1"/>
      </c:legendEntry>
      <c:legendEntry>
        <c:idx val="26"/>
        <c:delete val="1"/>
      </c:legendEntry>
      <c:legendEntry>
        <c:idx val="27"/>
        <c:delete val="1"/>
      </c:legendEntry>
      <c:legendEntry>
        <c:idx val="28"/>
        <c:delete val="1"/>
      </c:legendEntry>
      <c:legendEntry>
        <c:idx val="29"/>
        <c:delete val="1"/>
      </c:legendEntry>
      <c:legendEntry>
        <c:idx val="30"/>
        <c:delete val="1"/>
      </c:legendEntry>
      <c:legendEntry>
        <c:idx val="31"/>
        <c:delete val="1"/>
      </c:legendEntry>
      <c:legendEntry>
        <c:idx val="32"/>
        <c:delete val="1"/>
      </c:legendEntry>
      <c:legendEntry>
        <c:idx val="34"/>
        <c:delete val="1"/>
      </c:legendEntry>
      <c:legendEntry>
        <c:idx val="35"/>
        <c:delete val="1"/>
      </c:legendEntry>
      <c:legendEntry>
        <c:idx val="36"/>
        <c:delete val="1"/>
      </c:legendEntry>
      <c:legendEntry>
        <c:idx val="37"/>
        <c:delete val="1"/>
      </c:legendEntry>
      <c:legendEntry>
        <c:idx val="38"/>
        <c:delete val="1"/>
      </c:legendEntry>
      <c:legendEntry>
        <c:idx val="39"/>
        <c:delete val="1"/>
      </c:legendEntry>
      <c:legendEntry>
        <c:idx val="40"/>
        <c:delete val="1"/>
      </c:legendEntry>
      <c:legendEntry>
        <c:idx val="41"/>
        <c:delete val="1"/>
      </c:legendEntry>
      <c:legendEntry>
        <c:idx val="42"/>
        <c:delete val="1"/>
      </c:legendEntry>
      <c:legendEntry>
        <c:idx val="43"/>
        <c:delete val="1"/>
      </c:legendEntry>
      <c:legendEntry>
        <c:idx val="45"/>
        <c:delete val="1"/>
      </c:legendEntry>
      <c:legendEntry>
        <c:idx val="46"/>
        <c:delete val="1"/>
      </c:legendEntry>
      <c:legendEntry>
        <c:idx val="47"/>
        <c:delete val="1"/>
      </c:legendEntry>
      <c:legendEntry>
        <c:idx val="48"/>
        <c:delete val="1"/>
      </c:legendEntry>
      <c:legendEntry>
        <c:idx val="49"/>
        <c:delete val="1"/>
      </c:legendEntry>
      <c:legendEntry>
        <c:idx val="50"/>
        <c:delete val="1"/>
      </c:legendEntry>
      <c:legendEntry>
        <c:idx val="51"/>
        <c:delete val="1"/>
      </c:legendEntry>
      <c:legendEntry>
        <c:idx val="52"/>
        <c:delete val="1"/>
      </c:legendEntry>
      <c:legendEntry>
        <c:idx val="53"/>
        <c:delete val="1"/>
      </c:legendEntry>
      <c:legendEntry>
        <c:idx val="54"/>
        <c:delete val="1"/>
      </c:legendEntry>
      <c:legendEntry>
        <c:idx val="55"/>
        <c:delete val="1"/>
      </c:legendEntry>
      <c:legendEntry>
        <c:idx val="56"/>
        <c:delete val="1"/>
      </c:legendEntry>
      <c:legendEntry>
        <c:idx val="57"/>
        <c:delete val="1"/>
      </c:legendEntry>
      <c:legendEntry>
        <c:idx val="58"/>
        <c:delete val="1"/>
      </c:legendEntry>
      <c:legendEntry>
        <c:idx val="59"/>
        <c:delete val="1"/>
      </c:legendEntry>
      <c:legendEntry>
        <c:idx val="60"/>
        <c:delete val="1"/>
      </c:legendEntry>
      <c:legendEntry>
        <c:idx val="62"/>
        <c:delete val="1"/>
      </c:legendEntry>
      <c:legendEntry>
        <c:idx val="64"/>
        <c:delete val="1"/>
      </c:legendEntry>
      <c:legendEntry>
        <c:idx val="65"/>
        <c:delete val="1"/>
      </c:legendEntry>
      <c:layout>
        <c:manualLayout>
          <c:xMode val="edge"/>
          <c:yMode val="edge"/>
          <c:x val="0"/>
          <c:y val="1.8925955266426948E-2"/>
          <c:w val="0.73669184535534205"/>
          <c:h val="0.170952816316532"/>
        </c:manualLayout>
      </c:layout>
      <c:overlay val="0"/>
      <c:txPr>
        <a:bodyPr/>
        <a:lstStyle/>
        <a:p>
          <a:pPr>
            <a:defRPr sz="1800"/>
          </a:pPr>
          <a:endParaRPr lang="en-CH"/>
        </a:p>
      </c:txPr>
    </c:legend>
    <c:plotVisOnly val="1"/>
    <c:dispBlanksAs val="gap"/>
    <c:showDLblsOverMax val="0"/>
  </c:chart>
  <c:spPr>
    <a:ln>
      <a:noFill/>
    </a:ln>
  </c:sp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22375865926595"/>
          <c:y val="0.12945946535953601"/>
          <c:w val="0.86863689170001301"/>
          <c:h val="0.478239404335495"/>
        </c:manualLayout>
      </c:layout>
      <c:barChart>
        <c:barDir val="col"/>
        <c:grouping val="stacked"/>
        <c:varyColors val="0"/>
        <c:ser>
          <c:idx val="0"/>
          <c:order val="0"/>
          <c:tx>
            <c:strRef>
              <c:f>'Noronha-Proposal-Result'!$T$116</c:f>
              <c:strCache>
                <c:ptCount val="1"/>
                <c:pt idx="0">
                  <c:v>Total Static</c:v>
                </c:pt>
              </c:strCache>
            </c:strRef>
          </c:tx>
          <c:spPr>
            <a:solidFill>
              <a:schemeClr val="tx1"/>
            </a:solidFill>
            <a:ln>
              <a:solidFill>
                <a:srgbClr val="000000"/>
              </a:solidFill>
            </a:ln>
          </c:spPr>
          <c:invertIfNegative val="0"/>
          <c:cat>
            <c:multiLvlStrRef>
              <c:f>'Noronha-Proposal-Result'!$R$117:$S$146</c:f>
              <c:multiLvlStrCache>
                <c:ptCount val="30"/>
                <c:lvl>
                  <c:pt idx="0">
                    <c:v>Baseline</c:v>
                  </c:pt>
                  <c:pt idx="1">
                    <c:v>Base+HB</c:v>
                  </c:pt>
                  <c:pt idx="2">
                    <c:v>Mensa</c:v>
                  </c:pt>
                  <c:pt idx="3">
                    <c:v>Baseline</c:v>
                  </c:pt>
                  <c:pt idx="4">
                    <c:v>Base+HB</c:v>
                  </c:pt>
                  <c:pt idx="5">
                    <c:v>Mensa</c:v>
                  </c:pt>
                  <c:pt idx="6">
                    <c:v>Baseline</c:v>
                  </c:pt>
                  <c:pt idx="7">
                    <c:v>Base+HB</c:v>
                  </c:pt>
                  <c:pt idx="8">
                    <c:v>Mensa</c:v>
                  </c:pt>
                  <c:pt idx="9">
                    <c:v>Baseline</c:v>
                  </c:pt>
                  <c:pt idx="10">
                    <c:v>Base+HB</c:v>
                  </c:pt>
                  <c:pt idx="11">
                    <c:v>Mensa</c:v>
                  </c:pt>
                  <c:pt idx="12">
                    <c:v>Baseline</c:v>
                  </c:pt>
                  <c:pt idx="13">
                    <c:v>Base+HB</c:v>
                  </c:pt>
                  <c:pt idx="14">
                    <c:v>Mensa</c:v>
                  </c:pt>
                  <c:pt idx="15">
                    <c:v>Baseline</c:v>
                  </c:pt>
                  <c:pt idx="16">
                    <c:v>Base+HB</c:v>
                  </c:pt>
                  <c:pt idx="17">
                    <c:v>Mensa</c:v>
                  </c:pt>
                  <c:pt idx="18">
                    <c:v>Baseline</c:v>
                  </c:pt>
                  <c:pt idx="19">
                    <c:v>Base+HB</c:v>
                  </c:pt>
                  <c:pt idx="20">
                    <c:v>Mensa</c:v>
                  </c:pt>
                  <c:pt idx="21">
                    <c:v>Baseline</c:v>
                  </c:pt>
                  <c:pt idx="22">
                    <c:v>Base+HB</c:v>
                  </c:pt>
                  <c:pt idx="23">
                    <c:v>Mensa</c:v>
                  </c:pt>
                  <c:pt idx="24">
                    <c:v>Baseline</c:v>
                  </c:pt>
                  <c:pt idx="25">
                    <c:v>Base+HB</c:v>
                  </c:pt>
                  <c:pt idx="26">
                    <c:v>Mensa</c:v>
                  </c:pt>
                  <c:pt idx="27">
                    <c:v>Baseline</c:v>
                  </c:pt>
                  <c:pt idx="28">
                    <c:v>Base+HB</c:v>
                  </c:pt>
                  <c:pt idx="29">
                    <c:v>Mensa</c:v>
                  </c:pt>
                </c:lvl>
                <c:lvl>
                  <c:pt idx="0">
                    <c:v>LSTM1</c:v>
                  </c:pt>
                  <c:pt idx="3">
                    <c:v>Transd.1</c:v>
                  </c:pt>
                  <c:pt idx="6">
                    <c:v>Transd.2</c:v>
                  </c:pt>
                  <c:pt idx="9">
                    <c:v>CNN5</c:v>
                  </c:pt>
                  <c:pt idx="12">
                    <c:v>CNN9</c:v>
                  </c:pt>
                  <c:pt idx="15">
                    <c:v>CNN10</c:v>
                  </c:pt>
                  <c:pt idx="18">
                    <c:v>CNN12</c:v>
                  </c:pt>
                  <c:pt idx="21">
                    <c:v>RCNN1</c:v>
                  </c:pt>
                  <c:pt idx="24">
                    <c:v>RCNN3</c:v>
                  </c:pt>
                  <c:pt idx="27">
                    <c:v>Average</c:v>
                  </c:pt>
                </c:lvl>
              </c:multiLvlStrCache>
            </c:multiLvlStrRef>
          </c:cat>
          <c:val>
            <c:numRef>
              <c:f>'Noronha-Proposal-Result'!$T$117:$T$146</c:f>
              <c:numCache>
                <c:formatCode>General</c:formatCode>
                <c:ptCount val="30"/>
                <c:pt idx="0">
                  <c:v>0.18336898082999201</c:v>
                </c:pt>
                <c:pt idx="1">
                  <c:v>2.8807456200452601E-2</c:v>
                </c:pt>
                <c:pt idx="2">
                  <c:v>1.6648405087365599E-3</c:v>
                </c:pt>
                <c:pt idx="3">
                  <c:v>0.182605477659394</c:v>
                </c:pt>
                <c:pt idx="4">
                  <c:v>5.0529269869651901E-2</c:v>
                </c:pt>
                <c:pt idx="5">
                  <c:v>2.9201875643069201E-3</c:v>
                </c:pt>
                <c:pt idx="6">
                  <c:v>0.18196233170166501</c:v>
                </c:pt>
                <c:pt idx="7">
                  <c:v>4.9264944264114E-2</c:v>
                </c:pt>
                <c:pt idx="8">
                  <c:v>2.8471196589116799E-3</c:v>
                </c:pt>
                <c:pt idx="9">
                  <c:v>0.181601258270706</c:v>
                </c:pt>
                <c:pt idx="10">
                  <c:v>0.17418796532873601</c:v>
                </c:pt>
                <c:pt idx="11">
                  <c:v>4.5879366886306699E-2</c:v>
                </c:pt>
                <c:pt idx="12">
                  <c:v>0.22843217304160399</c:v>
                </c:pt>
                <c:pt idx="13">
                  <c:v>0.21229569166946</c:v>
                </c:pt>
                <c:pt idx="14">
                  <c:v>3.3444521070352798E-2</c:v>
                </c:pt>
                <c:pt idx="15">
                  <c:v>0.104250085428801</c:v>
                </c:pt>
                <c:pt idx="16">
                  <c:v>7.1166821286420004E-2</c:v>
                </c:pt>
                <c:pt idx="17">
                  <c:v>1.3518392297138899E-2</c:v>
                </c:pt>
                <c:pt idx="18">
                  <c:v>0.23801422149787699</c:v>
                </c:pt>
                <c:pt idx="19">
                  <c:v>0.21306709112519201</c:v>
                </c:pt>
                <c:pt idx="20">
                  <c:v>3.72371671329675E-2</c:v>
                </c:pt>
                <c:pt idx="21">
                  <c:v>0.18269874330908201</c:v>
                </c:pt>
                <c:pt idx="22">
                  <c:v>8.3928929598445196E-2</c:v>
                </c:pt>
                <c:pt idx="23">
                  <c:v>1.8428916065629301E-2</c:v>
                </c:pt>
                <c:pt idx="24">
                  <c:v>0.13761116944635801</c:v>
                </c:pt>
                <c:pt idx="25">
                  <c:v>5.9898695965186703E-2</c:v>
                </c:pt>
                <c:pt idx="26">
                  <c:v>3.06159912286584E-2</c:v>
                </c:pt>
                <c:pt idx="27">
                  <c:v>0.16493306137688599</c:v>
                </c:pt>
                <c:pt idx="28">
                  <c:v>8.6827059138931101E-2</c:v>
                </c:pt>
                <c:pt idx="29">
                  <c:v>2.41168260877586E-2</c:v>
                </c:pt>
              </c:numCache>
            </c:numRef>
          </c:val>
          <c:extLst>
            <c:ext xmlns:c16="http://schemas.microsoft.com/office/drawing/2014/chart" uri="{C3380CC4-5D6E-409C-BE32-E72D297353CC}">
              <c16:uniqueId val="{00000000-17DC-2444-9296-EB85C77333E5}"/>
            </c:ext>
          </c:extLst>
        </c:ser>
        <c:ser>
          <c:idx val="1"/>
          <c:order val="1"/>
          <c:tx>
            <c:strRef>
              <c:f>'Noronha-Proposal-Result'!$U$116</c:f>
              <c:strCache>
                <c:ptCount val="1"/>
                <c:pt idx="0">
                  <c:v>PE</c:v>
                </c:pt>
              </c:strCache>
            </c:strRef>
          </c:tx>
          <c:spPr>
            <a:solidFill>
              <a:schemeClr val="accent2"/>
            </a:solidFill>
            <a:ln>
              <a:solidFill>
                <a:srgbClr val="000000"/>
              </a:solidFill>
            </a:ln>
          </c:spPr>
          <c:invertIfNegative val="0"/>
          <c:cat>
            <c:multiLvlStrRef>
              <c:f>'Noronha-Proposal-Result'!$R$117:$S$146</c:f>
              <c:multiLvlStrCache>
                <c:ptCount val="30"/>
                <c:lvl>
                  <c:pt idx="0">
                    <c:v>Baseline</c:v>
                  </c:pt>
                  <c:pt idx="1">
                    <c:v>Base+HB</c:v>
                  </c:pt>
                  <c:pt idx="2">
                    <c:v>Mensa</c:v>
                  </c:pt>
                  <c:pt idx="3">
                    <c:v>Baseline</c:v>
                  </c:pt>
                  <c:pt idx="4">
                    <c:v>Base+HB</c:v>
                  </c:pt>
                  <c:pt idx="5">
                    <c:v>Mensa</c:v>
                  </c:pt>
                  <c:pt idx="6">
                    <c:v>Baseline</c:v>
                  </c:pt>
                  <c:pt idx="7">
                    <c:v>Base+HB</c:v>
                  </c:pt>
                  <c:pt idx="8">
                    <c:v>Mensa</c:v>
                  </c:pt>
                  <c:pt idx="9">
                    <c:v>Baseline</c:v>
                  </c:pt>
                  <c:pt idx="10">
                    <c:v>Base+HB</c:v>
                  </c:pt>
                  <c:pt idx="11">
                    <c:v>Mensa</c:v>
                  </c:pt>
                  <c:pt idx="12">
                    <c:v>Baseline</c:v>
                  </c:pt>
                  <c:pt idx="13">
                    <c:v>Base+HB</c:v>
                  </c:pt>
                  <c:pt idx="14">
                    <c:v>Mensa</c:v>
                  </c:pt>
                  <c:pt idx="15">
                    <c:v>Baseline</c:v>
                  </c:pt>
                  <c:pt idx="16">
                    <c:v>Base+HB</c:v>
                  </c:pt>
                  <c:pt idx="17">
                    <c:v>Mensa</c:v>
                  </c:pt>
                  <c:pt idx="18">
                    <c:v>Baseline</c:v>
                  </c:pt>
                  <c:pt idx="19">
                    <c:v>Base+HB</c:v>
                  </c:pt>
                  <c:pt idx="20">
                    <c:v>Mensa</c:v>
                  </c:pt>
                  <c:pt idx="21">
                    <c:v>Baseline</c:v>
                  </c:pt>
                  <c:pt idx="22">
                    <c:v>Base+HB</c:v>
                  </c:pt>
                  <c:pt idx="23">
                    <c:v>Mensa</c:v>
                  </c:pt>
                  <c:pt idx="24">
                    <c:v>Baseline</c:v>
                  </c:pt>
                  <c:pt idx="25">
                    <c:v>Base+HB</c:v>
                  </c:pt>
                  <c:pt idx="26">
                    <c:v>Mensa</c:v>
                  </c:pt>
                  <c:pt idx="27">
                    <c:v>Baseline</c:v>
                  </c:pt>
                  <c:pt idx="28">
                    <c:v>Base+HB</c:v>
                  </c:pt>
                  <c:pt idx="29">
                    <c:v>Mensa</c:v>
                  </c:pt>
                </c:lvl>
                <c:lvl>
                  <c:pt idx="0">
                    <c:v>LSTM1</c:v>
                  </c:pt>
                  <c:pt idx="3">
                    <c:v>Transd.1</c:v>
                  </c:pt>
                  <c:pt idx="6">
                    <c:v>Transd.2</c:v>
                  </c:pt>
                  <c:pt idx="9">
                    <c:v>CNN5</c:v>
                  </c:pt>
                  <c:pt idx="12">
                    <c:v>CNN9</c:v>
                  </c:pt>
                  <c:pt idx="15">
                    <c:v>CNN10</c:v>
                  </c:pt>
                  <c:pt idx="18">
                    <c:v>CNN12</c:v>
                  </c:pt>
                  <c:pt idx="21">
                    <c:v>RCNN1</c:v>
                  </c:pt>
                  <c:pt idx="24">
                    <c:v>RCNN3</c:v>
                  </c:pt>
                  <c:pt idx="27">
                    <c:v>Average</c:v>
                  </c:pt>
                </c:lvl>
              </c:multiLvlStrCache>
            </c:multiLvlStrRef>
          </c:cat>
          <c:val>
            <c:numRef>
              <c:f>'Noronha-Proposal-Result'!$U$117:$U$146</c:f>
              <c:numCache>
                <c:formatCode>General</c:formatCode>
                <c:ptCount val="30"/>
                <c:pt idx="0">
                  <c:v>9.0239276490578692E-3</c:v>
                </c:pt>
                <c:pt idx="1">
                  <c:v>9.0239276490578692E-3</c:v>
                </c:pt>
                <c:pt idx="2">
                  <c:v>9.0239276490578692E-3</c:v>
                </c:pt>
                <c:pt idx="3">
                  <c:v>8.9025020670481202E-3</c:v>
                </c:pt>
                <c:pt idx="4">
                  <c:v>8.9025020670481202E-3</c:v>
                </c:pt>
                <c:pt idx="5">
                  <c:v>8.9025020670481202E-3</c:v>
                </c:pt>
                <c:pt idx="6">
                  <c:v>8.9121432902873107E-3</c:v>
                </c:pt>
                <c:pt idx="7">
                  <c:v>8.9121432902873107E-3</c:v>
                </c:pt>
                <c:pt idx="8">
                  <c:v>8.9121432902873107E-3</c:v>
                </c:pt>
                <c:pt idx="9">
                  <c:v>0.30264670529030102</c:v>
                </c:pt>
                <c:pt idx="10">
                  <c:v>0.30264670529030102</c:v>
                </c:pt>
                <c:pt idx="11">
                  <c:v>0.30264670529030102</c:v>
                </c:pt>
                <c:pt idx="12">
                  <c:v>0.211107476403575</c:v>
                </c:pt>
                <c:pt idx="13">
                  <c:v>0.211107476403575</c:v>
                </c:pt>
                <c:pt idx="14">
                  <c:v>0.211107476403575</c:v>
                </c:pt>
                <c:pt idx="15">
                  <c:v>7.8692141780799404E-2</c:v>
                </c:pt>
                <c:pt idx="16">
                  <c:v>7.8692141780799404E-2</c:v>
                </c:pt>
                <c:pt idx="17">
                  <c:v>7.8692141780799404E-2</c:v>
                </c:pt>
                <c:pt idx="18">
                  <c:v>0.19984411775074201</c:v>
                </c:pt>
                <c:pt idx="19">
                  <c:v>0.19984411775074201</c:v>
                </c:pt>
                <c:pt idx="20">
                  <c:v>0.19984411775074201</c:v>
                </c:pt>
                <c:pt idx="21">
                  <c:v>0.12035191944</c:v>
                </c:pt>
                <c:pt idx="22">
                  <c:v>0.12035191944</c:v>
                </c:pt>
                <c:pt idx="23">
                  <c:v>0.12035191944</c:v>
                </c:pt>
                <c:pt idx="24">
                  <c:v>0.24015212256121099</c:v>
                </c:pt>
                <c:pt idx="25">
                  <c:v>0.24015212256121099</c:v>
                </c:pt>
                <c:pt idx="26">
                  <c:v>0.24015212256121099</c:v>
                </c:pt>
                <c:pt idx="27">
                  <c:v>0.198221753537866</c:v>
                </c:pt>
                <c:pt idx="28">
                  <c:v>0.198221753537866</c:v>
                </c:pt>
                <c:pt idx="29">
                  <c:v>0.198221753537866</c:v>
                </c:pt>
              </c:numCache>
            </c:numRef>
          </c:val>
          <c:extLst>
            <c:ext xmlns:c16="http://schemas.microsoft.com/office/drawing/2014/chart" uri="{C3380CC4-5D6E-409C-BE32-E72D297353CC}">
              <c16:uniqueId val="{00000001-17DC-2444-9296-EB85C77333E5}"/>
            </c:ext>
          </c:extLst>
        </c:ser>
        <c:ser>
          <c:idx val="2"/>
          <c:order val="2"/>
          <c:tx>
            <c:strRef>
              <c:f>'Noronha-Proposal-Result'!$V$116</c:f>
              <c:strCache>
                <c:ptCount val="1"/>
                <c:pt idx="0">
                  <c:v>Param Buffer+NoC</c:v>
                </c:pt>
              </c:strCache>
            </c:strRef>
          </c:tx>
          <c:spPr>
            <a:solidFill>
              <a:schemeClr val="bg2">
                <a:lumMod val="65000"/>
              </a:schemeClr>
            </a:solidFill>
            <a:ln>
              <a:solidFill>
                <a:srgbClr val="000000"/>
              </a:solidFill>
            </a:ln>
          </c:spPr>
          <c:invertIfNegative val="0"/>
          <c:cat>
            <c:multiLvlStrRef>
              <c:f>'Noronha-Proposal-Result'!$R$117:$S$146</c:f>
              <c:multiLvlStrCache>
                <c:ptCount val="30"/>
                <c:lvl>
                  <c:pt idx="0">
                    <c:v>Baseline</c:v>
                  </c:pt>
                  <c:pt idx="1">
                    <c:v>Base+HB</c:v>
                  </c:pt>
                  <c:pt idx="2">
                    <c:v>Mensa</c:v>
                  </c:pt>
                  <c:pt idx="3">
                    <c:v>Baseline</c:v>
                  </c:pt>
                  <c:pt idx="4">
                    <c:v>Base+HB</c:v>
                  </c:pt>
                  <c:pt idx="5">
                    <c:v>Mensa</c:v>
                  </c:pt>
                  <c:pt idx="6">
                    <c:v>Baseline</c:v>
                  </c:pt>
                  <c:pt idx="7">
                    <c:v>Base+HB</c:v>
                  </c:pt>
                  <c:pt idx="8">
                    <c:v>Mensa</c:v>
                  </c:pt>
                  <c:pt idx="9">
                    <c:v>Baseline</c:v>
                  </c:pt>
                  <c:pt idx="10">
                    <c:v>Base+HB</c:v>
                  </c:pt>
                  <c:pt idx="11">
                    <c:v>Mensa</c:v>
                  </c:pt>
                  <c:pt idx="12">
                    <c:v>Baseline</c:v>
                  </c:pt>
                  <c:pt idx="13">
                    <c:v>Base+HB</c:v>
                  </c:pt>
                  <c:pt idx="14">
                    <c:v>Mensa</c:v>
                  </c:pt>
                  <c:pt idx="15">
                    <c:v>Baseline</c:v>
                  </c:pt>
                  <c:pt idx="16">
                    <c:v>Base+HB</c:v>
                  </c:pt>
                  <c:pt idx="17">
                    <c:v>Mensa</c:v>
                  </c:pt>
                  <c:pt idx="18">
                    <c:v>Baseline</c:v>
                  </c:pt>
                  <c:pt idx="19">
                    <c:v>Base+HB</c:v>
                  </c:pt>
                  <c:pt idx="20">
                    <c:v>Mensa</c:v>
                  </c:pt>
                  <c:pt idx="21">
                    <c:v>Baseline</c:v>
                  </c:pt>
                  <c:pt idx="22">
                    <c:v>Base+HB</c:v>
                  </c:pt>
                  <c:pt idx="23">
                    <c:v>Mensa</c:v>
                  </c:pt>
                  <c:pt idx="24">
                    <c:v>Baseline</c:v>
                  </c:pt>
                  <c:pt idx="25">
                    <c:v>Base+HB</c:v>
                  </c:pt>
                  <c:pt idx="26">
                    <c:v>Mensa</c:v>
                  </c:pt>
                  <c:pt idx="27">
                    <c:v>Baseline</c:v>
                  </c:pt>
                  <c:pt idx="28">
                    <c:v>Base+HB</c:v>
                  </c:pt>
                  <c:pt idx="29">
                    <c:v>Mensa</c:v>
                  </c:pt>
                </c:lvl>
                <c:lvl>
                  <c:pt idx="0">
                    <c:v>LSTM1</c:v>
                  </c:pt>
                  <c:pt idx="3">
                    <c:v>Transd.1</c:v>
                  </c:pt>
                  <c:pt idx="6">
                    <c:v>Transd.2</c:v>
                  </c:pt>
                  <c:pt idx="9">
                    <c:v>CNN5</c:v>
                  </c:pt>
                  <c:pt idx="12">
                    <c:v>CNN9</c:v>
                  </c:pt>
                  <c:pt idx="15">
                    <c:v>CNN10</c:v>
                  </c:pt>
                  <c:pt idx="18">
                    <c:v>CNN12</c:v>
                  </c:pt>
                  <c:pt idx="21">
                    <c:v>RCNN1</c:v>
                  </c:pt>
                  <c:pt idx="24">
                    <c:v>RCNN3</c:v>
                  </c:pt>
                  <c:pt idx="27">
                    <c:v>Average</c:v>
                  </c:pt>
                </c:lvl>
              </c:multiLvlStrCache>
            </c:multiLvlStrRef>
          </c:cat>
          <c:val>
            <c:numRef>
              <c:f>'Noronha-Proposal-Result'!$V$117:$V$146</c:f>
              <c:numCache>
                <c:formatCode>General</c:formatCode>
                <c:ptCount val="30"/>
                <c:pt idx="0">
                  <c:v>1.17319578794446E-2</c:v>
                </c:pt>
                <c:pt idx="1">
                  <c:v>1.17319578794446E-2</c:v>
                </c:pt>
                <c:pt idx="2">
                  <c:v>0</c:v>
                </c:pt>
                <c:pt idx="3">
                  <c:v>1.26463384742045E-2</c:v>
                </c:pt>
                <c:pt idx="4">
                  <c:v>1.26463384742045E-2</c:v>
                </c:pt>
                <c:pt idx="5">
                  <c:v>0</c:v>
                </c:pt>
                <c:pt idx="6">
                  <c:v>1.22304942107313E-2</c:v>
                </c:pt>
                <c:pt idx="7">
                  <c:v>1.22304942107313E-2</c:v>
                </c:pt>
                <c:pt idx="8">
                  <c:v>0</c:v>
                </c:pt>
                <c:pt idx="9">
                  <c:v>0.35616827105794402</c:v>
                </c:pt>
                <c:pt idx="10">
                  <c:v>0.35616827105794402</c:v>
                </c:pt>
                <c:pt idx="11">
                  <c:v>6.6223757251329196E-3</c:v>
                </c:pt>
                <c:pt idx="12">
                  <c:v>0.364500915103388</c:v>
                </c:pt>
                <c:pt idx="13">
                  <c:v>0.364500915103388</c:v>
                </c:pt>
                <c:pt idx="14">
                  <c:v>8.6009506674301801E-3</c:v>
                </c:pt>
                <c:pt idx="15">
                  <c:v>0.62156848757749905</c:v>
                </c:pt>
                <c:pt idx="16">
                  <c:v>0.62156848757749905</c:v>
                </c:pt>
                <c:pt idx="17">
                  <c:v>1.14344534757841E-2</c:v>
                </c:pt>
                <c:pt idx="18">
                  <c:v>0.35461763122291701</c:v>
                </c:pt>
                <c:pt idx="19">
                  <c:v>0.35461763122291701</c:v>
                </c:pt>
                <c:pt idx="20">
                  <c:v>8.1578121744225098E-3</c:v>
                </c:pt>
                <c:pt idx="21">
                  <c:v>0.14232606012886101</c:v>
                </c:pt>
                <c:pt idx="22">
                  <c:v>0.14232606012886101</c:v>
                </c:pt>
                <c:pt idx="23">
                  <c:v>2.5231355232569201E-3</c:v>
                </c:pt>
                <c:pt idx="24">
                  <c:v>0.157034360792177</c:v>
                </c:pt>
                <c:pt idx="25">
                  <c:v>0.157034360792177</c:v>
                </c:pt>
                <c:pt idx="26">
                  <c:v>2.5904245573330799E-3</c:v>
                </c:pt>
                <c:pt idx="27">
                  <c:v>0.191725325515018</c:v>
                </c:pt>
                <c:pt idx="28">
                  <c:v>0.191725325515018</c:v>
                </c:pt>
                <c:pt idx="29">
                  <c:v>3.8424508294236498E-3</c:v>
                </c:pt>
              </c:numCache>
            </c:numRef>
          </c:val>
          <c:extLst>
            <c:ext xmlns:c16="http://schemas.microsoft.com/office/drawing/2014/chart" uri="{C3380CC4-5D6E-409C-BE32-E72D297353CC}">
              <c16:uniqueId val="{00000002-17DC-2444-9296-EB85C77333E5}"/>
            </c:ext>
          </c:extLst>
        </c:ser>
        <c:ser>
          <c:idx val="3"/>
          <c:order val="3"/>
          <c:tx>
            <c:strRef>
              <c:f>'Noronha-Proposal-Result'!$W$116</c:f>
              <c:strCache>
                <c:ptCount val="1"/>
                <c:pt idx="0">
                  <c:v>Act Buffer+NoC </c:v>
                </c:pt>
              </c:strCache>
            </c:strRef>
          </c:tx>
          <c:spPr>
            <a:ln>
              <a:solidFill>
                <a:srgbClr val="000000"/>
              </a:solidFill>
            </a:ln>
          </c:spPr>
          <c:invertIfNegative val="0"/>
          <c:cat>
            <c:multiLvlStrRef>
              <c:f>'Noronha-Proposal-Result'!$R$117:$S$146</c:f>
              <c:multiLvlStrCache>
                <c:ptCount val="30"/>
                <c:lvl>
                  <c:pt idx="0">
                    <c:v>Baseline</c:v>
                  </c:pt>
                  <c:pt idx="1">
                    <c:v>Base+HB</c:v>
                  </c:pt>
                  <c:pt idx="2">
                    <c:v>Mensa</c:v>
                  </c:pt>
                  <c:pt idx="3">
                    <c:v>Baseline</c:v>
                  </c:pt>
                  <c:pt idx="4">
                    <c:v>Base+HB</c:v>
                  </c:pt>
                  <c:pt idx="5">
                    <c:v>Mensa</c:v>
                  </c:pt>
                  <c:pt idx="6">
                    <c:v>Baseline</c:v>
                  </c:pt>
                  <c:pt idx="7">
                    <c:v>Base+HB</c:v>
                  </c:pt>
                  <c:pt idx="8">
                    <c:v>Mensa</c:v>
                  </c:pt>
                  <c:pt idx="9">
                    <c:v>Baseline</c:v>
                  </c:pt>
                  <c:pt idx="10">
                    <c:v>Base+HB</c:v>
                  </c:pt>
                  <c:pt idx="11">
                    <c:v>Mensa</c:v>
                  </c:pt>
                  <c:pt idx="12">
                    <c:v>Baseline</c:v>
                  </c:pt>
                  <c:pt idx="13">
                    <c:v>Base+HB</c:v>
                  </c:pt>
                  <c:pt idx="14">
                    <c:v>Mensa</c:v>
                  </c:pt>
                  <c:pt idx="15">
                    <c:v>Baseline</c:v>
                  </c:pt>
                  <c:pt idx="16">
                    <c:v>Base+HB</c:v>
                  </c:pt>
                  <c:pt idx="17">
                    <c:v>Mensa</c:v>
                  </c:pt>
                  <c:pt idx="18">
                    <c:v>Baseline</c:v>
                  </c:pt>
                  <c:pt idx="19">
                    <c:v>Base+HB</c:v>
                  </c:pt>
                  <c:pt idx="20">
                    <c:v>Mensa</c:v>
                  </c:pt>
                  <c:pt idx="21">
                    <c:v>Baseline</c:v>
                  </c:pt>
                  <c:pt idx="22">
                    <c:v>Base+HB</c:v>
                  </c:pt>
                  <c:pt idx="23">
                    <c:v>Mensa</c:v>
                  </c:pt>
                  <c:pt idx="24">
                    <c:v>Baseline</c:v>
                  </c:pt>
                  <c:pt idx="25">
                    <c:v>Base+HB</c:v>
                  </c:pt>
                  <c:pt idx="26">
                    <c:v>Mensa</c:v>
                  </c:pt>
                  <c:pt idx="27">
                    <c:v>Baseline</c:v>
                  </c:pt>
                  <c:pt idx="28">
                    <c:v>Base+HB</c:v>
                  </c:pt>
                  <c:pt idx="29">
                    <c:v>Mensa</c:v>
                  </c:pt>
                </c:lvl>
                <c:lvl>
                  <c:pt idx="0">
                    <c:v>LSTM1</c:v>
                  </c:pt>
                  <c:pt idx="3">
                    <c:v>Transd.1</c:v>
                  </c:pt>
                  <c:pt idx="6">
                    <c:v>Transd.2</c:v>
                  </c:pt>
                  <c:pt idx="9">
                    <c:v>CNN5</c:v>
                  </c:pt>
                  <c:pt idx="12">
                    <c:v>CNN9</c:v>
                  </c:pt>
                  <c:pt idx="15">
                    <c:v>CNN10</c:v>
                  </c:pt>
                  <c:pt idx="18">
                    <c:v>CNN12</c:v>
                  </c:pt>
                  <c:pt idx="21">
                    <c:v>RCNN1</c:v>
                  </c:pt>
                  <c:pt idx="24">
                    <c:v>RCNN3</c:v>
                  </c:pt>
                  <c:pt idx="27">
                    <c:v>Average</c:v>
                  </c:pt>
                </c:lvl>
              </c:multiLvlStrCache>
            </c:multiLvlStrRef>
          </c:cat>
          <c:val>
            <c:numRef>
              <c:f>'Noronha-Proposal-Result'!$W$117:$W$146</c:f>
              <c:numCache>
                <c:formatCode>General</c:formatCode>
                <c:ptCount val="30"/>
                <c:pt idx="0">
                  <c:v>2.9555537094047102E-4</c:v>
                </c:pt>
                <c:pt idx="1">
                  <c:v>2.9555537094047102E-4</c:v>
                </c:pt>
                <c:pt idx="2">
                  <c:v>9.2361053418897092E-6</c:v>
                </c:pt>
                <c:pt idx="3">
                  <c:v>5.0107283867161596E-4</c:v>
                </c:pt>
                <c:pt idx="4">
                  <c:v>5.0107283867161596E-4</c:v>
                </c:pt>
                <c:pt idx="5">
                  <c:v>1.5658526208487999E-5</c:v>
                </c:pt>
                <c:pt idx="6">
                  <c:v>4.7681475228888098E-4</c:v>
                </c:pt>
                <c:pt idx="7">
                  <c:v>4.7681475228888098E-4</c:v>
                </c:pt>
                <c:pt idx="8">
                  <c:v>1.49004610090275E-5</c:v>
                </c:pt>
                <c:pt idx="9">
                  <c:v>1.1177727163700701E-2</c:v>
                </c:pt>
                <c:pt idx="10">
                  <c:v>1.1177727163700701E-2</c:v>
                </c:pt>
                <c:pt idx="11">
                  <c:v>2.0783184535549999E-4</c:v>
                </c:pt>
                <c:pt idx="12">
                  <c:v>1.3213716411052699E-2</c:v>
                </c:pt>
                <c:pt idx="13">
                  <c:v>1.3213716411052699E-2</c:v>
                </c:pt>
                <c:pt idx="14">
                  <c:v>3.1179763417779101E-4</c:v>
                </c:pt>
                <c:pt idx="15">
                  <c:v>2.4600990708866101E-2</c:v>
                </c:pt>
                <c:pt idx="16">
                  <c:v>2.4600990708866101E-2</c:v>
                </c:pt>
                <c:pt idx="17">
                  <c:v>4.6662127278753298E-4</c:v>
                </c:pt>
                <c:pt idx="18">
                  <c:v>1.3074099229801499E-2</c:v>
                </c:pt>
                <c:pt idx="19">
                  <c:v>1.3074099229801499E-2</c:v>
                </c:pt>
                <c:pt idx="20">
                  <c:v>3.0237853406216598E-4</c:v>
                </c:pt>
                <c:pt idx="21">
                  <c:v>4.4215647416857599E-3</c:v>
                </c:pt>
                <c:pt idx="22">
                  <c:v>4.4215647416857599E-3</c:v>
                </c:pt>
                <c:pt idx="23">
                  <c:v>8.4816955952810505E-5</c:v>
                </c:pt>
                <c:pt idx="24">
                  <c:v>5.4670362156908703E-3</c:v>
                </c:pt>
                <c:pt idx="25">
                  <c:v>5.4670362156908703E-3</c:v>
                </c:pt>
                <c:pt idx="26">
                  <c:v>9.32644896359156E-5</c:v>
                </c:pt>
                <c:pt idx="27">
                  <c:v>6.4590966926953404E-3</c:v>
                </c:pt>
                <c:pt idx="28">
                  <c:v>6.4590966926953404E-3</c:v>
                </c:pt>
                <c:pt idx="29">
                  <c:v>1.3406096723522499E-4</c:v>
                </c:pt>
              </c:numCache>
            </c:numRef>
          </c:val>
          <c:extLst>
            <c:ext xmlns:c16="http://schemas.microsoft.com/office/drawing/2014/chart" uri="{C3380CC4-5D6E-409C-BE32-E72D297353CC}">
              <c16:uniqueId val="{00000003-17DC-2444-9296-EB85C77333E5}"/>
            </c:ext>
          </c:extLst>
        </c:ser>
        <c:ser>
          <c:idx val="4"/>
          <c:order val="4"/>
          <c:tx>
            <c:strRef>
              <c:f>'Noronha-Proposal-Result'!$X$116</c:f>
              <c:strCache>
                <c:ptCount val="1"/>
                <c:pt idx="0">
                  <c:v>Off-chip Interconnect </c:v>
                </c:pt>
              </c:strCache>
            </c:strRef>
          </c:tx>
          <c:spPr>
            <a:solidFill>
              <a:srgbClr val="2661B1"/>
            </a:solidFill>
            <a:ln>
              <a:solidFill>
                <a:srgbClr val="000000"/>
              </a:solidFill>
            </a:ln>
          </c:spPr>
          <c:invertIfNegative val="0"/>
          <c:cat>
            <c:multiLvlStrRef>
              <c:f>'Noronha-Proposal-Result'!$R$117:$S$146</c:f>
              <c:multiLvlStrCache>
                <c:ptCount val="30"/>
                <c:lvl>
                  <c:pt idx="0">
                    <c:v>Baseline</c:v>
                  </c:pt>
                  <c:pt idx="1">
                    <c:v>Base+HB</c:v>
                  </c:pt>
                  <c:pt idx="2">
                    <c:v>Mensa</c:v>
                  </c:pt>
                  <c:pt idx="3">
                    <c:v>Baseline</c:v>
                  </c:pt>
                  <c:pt idx="4">
                    <c:v>Base+HB</c:v>
                  </c:pt>
                  <c:pt idx="5">
                    <c:v>Mensa</c:v>
                  </c:pt>
                  <c:pt idx="6">
                    <c:v>Baseline</c:v>
                  </c:pt>
                  <c:pt idx="7">
                    <c:v>Base+HB</c:v>
                  </c:pt>
                  <c:pt idx="8">
                    <c:v>Mensa</c:v>
                  </c:pt>
                  <c:pt idx="9">
                    <c:v>Baseline</c:v>
                  </c:pt>
                  <c:pt idx="10">
                    <c:v>Base+HB</c:v>
                  </c:pt>
                  <c:pt idx="11">
                    <c:v>Mensa</c:v>
                  </c:pt>
                  <c:pt idx="12">
                    <c:v>Baseline</c:v>
                  </c:pt>
                  <c:pt idx="13">
                    <c:v>Base+HB</c:v>
                  </c:pt>
                  <c:pt idx="14">
                    <c:v>Mensa</c:v>
                  </c:pt>
                  <c:pt idx="15">
                    <c:v>Baseline</c:v>
                  </c:pt>
                  <c:pt idx="16">
                    <c:v>Base+HB</c:v>
                  </c:pt>
                  <c:pt idx="17">
                    <c:v>Mensa</c:v>
                  </c:pt>
                  <c:pt idx="18">
                    <c:v>Baseline</c:v>
                  </c:pt>
                  <c:pt idx="19">
                    <c:v>Base+HB</c:v>
                  </c:pt>
                  <c:pt idx="20">
                    <c:v>Mensa</c:v>
                  </c:pt>
                  <c:pt idx="21">
                    <c:v>Baseline</c:v>
                  </c:pt>
                  <c:pt idx="22">
                    <c:v>Base+HB</c:v>
                  </c:pt>
                  <c:pt idx="23">
                    <c:v>Mensa</c:v>
                  </c:pt>
                  <c:pt idx="24">
                    <c:v>Baseline</c:v>
                  </c:pt>
                  <c:pt idx="25">
                    <c:v>Base+HB</c:v>
                  </c:pt>
                  <c:pt idx="26">
                    <c:v>Mensa</c:v>
                  </c:pt>
                  <c:pt idx="27">
                    <c:v>Baseline</c:v>
                  </c:pt>
                  <c:pt idx="28">
                    <c:v>Base+HB</c:v>
                  </c:pt>
                  <c:pt idx="29">
                    <c:v>Mensa</c:v>
                  </c:pt>
                </c:lvl>
                <c:lvl>
                  <c:pt idx="0">
                    <c:v>LSTM1</c:v>
                  </c:pt>
                  <c:pt idx="3">
                    <c:v>Transd.1</c:v>
                  </c:pt>
                  <c:pt idx="6">
                    <c:v>Transd.2</c:v>
                  </c:pt>
                  <c:pt idx="9">
                    <c:v>CNN5</c:v>
                  </c:pt>
                  <c:pt idx="12">
                    <c:v>CNN9</c:v>
                  </c:pt>
                  <c:pt idx="15">
                    <c:v>CNN10</c:v>
                  </c:pt>
                  <c:pt idx="18">
                    <c:v>CNN12</c:v>
                  </c:pt>
                  <c:pt idx="21">
                    <c:v>RCNN1</c:v>
                  </c:pt>
                  <c:pt idx="24">
                    <c:v>RCNN3</c:v>
                  </c:pt>
                  <c:pt idx="27">
                    <c:v>Average</c:v>
                  </c:pt>
                </c:lvl>
              </c:multiLvlStrCache>
            </c:multiLvlStrRef>
          </c:cat>
          <c:val>
            <c:numRef>
              <c:f>'Noronha-Proposal-Result'!$X$117:$X$146</c:f>
              <c:numCache>
                <c:formatCode>General</c:formatCode>
                <c:ptCount val="30"/>
                <c:pt idx="0">
                  <c:v>0.31791391739083502</c:v>
                </c:pt>
                <c:pt idx="1">
                  <c:v>0.31791391739083502</c:v>
                </c:pt>
                <c:pt idx="2">
                  <c:v>0</c:v>
                </c:pt>
                <c:pt idx="3">
                  <c:v>0.31782002356071198</c:v>
                </c:pt>
                <c:pt idx="4">
                  <c:v>0.31782002356071198</c:v>
                </c:pt>
                <c:pt idx="5">
                  <c:v>0</c:v>
                </c:pt>
                <c:pt idx="6">
                  <c:v>0.31824903738062998</c:v>
                </c:pt>
                <c:pt idx="7">
                  <c:v>0.31824903738062998</c:v>
                </c:pt>
                <c:pt idx="8">
                  <c:v>0</c:v>
                </c:pt>
                <c:pt idx="9">
                  <c:v>5.9303112174764402E-2</c:v>
                </c:pt>
                <c:pt idx="10">
                  <c:v>5.9303112174764402E-2</c:v>
                </c:pt>
                <c:pt idx="11">
                  <c:v>2.8786138858653401E-2</c:v>
                </c:pt>
                <c:pt idx="12">
                  <c:v>7.3025262353798304E-2</c:v>
                </c:pt>
                <c:pt idx="13">
                  <c:v>7.3025262353798304E-2</c:v>
                </c:pt>
                <c:pt idx="14">
                  <c:v>1.08559513443764E-2</c:v>
                </c:pt>
                <c:pt idx="15">
                  <c:v>6.8287030770842597E-2</c:v>
                </c:pt>
                <c:pt idx="16">
                  <c:v>6.8287030770842597E-2</c:v>
                </c:pt>
                <c:pt idx="17">
                  <c:v>6.8711290198049096E-3</c:v>
                </c:pt>
                <c:pt idx="18">
                  <c:v>7.7702269849615493E-2</c:v>
                </c:pt>
                <c:pt idx="19">
                  <c:v>7.7702269849615493E-2</c:v>
                </c:pt>
                <c:pt idx="20">
                  <c:v>8.00304014363434E-3</c:v>
                </c:pt>
                <c:pt idx="21">
                  <c:v>0.21986082412801999</c:v>
                </c:pt>
                <c:pt idx="22">
                  <c:v>0.21986082412801999</c:v>
                </c:pt>
                <c:pt idx="23">
                  <c:v>1.09143543164239E-2</c:v>
                </c:pt>
                <c:pt idx="24">
                  <c:v>0.183710413979845</c:v>
                </c:pt>
                <c:pt idx="25">
                  <c:v>0.183710413979845</c:v>
                </c:pt>
                <c:pt idx="26">
                  <c:v>1.8102743050721699E-2</c:v>
                </c:pt>
                <c:pt idx="27">
                  <c:v>0.192662946552287</c:v>
                </c:pt>
                <c:pt idx="28">
                  <c:v>0.192662946552287</c:v>
                </c:pt>
                <c:pt idx="29">
                  <c:v>1.25364080315724E-2</c:v>
                </c:pt>
              </c:numCache>
            </c:numRef>
          </c:val>
          <c:extLst>
            <c:ext xmlns:c16="http://schemas.microsoft.com/office/drawing/2014/chart" uri="{C3380CC4-5D6E-409C-BE32-E72D297353CC}">
              <c16:uniqueId val="{00000004-17DC-2444-9296-EB85C77333E5}"/>
            </c:ext>
          </c:extLst>
        </c:ser>
        <c:ser>
          <c:idx val="5"/>
          <c:order val="5"/>
          <c:tx>
            <c:strRef>
              <c:f>'Noronha-Proposal-Result'!$Y$116</c:f>
              <c:strCache>
                <c:ptCount val="1"/>
                <c:pt idx="0">
                  <c:v>DRAM </c:v>
                </c:pt>
              </c:strCache>
            </c:strRef>
          </c:tx>
          <c:spPr>
            <a:solidFill>
              <a:schemeClr val="accent3">
                <a:lumMod val="60000"/>
                <a:lumOff val="40000"/>
              </a:schemeClr>
            </a:solidFill>
            <a:ln>
              <a:solidFill>
                <a:srgbClr val="000000"/>
              </a:solidFill>
            </a:ln>
          </c:spPr>
          <c:invertIfNegative val="0"/>
          <c:cat>
            <c:multiLvlStrRef>
              <c:f>'Noronha-Proposal-Result'!$R$117:$S$146</c:f>
              <c:multiLvlStrCache>
                <c:ptCount val="30"/>
                <c:lvl>
                  <c:pt idx="0">
                    <c:v>Baseline</c:v>
                  </c:pt>
                  <c:pt idx="1">
                    <c:v>Base+HB</c:v>
                  </c:pt>
                  <c:pt idx="2">
                    <c:v>Mensa</c:v>
                  </c:pt>
                  <c:pt idx="3">
                    <c:v>Baseline</c:v>
                  </c:pt>
                  <c:pt idx="4">
                    <c:v>Base+HB</c:v>
                  </c:pt>
                  <c:pt idx="5">
                    <c:v>Mensa</c:v>
                  </c:pt>
                  <c:pt idx="6">
                    <c:v>Baseline</c:v>
                  </c:pt>
                  <c:pt idx="7">
                    <c:v>Base+HB</c:v>
                  </c:pt>
                  <c:pt idx="8">
                    <c:v>Mensa</c:v>
                  </c:pt>
                  <c:pt idx="9">
                    <c:v>Baseline</c:v>
                  </c:pt>
                  <c:pt idx="10">
                    <c:v>Base+HB</c:v>
                  </c:pt>
                  <c:pt idx="11">
                    <c:v>Mensa</c:v>
                  </c:pt>
                  <c:pt idx="12">
                    <c:v>Baseline</c:v>
                  </c:pt>
                  <c:pt idx="13">
                    <c:v>Base+HB</c:v>
                  </c:pt>
                  <c:pt idx="14">
                    <c:v>Mensa</c:v>
                  </c:pt>
                  <c:pt idx="15">
                    <c:v>Baseline</c:v>
                  </c:pt>
                  <c:pt idx="16">
                    <c:v>Base+HB</c:v>
                  </c:pt>
                  <c:pt idx="17">
                    <c:v>Mensa</c:v>
                  </c:pt>
                  <c:pt idx="18">
                    <c:v>Baseline</c:v>
                  </c:pt>
                  <c:pt idx="19">
                    <c:v>Base+HB</c:v>
                  </c:pt>
                  <c:pt idx="20">
                    <c:v>Mensa</c:v>
                  </c:pt>
                  <c:pt idx="21">
                    <c:v>Baseline</c:v>
                  </c:pt>
                  <c:pt idx="22">
                    <c:v>Base+HB</c:v>
                  </c:pt>
                  <c:pt idx="23">
                    <c:v>Mensa</c:v>
                  </c:pt>
                  <c:pt idx="24">
                    <c:v>Baseline</c:v>
                  </c:pt>
                  <c:pt idx="25">
                    <c:v>Base+HB</c:v>
                  </c:pt>
                  <c:pt idx="26">
                    <c:v>Mensa</c:v>
                  </c:pt>
                  <c:pt idx="27">
                    <c:v>Baseline</c:v>
                  </c:pt>
                  <c:pt idx="28">
                    <c:v>Base+HB</c:v>
                  </c:pt>
                  <c:pt idx="29">
                    <c:v>Mensa</c:v>
                  </c:pt>
                </c:lvl>
                <c:lvl>
                  <c:pt idx="0">
                    <c:v>LSTM1</c:v>
                  </c:pt>
                  <c:pt idx="3">
                    <c:v>Transd.1</c:v>
                  </c:pt>
                  <c:pt idx="6">
                    <c:v>Transd.2</c:v>
                  </c:pt>
                  <c:pt idx="9">
                    <c:v>CNN5</c:v>
                  </c:pt>
                  <c:pt idx="12">
                    <c:v>CNN9</c:v>
                  </c:pt>
                  <c:pt idx="15">
                    <c:v>CNN10</c:v>
                  </c:pt>
                  <c:pt idx="18">
                    <c:v>CNN12</c:v>
                  </c:pt>
                  <c:pt idx="21">
                    <c:v>RCNN1</c:v>
                  </c:pt>
                  <c:pt idx="24">
                    <c:v>RCNN3</c:v>
                  </c:pt>
                  <c:pt idx="27">
                    <c:v>Average</c:v>
                  </c:pt>
                </c:lvl>
              </c:multiLvlStrCache>
            </c:multiLvlStrRef>
          </c:cat>
          <c:val>
            <c:numRef>
              <c:f>'Noronha-Proposal-Result'!$Y$117:$Y$146</c:f>
              <c:numCache>
                <c:formatCode>General</c:formatCode>
                <c:ptCount val="30"/>
                <c:pt idx="0">
                  <c:v>0.47766566087973</c:v>
                </c:pt>
                <c:pt idx="1">
                  <c:v>0.47766566087973</c:v>
                </c:pt>
                <c:pt idx="2">
                  <c:v>0.166110021836711</c:v>
                </c:pt>
                <c:pt idx="3">
                  <c:v>0.47752458539997</c:v>
                </c:pt>
                <c:pt idx="4">
                  <c:v>0.47752458539997</c:v>
                </c:pt>
                <c:pt idx="5">
                  <c:v>0.16606096231047199</c:v>
                </c:pt>
                <c:pt idx="6">
                  <c:v>0.47816917866439701</c:v>
                </c:pt>
                <c:pt idx="7">
                  <c:v>0.47816917866439701</c:v>
                </c:pt>
                <c:pt idx="8">
                  <c:v>0.16628512203137899</c:v>
                </c:pt>
                <c:pt idx="9">
                  <c:v>8.9102926042583602E-2</c:v>
                </c:pt>
                <c:pt idx="10">
                  <c:v>8.9102926042583602E-2</c:v>
                </c:pt>
                <c:pt idx="11">
                  <c:v>3.0985876111314401E-2</c:v>
                </c:pt>
                <c:pt idx="12">
                  <c:v>0.10972045668658199</c:v>
                </c:pt>
                <c:pt idx="13">
                  <c:v>0.10972045668658199</c:v>
                </c:pt>
                <c:pt idx="14">
                  <c:v>3.8155699579859599E-2</c:v>
                </c:pt>
                <c:pt idx="15">
                  <c:v>0.10260126373319101</c:v>
                </c:pt>
                <c:pt idx="16">
                  <c:v>0.10260126373319101</c:v>
                </c:pt>
                <c:pt idx="17">
                  <c:v>3.5679973577765298E-2</c:v>
                </c:pt>
                <c:pt idx="18">
                  <c:v>0.116747660449047</c:v>
                </c:pt>
                <c:pt idx="19">
                  <c:v>0.116747660449047</c:v>
                </c:pt>
                <c:pt idx="20">
                  <c:v>4.0599435996424099E-2</c:v>
                </c:pt>
                <c:pt idx="21">
                  <c:v>0.33034088825234997</c:v>
                </c:pt>
                <c:pt idx="22">
                  <c:v>0.33034088825234997</c:v>
                </c:pt>
                <c:pt idx="23">
                  <c:v>0.11487728060688999</c:v>
                </c:pt>
                <c:pt idx="24">
                  <c:v>0.276024897004718</c:v>
                </c:pt>
                <c:pt idx="25">
                  <c:v>0.276024897004718</c:v>
                </c:pt>
                <c:pt idx="26">
                  <c:v>9.5988691304469201E-2</c:v>
                </c:pt>
                <c:pt idx="27">
                  <c:v>0.289476077194812</c:v>
                </c:pt>
                <c:pt idx="28">
                  <c:v>0.289476077194812</c:v>
                </c:pt>
                <c:pt idx="29">
                  <c:v>0.101005795165806</c:v>
                </c:pt>
              </c:numCache>
            </c:numRef>
          </c:val>
          <c:extLst>
            <c:ext xmlns:c16="http://schemas.microsoft.com/office/drawing/2014/chart" uri="{C3380CC4-5D6E-409C-BE32-E72D297353CC}">
              <c16:uniqueId val="{00000005-17DC-2444-9296-EB85C77333E5}"/>
            </c:ext>
          </c:extLst>
        </c:ser>
        <c:dLbls>
          <c:showLegendKey val="0"/>
          <c:showVal val="0"/>
          <c:showCatName val="0"/>
          <c:showSerName val="0"/>
          <c:showPercent val="0"/>
          <c:showBubbleSize val="0"/>
        </c:dLbls>
        <c:gapWidth val="150"/>
        <c:overlap val="100"/>
        <c:axId val="1822949240"/>
        <c:axId val="1822952264"/>
      </c:barChart>
      <c:catAx>
        <c:axId val="1822949240"/>
        <c:scaling>
          <c:orientation val="minMax"/>
        </c:scaling>
        <c:delete val="0"/>
        <c:axPos val="b"/>
        <c:numFmt formatCode="General" sourceLinked="0"/>
        <c:majorTickMark val="out"/>
        <c:minorTickMark val="none"/>
        <c:tickLblPos val="nextTo"/>
        <c:txPr>
          <a:bodyPr/>
          <a:lstStyle/>
          <a:p>
            <a:pPr>
              <a:defRPr sz="1700" b="0">
                <a:latin typeface="Gill Sans MT" panose="020B0502020104020203" pitchFamily="34" charset="77"/>
              </a:defRPr>
            </a:pPr>
            <a:endParaRPr lang="en-CH"/>
          </a:p>
        </c:txPr>
        <c:crossAx val="1822952264"/>
        <c:crosses val="autoZero"/>
        <c:auto val="1"/>
        <c:lblAlgn val="ctr"/>
        <c:lblOffset val="100"/>
        <c:noMultiLvlLbl val="0"/>
      </c:catAx>
      <c:valAx>
        <c:axId val="1822952264"/>
        <c:scaling>
          <c:orientation val="minMax"/>
          <c:max val="1"/>
        </c:scaling>
        <c:delete val="0"/>
        <c:axPos val="l"/>
        <c:majorGridlines/>
        <c:title>
          <c:tx>
            <c:rich>
              <a:bodyPr rot="-5400000" vert="horz"/>
              <a:lstStyle/>
              <a:p>
                <a:pPr>
                  <a:defRPr sz="2000">
                    <a:latin typeface="Gill Sans MT" panose="020B0502020104020203" pitchFamily="34" charset="77"/>
                  </a:defRPr>
                </a:pPr>
                <a:r>
                  <a:rPr lang="en-US" sz="2000">
                    <a:latin typeface="Gill Sans MT" panose="020B0502020104020203" pitchFamily="34" charset="77"/>
                  </a:rPr>
                  <a:t>Normalized Energy</a:t>
                </a:r>
              </a:p>
            </c:rich>
          </c:tx>
          <c:layout>
            <c:manualLayout>
              <c:xMode val="edge"/>
              <c:yMode val="edge"/>
              <c:x val="1.0928961748633901E-2"/>
              <c:y val="0.13647727215479999"/>
            </c:manualLayout>
          </c:layout>
          <c:overlay val="0"/>
        </c:title>
        <c:numFmt formatCode="General" sourceLinked="0"/>
        <c:majorTickMark val="out"/>
        <c:minorTickMark val="none"/>
        <c:tickLblPos val="nextTo"/>
        <c:txPr>
          <a:bodyPr/>
          <a:lstStyle/>
          <a:p>
            <a:pPr>
              <a:defRPr sz="2000">
                <a:latin typeface="Gill Sans MT" panose="020B0502020104020203" pitchFamily="34" charset="77"/>
              </a:defRPr>
            </a:pPr>
            <a:endParaRPr lang="en-CH"/>
          </a:p>
        </c:txPr>
        <c:crossAx val="1822949240"/>
        <c:crosses val="autoZero"/>
        <c:crossBetween val="between"/>
        <c:majorUnit val="0.25"/>
      </c:valAx>
      <c:spPr>
        <a:ln>
          <a:solidFill>
            <a:schemeClr val="tx1"/>
          </a:solidFill>
        </a:ln>
      </c:spPr>
    </c:plotArea>
    <c:legend>
      <c:legendPos val="t"/>
      <c:layout>
        <c:manualLayout>
          <c:xMode val="edge"/>
          <c:yMode val="edge"/>
          <c:x val="0"/>
          <c:y val="0"/>
          <c:w val="1"/>
          <c:h val="0.107947399089509"/>
        </c:manualLayout>
      </c:layout>
      <c:overlay val="0"/>
      <c:txPr>
        <a:bodyPr/>
        <a:lstStyle/>
        <a:p>
          <a:pPr>
            <a:defRPr sz="2000" b="1">
              <a:latin typeface="Gill Sans MT" panose="020B0502020104020203" pitchFamily="34" charset="77"/>
            </a:defRPr>
          </a:pPr>
          <a:endParaRPr lang="en-CH"/>
        </a:p>
      </c:txPr>
    </c:legend>
    <c:plotVisOnly val="1"/>
    <c:dispBlanksAs val="gap"/>
    <c:showDLblsOverMax val="0"/>
  </c:chart>
  <c:spPr>
    <a:ln>
      <a:noFill/>
    </a:ln>
  </c:spPr>
  <c:externalData r:id="rId2">
    <c:autoUpdate val="0"/>
  </c:externalData>
  <c:userShapes r:id="rId3"/>
</c:chartSpace>
</file>

<file path=ppt/drawings/drawing1.xml><?xml version="1.0" encoding="utf-8"?>
<c:userShapes xmlns:c="http://schemas.openxmlformats.org/drawingml/2006/chart">
  <cdr:relSizeAnchor xmlns:cdr="http://schemas.openxmlformats.org/drawingml/2006/chartDrawing">
    <cdr:from>
      <cdr:x>0.90288</cdr:x>
      <cdr:y>0.12877</cdr:y>
    </cdr:from>
    <cdr:to>
      <cdr:x>0.90288</cdr:x>
      <cdr:y>0.59181</cdr:y>
    </cdr:to>
    <cdr:cxnSp macro="">
      <cdr:nvCxnSpPr>
        <cdr:cNvPr id="3" name="Straight Connector 2">
          <a:extLst xmlns:a="http://schemas.openxmlformats.org/drawingml/2006/main">
            <a:ext uri="{FF2B5EF4-FFF2-40B4-BE49-F238E27FC236}">
              <a16:creationId xmlns:a16="http://schemas.microsoft.com/office/drawing/2014/main" id="{098D1079-4621-DC4F-9D9C-ECCF83AB901A}"/>
            </a:ext>
          </a:extLst>
        </cdr:cNvPr>
        <cdr:cNvCxnSpPr/>
      </cdr:nvCxnSpPr>
      <cdr:spPr>
        <a:xfrm xmlns:a="http://schemas.openxmlformats.org/drawingml/2006/main" flipV="1">
          <a:off x="8393575" y="613458"/>
          <a:ext cx="0" cy="2205942"/>
        </a:xfrm>
        <a:prstGeom xmlns:a="http://schemas.openxmlformats.org/drawingml/2006/main" prst="line">
          <a:avLst/>
        </a:prstGeom>
        <a:ln xmlns:a="http://schemas.openxmlformats.org/drawingml/2006/main" w="28575">
          <a:solidFill>
            <a:schemeClr val="tx1">
              <a:lumMod val="75000"/>
              <a:lumOff val="25000"/>
            </a:schemeClr>
          </a:solidFill>
          <a:prstDash val="dash"/>
          <a:headEnd type="none" w="med" len="med"/>
          <a:tailEnd type="none" w="med" len="med"/>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2.xml><?xml version="1.0" encoding="utf-8"?>
<c:userShapes xmlns:c="http://schemas.openxmlformats.org/drawingml/2006/chart">
  <cdr:relSizeAnchor xmlns:cdr="http://schemas.openxmlformats.org/drawingml/2006/chartDrawing">
    <cdr:from>
      <cdr:x>0.90288</cdr:x>
      <cdr:y>0.12877</cdr:y>
    </cdr:from>
    <cdr:to>
      <cdr:x>0.90288</cdr:x>
      <cdr:y>0.59181</cdr:y>
    </cdr:to>
    <cdr:cxnSp macro="">
      <cdr:nvCxnSpPr>
        <cdr:cNvPr id="3" name="Straight Connector 2">
          <a:extLst xmlns:a="http://schemas.openxmlformats.org/drawingml/2006/main">
            <a:ext uri="{FF2B5EF4-FFF2-40B4-BE49-F238E27FC236}">
              <a16:creationId xmlns:a16="http://schemas.microsoft.com/office/drawing/2014/main" id="{098D1079-4621-DC4F-9D9C-ECCF83AB901A}"/>
            </a:ext>
          </a:extLst>
        </cdr:cNvPr>
        <cdr:cNvCxnSpPr/>
      </cdr:nvCxnSpPr>
      <cdr:spPr>
        <a:xfrm xmlns:a="http://schemas.openxmlformats.org/drawingml/2006/main" flipV="1">
          <a:off x="8393575" y="613458"/>
          <a:ext cx="0" cy="2205942"/>
        </a:xfrm>
        <a:prstGeom xmlns:a="http://schemas.openxmlformats.org/drawingml/2006/main" prst="line">
          <a:avLst/>
        </a:prstGeom>
        <a:ln xmlns:a="http://schemas.openxmlformats.org/drawingml/2006/main" w="28575">
          <a:solidFill>
            <a:schemeClr val="tx1">
              <a:lumMod val="75000"/>
              <a:lumOff val="25000"/>
            </a:schemeClr>
          </a:solidFill>
          <a:prstDash val="dash"/>
          <a:headEnd type="none" w="med" len="med"/>
          <a:tailEnd type="none" w="med" len="med"/>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8DDF30-BC80-6C40-9352-0A79CA7A0A04}" type="datetimeFigureOut">
              <a:rPr lang="en-US" smtClean="0"/>
              <a:t>1/13/23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AF155A-3E34-6345-A372-944A02B4DA37}" type="slidenum">
              <a:rPr lang="en-US" smtClean="0"/>
              <a:t>‹#›</a:t>
            </a:fld>
            <a:endParaRPr lang="en-US"/>
          </a:p>
        </p:txBody>
      </p:sp>
    </p:spTree>
    <p:extLst>
      <p:ext uri="{BB962C8B-B14F-4D97-AF65-F5344CB8AC3E}">
        <p14:creationId xmlns:p14="http://schemas.microsoft.com/office/powerpoint/2010/main" val="17782822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95114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We analyze Google edge models using the Google edge TPU as a baseline accelerator. Edge TPU is systolic-based accelerator with a generic tiled architecture</a:t>
            </a:r>
            <a:r>
              <a:rPr lang="it-IT" sz="1200" b="0" i="0" u="none" strike="noStrike" kern="1200" baseline="0" dirty="0">
                <a:solidFill>
                  <a:schemeClr val="tx1"/>
                </a:solidFill>
                <a:latin typeface="+mn-lt"/>
                <a:ea typeface="+mn-ea"/>
                <a:cs typeface="+mn-cs"/>
              </a:rPr>
              <a:t>. Here I </a:t>
            </a:r>
            <a:r>
              <a:rPr lang="it-IT" sz="1200" b="0" i="0" u="none" strike="noStrike" kern="1200" baseline="0" dirty="0" err="1">
                <a:solidFill>
                  <a:schemeClr val="tx1"/>
                </a:solidFill>
                <a:latin typeface="+mn-lt"/>
                <a:ea typeface="+mn-ea"/>
                <a:cs typeface="+mn-cs"/>
              </a:rPr>
              <a:t>give</a:t>
            </a:r>
            <a:r>
              <a:rPr lang="it-IT" sz="1200" b="0" i="0" u="none" strike="noStrike" kern="1200" baseline="0" dirty="0">
                <a:solidFill>
                  <a:schemeClr val="tx1"/>
                </a:solidFill>
                <a:latin typeface="+mn-lt"/>
                <a:ea typeface="+mn-ea"/>
                <a:cs typeface="+mn-cs"/>
              </a:rPr>
              <a:t> </a:t>
            </a:r>
            <a:r>
              <a:rPr lang="it-IT" sz="1200" b="0" i="0" u="none" strike="noStrike" kern="1200" baseline="0" dirty="0" err="1">
                <a:solidFill>
                  <a:schemeClr val="tx1"/>
                </a:solidFill>
                <a:latin typeface="+mn-lt"/>
                <a:ea typeface="+mn-ea"/>
                <a:cs typeface="+mn-cs"/>
              </a:rPr>
              <a:t>you</a:t>
            </a:r>
            <a:r>
              <a:rPr lang="it-IT" sz="1200" b="0" i="0" u="none" strike="noStrike" kern="1200" baseline="0" dirty="0">
                <a:solidFill>
                  <a:schemeClr val="tx1"/>
                </a:solidFill>
                <a:latin typeface="+mn-lt"/>
                <a:ea typeface="+mn-ea"/>
                <a:cs typeface="+mn-cs"/>
              </a:rPr>
              <a:t> a high </a:t>
            </a:r>
            <a:r>
              <a:rPr lang="it-IT" sz="1200" b="0" i="0" u="none" strike="noStrike" kern="1200" baseline="0" dirty="0" err="1">
                <a:solidFill>
                  <a:schemeClr val="tx1"/>
                </a:solidFill>
                <a:latin typeface="+mn-lt"/>
                <a:ea typeface="+mn-ea"/>
                <a:cs typeface="+mn-cs"/>
              </a:rPr>
              <a:t>level</a:t>
            </a:r>
            <a:r>
              <a:rPr lang="it-IT" sz="1200" b="0" i="0" u="none" strike="noStrike" kern="1200" baseline="0" dirty="0">
                <a:solidFill>
                  <a:schemeClr val="tx1"/>
                </a:solidFill>
                <a:latin typeface="+mn-lt"/>
                <a:ea typeface="+mn-ea"/>
                <a:cs typeface="+mn-cs"/>
              </a:rPr>
              <a:t> </a:t>
            </a:r>
            <a:r>
              <a:rPr lang="it-IT" sz="1200" b="0" i="0" u="none" strike="noStrike" kern="1200" baseline="0" dirty="0" err="1">
                <a:solidFill>
                  <a:schemeClr val="tx1"/>
                </a:solidFill>
                <a:latin typeface="+mn-lt"/>
                <a:ea typeface="+mn-ea"/>
                <a:cs typeface="+mn-cs"/>
              </a:rPr>
              <a:t>overview</a:t>
            </a:r>
            <a:r>
              <a:rPr lang="it-IT" sz="1200" b="0" i="0" u="none" strike="noStrike" kern="1200" baseline="0" dirty="0">
                <a:solidFill>
                  <a:schemeClr val="tx1"/>
                </a:solidFill>
                <a:latin typeface="+mn-lt"/>
                <a:ea typeface="+mn-ea"/>
                <a:cs typeface="+mn-cs"/>
              </a:rPr>
              <a:t> of </a:t>
            </a:r>
            <a:r>
              <a:rPr lang="it-IT" sz="1200" b="0" i="0" u="none" strike="noStrike" kern="1200" baseline="0" dirty="0" err="1">
                <a:solidFill>
                  <a:schemeClr val="tx1"/>
                </a:solidFill>
                <a:latin typeface="+mn-lt"/>
                <a:ea typeface="+mn-ea"/>
                <a:cs typeface="+mn-cs"/>
              </a:rPr>
              <a:t>how</a:t>
            </a:r>
            <a:r>
              <a:rPr lang="it-IT" sz="1200" b="0" i="0" u="none" strike="noStrike" kern="1200" baseline="0" dirty="0">
                <a:solidFill>
                  <a:schemeClr val="tx1"/>
                </a:solidFill>
                <a:latin typeface="+mn-lt"/>
                <a:ea typeface="+mn-ea"/>
                <a:cs typeface="+mn-cs"/>
              </a:rPr>
              <a:t> </a:t>
            </a:r>
            <a:r>
              <a:rPr lang="it-IT" sz="1200" b="0" i="0" u="none" strike="noStrike" kern="1200" baseline="0" dirty="0" err="1">
                <a:solidFill>
                  <a:schemeClr val="tx1"/>
                </a:solidFill>
                <a:latin typeface="+mn-lt"/>
                <a:ea typeface="+mn-ea"/>
                <a:cs typeface="+mn-cs"/>
              </a:rPr>
              <a:t>it</a:t>
            </a:r>
            <a:r>
              <a:rPr lang="it-IT" sz="1200" b="0" i="0" u="none" strike="noStrike" kern="1200" baseline="0" dirty="0">
                <a:solidFill>
                  <a:schemeClr val="tx1"/>
                </a:solidFill>
                <a:latin typeface="+mn-lt"/>
                <a:ea typeface="+mn-ea"/>
                <a:cs typeface="+mn-cs"/>
              </a:rPr>
              <a:t> </a:t>
            </a:r>
            <a:r>
              <a:rPr lang="it-IT" sz="1200" b="0" i="0" u="none" strike="noStrike" kern="1200" baseline="0" dirty="0" err="1">
                <a:solidFill>
                  <a:schemeClr val="tx1"/>
                </a:solidFill>
                <a:latin typeface="+mn-lt"/>
                <a:ea typeface="+mn-ea"/>
                <a:cs typeface="+mn-cs"/>
              </a:rPr>
              <a:t>works</a:t>
            </a:r>
            <a:r>
              <a:rPr lang="it-IT" sz="1200" b="0" i="0" u="none" strike="noStrike" kern="1200" baseline="0" dirty="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it-IT" sz="1200" b="0" i="0" u="none" strike="noStrike" kern="1200" baseline="0" dirty="0">
                <a:solidFill>
                  <a:schemeClr val="tx1"/>
                </a:solidFill>
                <a:latin typeface="+mn-lt"/>
                <a:ea typeface="+mn-ea"/>
                <a:cs typeface="+mn-cs"/>
              </a:rPr>
              <a:t>[CLICK] </a:t>
            </a:r>
            <a:r>
              <a:rPr lang="en-US" sz="1200" b="0" i="0" u="none" strike="noStrike" kern="1200" baseline="0" dirty="0">
                <a:solidFill>
                  <a:schemeClr val="tx1"/>
                </a:solidFill>
                <a:latin typeface="+mn-lt"/>
                <a:ea typeface="+mn-ea"/>
                <a:cs typeface="+mn-cs"/>
              </a:rPr>
              <a:t>T</a:t>
            </a:r>
            <a:r>
              <a:rPr lang="it-IT" sz="1200" b="0" i="0" u="none" strike="noStrike" kern="1200" baseline="0" dirty="0">
                <a:solidFill>
                  <a:schemeClr val="tx1"/>
                </a:solidFill>
                <a:latin typeface="+mn-lt"/>
                <a:ea typeface="+mn-ea"/>
                <a:cs typeface="+mn-cs"/>
              </a:rPr>
              <a:t>he ML model </a:t>
            </a:r>
            <a:r>
              <a:rPr lang="it-IT" sz="1200" b="0" i="0" u="none" strike="noStrike" kern="1200" baseline="0" dirty="0" err="1">
                <a:solidFill>
                  <a:schemeClr val="tx1"/>
                </a:solidFill>
                <a:latin typeface="+mn-lt"/>
                <a:ea typeface="+mn-ea"/>
                <a:cs typeface="+mn-cs"/>
              </a:rPr>
              <a:t>is</a:t>
            </a:r>
            <a:r>
              <a:rPr lang="it-IT" sz="1200" b="0" i="0" u="none" strike="noStrike" kern="1200" baseline="0" dirty="0">
                <a:solidFill>
                  <a:schemeClr val="tx1"/>
                </a:solidFill>
                <a:latin typeface="+mn-lt"/>
                <a:ea typeface="+mn-ea"/>
                <a:cs typeface="+mn-cs"/>
              </a:rPr>
              <a:t> </a:t>
            </a:r>
            <a:r>
              <a:rPr lang="it-IT" sz="1200" b="0" i="0" u="none" strike="noStrike" kern="1200" baseline="0" dirty="0" err="1">
                <a:solidFill>
                  <a:schemeClr val="tx1"/>
                </a:solidFill>
                <a:latin typeface="+mn-lt"/>
                <a:ea typeface="+mn-ea"/>
                <a:cs typeface="+mn-cs"/>
              </a:rPr>
              <a:t>stored</a:t>
            </a:r>
            <a:r>
              <a:rPr lang="it-IT" sz="1200" b="0" i="0" u="none" strike="noStrike" kern="1200" baseline="0" dirty="0">
                <a:solidFill>
                  <a:schemeClr val="tx1"/>
                </a:solidFill>
                <a:latin typeface="+mn-lt"/>
                <a:ea typeface="+mn-ea"/>
                <a:cs typeface="+mn-cs"/>
              </a:rPr>
              <a:t> in DRAM. </a:t>
            </a: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it-IT" sz="1200" b="0" i="0" u="none" strike="noStrike" kern="1200" baseline="0" dirty="0">
                <a:solidFill>
                  <a:schemeClr val="tx1"/>
                </a:solidFill>
                <a:latin typeface="+mn-lt"/>
                <a:ea typeface="+mn-ea"/>
                <a:cs typeface="+mn-cs"/>
              </a:rPr>
              <a:t>[CLICK] The model </a:t>
            </a:r>
            <a:r>
              <a:rPr lang="it-IT" sz="1200" b="0" i="0" u="none" strike="noStrike" kern="1200" baseline="0" dirty="0" err="1">
                <a:solidFill>
                  <a:schemeClr val="tx1"/>
                </a:solidFill>
                <a:latin typeface="+mn-lt"/>
                <a:ea typeface="+mn-ea"/>
                <a:cs typeface="+mn-cs"/>
              </a:rPr>
              <a:t>is</a:t>
            </a:r>
            <a:r>
              <a:rPr lang="it-IT" sz="1200" b="0" i="0" u="none" strike="noStrike" kern="1200" baseline="0" dirty="0">
                <a:solidFill>
                  <a:schemeClr val="tx1"/>
                </a:solidFill>
                <a:latin typeface="+mn-lt"/>
                <a:ea typeface="+mn-ea"/>
                <a:cs typeface="+mn-cs"/>
              </a:rPr>
              <a:t> </a:t>
            </a:r>
            <a:r>
              <a:rPr lang="it-IT" sz="1200" b="0" i="0" u="none" strike="noStrike" kern="1200" baseline="0" dirty="0" err="1">
                <a:solidFill>
                  <a:schemeClr val="tx1"/>
                </a:solidFill>
                <a:latin typeface="+mn-lt"/>
                <a:ea typeface="+mn-ea"/>
                <a:cs typeface="+mn-cs"/>
              </a:rPr>
              <a:t>fetched</a:t>
            </a:r>
            <a:r>
              <a:rPr lang="it-IT" sz="1200" b="0" i="0" u="none" strike="noStrike" kern="1200" baseline="0" dirty="0">
                <a:solidFill>
                  <a:schemeClr val="tx1"/>
                </a:solidFill>
                <a:latin typeface="+mn-lt"/>
                <a:ea typeface="+mn-ea"/>
                <a:cs typeface="+mn-cs"/>
              </a:rPr>
              <a:t> from DRAM </a:t>
            </a:r>
            <a:r>
              <a:rPr lang="it-IT" sz="1200" b="0" i="0" u="none" strike="noStrike" kern="1200" baseline="0" dirty="0" err="1">
                <a:solidFill>
                  <a:schemeClr val="tx1"/>
                </a:solidFill>
                <a:latin typeface="+mn-lt"/>
                <a:ea typeface="+mn-ea"/>
                <a:cs typeface="+mn-cs"/>
              </a:rPr>
              <a:t>layer</a:t>
            </a:r>
            <a:r>
              <a:rPr lang="it-IT" sz="1200" b="0" i="0" u="none" strike="noStrike" kern="1200" baseline="0" dirty="0">
                <a:solidFill>
                  <a:schemeClr val="tx1"/>
                </a:solidFill>
                <a:latin typeface="+mn-lt"/>
                <a:ea typeface="+mn-ea"/>
                <a:cs typeface="+mn-cs"/>
              </a:rPr>
              <a:t> by </a:t>
            </a:r>
            <a:r>
              <a:rPr lang="it-IT" sz="1200" b="0" i="0" u="none" strike="noStrike" kern="1200" baseline="0" dirty="0" err="1">
                <a:solidFill>
                  <a:schemeClr val="tx1"/>
                </a:solidFill>
                <a:latin typeface="+mn-lt"/>
                <a:ea typeface="+mn-ea"/>
                <a:cs typeface="+mn-cs"/>
              </a:rPr>
              <a:t>layer</a:t>
            </a:r>
            <a:r>
              <a:rPr lang="it-IT" sz="1200" b="0" i="0" u="none" strike="noStrike" kern="1200" baseline="0" dirty="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it-IT" sz="1200" b="0" i="0" u="none" strike="noStrike" kern="1200" baseline="0" dirty="0">
                <a:solidFill>
                  <a:schemeClr val="tx1"/>
                </a:solidFill>
                <a:latin typeface="+mn-lt"/>
                <a:ea typeface="+mn-ea"/>
                <a:cs typeface="+mn-cs"/>
              </a:rPr>
              <a:t>[CLICK] </a:t>
            </a:r>
            <a:r>
              <a:rPr lang="it-IT" sz="1200" b="0" i="0" u="none" strike="noStrike" kern="1200" baseline="0" dirty="0" err="1">
                <a:solidFill>
                  <a:schemeClr val="tx1"/>
                </a:solidFill>
                <a:latin typeface="+mn-lt"/>
                <a:ea typeface="+mn-ea"/>
                <a:cs typeface="+mn-cs"/>
              </a:rPr>
              <a:t>Each</a:t>
            </a:r>
            <a:r>
              <a:rPr lang="it-IT" sz="1200" b="0" i="0" u="none" strike="noStrike" kern="1200" baseline="0" dirty="0">
                <a:solidFill>
                  <a:schemeClr val="tx1"/>
                </a:solidFill>
                <a:latin typeface="+mn-lt"/>
                <a:ea typeface="+mn-ea"/>
                <a:cs typeface="+mn-cs"/>
              </a:rPr>
              <a:t> </a:t>
            </a:r>
            <a:r>
              <a:rPr lang="it-IT" sz="1200" b="0" i="0" u="none" strike="noStrike" kern="1200" baseline="0" dirty="0" err="1">
                <a:solidFill>
                  <a:schemeClr val="tx1"/>
                </a:solidFill>
                <a:latin typeface="+mn-lt"/>
                <a:ea typeface="+mn-ea"/>
                <a:cs typeface="+mn-cs"/>
              </a:rPr>
              <a:t>layer</a:t>
            </a:r>
            <a:r>
              <a:rPr lang="it-IT" sz="1200" b="0" i="0" u="none" strike="noStrike" kern="1200" baseline="0" dirty="0">
                <a:solidFill>
                  <a:schemeClr val="tx1"/>
                </a:solidFill>
                <a:latin typeface="+mn-lt"/>
                <a:ea typeface="+mn-ea"/>
                <a:cs typeface="+mn-cs"/>
              </a:rPr>
              <a:t> </a:t>
            </a:r>
            <a:r>
              <a:rPr lang="it-IT" sz="1200" b="0" i="0" u="none" strike="noStrike" kern="1200" baseline="0" dirty="0" err="1">
                <a:solidFill>
                  <a:schemeClr val="tx1"/>
                </a:solidFill>
                <a:latin typeface="+mn-lt"/>
                <a:ea typeface="+mn-ea"/>
                <a:cs typeface="+mn-cs"/>
              </a:rPr>
              <a:t>includes</a:t>
            </a:r>
            <a:r>
              <a:rPr lang="it-IT" sz="1200" b="0" i="0" u="none" strike="noStrike" kern="1200" baseline="0" dirty="0">
                <a:solidFill>
                  <a:schemeClr val="tx1"/>
                </a:solidFill>
                <a:latin typeface="+mn-lt"/>
                <a:ea typeface="+mn-ea"/>
                <a:cs typeface="+mn-cs"/>
              </a:rPr>
              <a:t> </a:t>
            </a:r>
            <a:r>
              <a:rPr lang="it-IT" sz="1200" b="0" i="0" u="none" strike="noStrike" kern="1200" baseline="0" dirty="0" err="1">
                <a:solidFill>
                  <a:schemeClr val="tx1"/>
                </a:solidFill>
                <a:latin typeface="+mn-lt"/>
                <a:ea typeface="+mn-ea"/>
                <a:cs typeface="+mn-cs"/>
              </a:rPr>
              <a:t>prameters</a:t>
            </a:r>
            <a:r>
              <a:rPr lang="it-IT" sz="1200" b="0" i="0" u="none" strike="noStrike" kern="1200" baseline="0" dirty="0">
                <a:solidFill>
                  <a:schemeClr val="tx1"/>
                </a:solidFill>
                <a:latin typeface="+mn-lt"/>
                <a:ea typeface="+mn-ea"/>
                <a:cs typeface="+mn-cs"/>
              </a:rPr>
              <a:t> (i.e., input/</a:t>
            </a:r>
            <a:r>
              <a:rPr lang="it-IT" sz="1200" b="0" i="0" u="none" strike="noStrike" kern="1200" baseline="0" dirty="0" err="1">
                <a:solidFill>
                  <a:schemeClr val="tx1"/>
                </a:solidFill>
                <a:latin typeface="+mn-lt"/>
                <a:ea typeface="+mn-ea"/>
                <a:cs typeface="+mn-cs"/>
              </a:rPr>
              <a:t>ouput</a:t>
            </a:r>
            <a:r>
              <a:rPr lang="it-IT" sz="1200" b="0" i="0" u="none" strike="noStrike" kern="1200" baseline="0" dirty="0">
                <a:solidFill>
                  <a:schemeClr val="tx1"/>
                </a:solidFill>
                <a:latin typeface="+mn-lt"/>
                <a:ea typeface="+mn-ea"/>
                <a:cs typeface="+mn-cs"/>
              </a:rPr>
              <a:t> data) and </a:t>
            </a:r>
            <a:r>
              <a:rPr lang="it-IT" sz="1200" b="0" i="0" u="none" strike="noStrike" kern="1200" baseline="0" dirty="0" err="1">
                <a:solidFill>
                  <a:schemeClr val="tx1"/>
                </a:solidFill>
                <a:latin typeface="+mn-lt"/>
                <a:ea typeface="+mn-ea"/>
                <a:cs typeface="+mn-cs"/>
              </a:rPr>
              <a:t>activation</a:t>
            </a:r>
            <a:r>
              <a:rPr lang="it-IT" sz="1200" b="0" i="0" u="none" strike="noStrike" kern="1200" baseline="0" dirty="0">
                <a:solidFill>
                  <a:schemeClr val="tx1"/>
                </a:solidFill>
                <a:latin typeface="+mn-lt"/>
                <a:ea typeface="+mn-ea"/>
                <a:cs typeface="+mn-cs"/>
              </a:rPr>
              <a:t> (i.e., </a:t>
            </a:r>
            <a:r>
              <a:rPr lang="it-IT" sz="1200" b="0" i="0" u="none" strike="noStrike" kern="1200" baseline="0" dirty="0" err="1">
                <a:solidFill>
                  <a:schemeClr val="tx1"/>
                </a:solidFill>
                <a:latin typeface="+mn-lt"/>
                <a:ea typeface="+mn-ea"/>
                <a:cs typeface="+mn-cs"/>
              </a:rPr>
              <a:t>pre-trained</a:t>
            </a:r>
            <a:r>
              <a:rPr lang="it-IT" sz="1200" b="0" i="0" u="none" strike="noStrike" kern="1200" baseline="0" dirty="0">
                <a:solidFill>
                  <a:schemeClr val="tx1"/>
                </a:solidFill>
                <a:latin typeface="+mn-lt"/>
                <a:ea typeface="+mn-ea"/>
                <a:cs typeface="+mn-cs"/>
              </a:rPr>
              <a:t> </a:t>
            </a:r>
            <a:r>
              <a:rPr lang="it-IT" sz="1200" b="0" i="0" u="none" strike="noStrike" kern="1200" baseline="0" dirty="0" err="1">
                <a:solidFill>
                  <a:schemeClr val="tx1"/>
                </a:solidFill>
                <a:latin typeface="+mn-lt"/>
                <a:ea typeface="+mn-ea"/>
                <a:cs typeface="+mn-cs"/>
              </a:rPr>
              <a:t>weights</a:t>
            </a:r>
            <a:r>
              <a:rPr lang="it-IT" sz="1200" b="0" i="0" u="none" strike="noStrike" kern="1200" baseline="0" dirty="0">
                <a:solidFill>
                  <a:schemeClr val="tx1"/>
                </a:solidFill>
                <a:latin typeface="+mn-lt"/>
                <a:ea typeface="+mn-ea"/>
                <a:cs typeface="+mn-cs"/>
              </a:rPr>
              <a:t>) for </a:t>
            </a:r>
            <a:r>
              <a:rPr lang="it-IT" sz="1200" b="0" i="0" u="none" strike="noStrike" kern="1200" baseline="0" dirty="0" err="1">
                <a:solidFill>
                  <a:schemeClr val="tx1"/>
                </a:solidFill>
                <a:latin typeface="+mn-lt"/>
                <a:ea typeface="+mn-ea"/>
                <a:cs typeface="+mn-cs"/>
              </a:rPr>
              <a:t>that</a:t>
            </a:r>
            <a:r>
              <a:rPr lang="it-IT" sz="1200" b="0" i="0" u="none" strike="noStrike" kern="1200" baseline="0" dirty="0">
                <a:solidFill>
                  <a:schemeClr val="tx1"/>
                </a:solidFill>
                <a:latin typeface="+mn-lt"/>
                <a:ea typeface="+mn-ea"/>
                <a:cs typeface="+mn-cs"/>
              </a:rPr>
              <a:t> </a:t>
            </a:r>
            <a:r>
              <a:rPr lang="it-IT" sz="1200" b="0" i="0" u="none" strike="noStrike" kern="1200" baseline="0" dirty="0" err="1">
                <a:solidFill>
                  <a:schemeClr val="tx1"/>
                </a:solidFill>
                <a:latin typeface="+mn-lt"/>
                <a:ea typeface="+mn-ea"/>
                <a:cs typeface="+mn-cs"/>
              </a:rPr>
              <a:t>particular</a:t>
            </a:r>
            <a:r>
              <a:rPr lang="it-IT" sz="1200" b="0" i="0" u="none" strike="noStrike" kern="1200" baseline="0" dirty="0">
                <a:solidFill>
                  <a:schemeClr val="tx1"/>
                </a:solidFill>
                <a:latin typeface="+mn-lt"/>
                <a:ea typeface="+mn-ea"/>
                <a:cs typeface="+mn-cs"/>
              </a:rPr>
              <a:t> </a:t>
            </a:r>
            <a:r>
              <a:rPr lang="it-IT" sz="1200" b="0" i="0" u="none" strike="noStrike" kern="1200" baseline="0" dirty="0" err="1">
                <a:solidFill>
                  <a:schemeClr val="tx1"/>
                </a:solidFill>
                <a:latin typeface="+mn-lt"/>
                <a:ea typeface="+mn-ea"/>
                <a:cs typeface="+mn-cs"/>
              </a:rPr>
              <a:t>layer</a:t>
            </a:r>
            <a:endParaRPr lang="it-IT"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it-IT" sz="1200" b="0" i="0" u="none" strike="noStrike" kern="1200" baseline="0" dirty="0">
                <a:solidFill>
                  <a:schemeClr val="tx1"/>
                </a:solidFill>
                <a:latin typeface="+mn-lt"/>
                <a:ea typeface="+mn-ea"/>
                <a:cs typeface="+mn-cs"/>
              </a:rPr>
              <a:t>At a high </a:t>
            </a:r>
            <a:r>
              <a:rPr lang="it-IT" sz="1200" b="0" i="0" u="none" strike="noStrike" kern="1200" baseline="0" dirty="0" err="1">
                <a:solidFill>
                  <a:schemeClr val="tx1"/>
                </a:solidFill>
                <a:latin typeface="+mn-lt"/>
                <a:ea typeface="+mn-ea"/>
                <a:cs typeface="+mn-cs"/>
              </a:rPr>
              <a:t>level</a:t>
            </a:r>
            <a:r>
              <a:rPr lang="it-IT" sz="1200" b="0" i="0" u="none" strike="noStrike" kern="1200" baseline="0" dirty="0">
                <a:solidFill>
                  <a:schemeClr val="tx1"/>
                </a:solidFill>
                <a:latin typeface="+mn-lt"/>
                <a:ea typeface="+mn-ea"/>
                <a:cs typeface="+mn-cs"/>
              </a:rPr>
              <a:t>, the </a:t>
            </a:r>
            <a:r>
              <a:rPr lang="it-IT" sz="1200" b="0" i="0" u="none" strike="noStrike" kern="1200" baseline="0" dirty="0" err="1">
                <a:solidFill>
                  <a:schemeClr val="tx1"/>
                </a:solidFill>
                <a:latin typeface="+mn-lt"/>
                <a:ea typeface="+mn-ea"/>
                <a:cs typeface="+mn-cs"/>
              </a:rPr>
              <a:t>accelerator</a:t>
            </a:r>
            <a:r>
              <a:rPr lang="it-IT" sz="1200" b="0" i="0" u="none" strike="noStrike" kern="1200" baseline="0" dirty="0">
                <a:solidFill>
                  <a:schemeClr val="tx1"/>
                </a:solidFill>
                <a:latin typeface="+mn-lt"/>
                <a:ea typeface="+mn-ea"/>
                <a:cs typeface="+mn-cs"/>
              </a:rPr>
              <a:t> </a:t>
            </a:r>
            <a:r>
              <a:rPr lang="it-IT" sz="1200" b="0" i="0" u="none" strike="noStrike" kern="1200" baseline="0" dirty="0" err="1">
                <a:solidFill>
                  <a:schemeClr val="tx1"/>
                </a:solidFill>
                <a:latin typeface="+mn-lt"/>
                <a:ea typeface="+mn-ea"/>
                <a:cs typeface="+mn-cs"/>
              </a:rPr>
              <a:t>has</a:t>
            </a:r>
            <a:r>
              <a:rPr lang="it-IT" sz="1200" b="0" i="0" u="none" strike="noStrike" kern="1200" baseline="0" dirty="0">
                <a:solidFill>
                  <a:schemeClr val="tx1"/>
                </a:solidFill>
                <a:latin typeface="+mn-lt"/>
                <a:ea typeface="+mn-ea"/>
                <a:cs typeface="+mn-cs"/>
              </a:rPr>
              <a:t> 4 </a:t>
            </a:r>
            <a:r>
              <a:rPr lang="it-IT" sz="1200" b="0" i="0" u="none" strike="noStrike" kern="1200" baseline="0" dirty="0" err="1">
                <a:solidFill>
                  <a:schemeClr val="tx1"/>
                </a:solidFill>
                <a:latin typeface="+mn-lt"/>
                <a:ea typeface="+mn-ea"/>
                <a:cs typeface="+mn-cs"/>
              </a:rPr>
              <a:t>key</a:t>
            </a:r>
            <a:r>
              <a:rPr lang="it-IT" sz="1200" b="0" i="0" u="none" strike="noStrike" kern="1200" baseline="0" dirty="0">
                <a:solidFill>
                  <a:schemeClr val="tx1"/>
                </a:solidFill>
                <a:latin typeface="+mn-lt"/>
                <a:ea typeface="+mn-ea"/>
                <a:cs typeface="+mn-cs"/>
              </a:rPr>
              <a:t> </a:t>
            </a:r>
            <a:r>
              <a:rPr lang="it-IT" sz="1200" b="0" i="0" u="none" strike="noStrike" kern="1200" baseline="0" dirty="0" err="1">
                <a:solidFill>
                  <a:schemeClr val="tx1"/>
                </a:solidFill>
                <a:latin typeface="+mn-lt"/>
                <a:ea typeface="+mn-ea"/>
                <a:cs typeface="+mn-cs"/>
              </a:rPr>
              <a:t>components</a:t>
            </a:r>
            <a:r>
              <a:rPr lang="it-IT" sz="1200" b="0" i="0" u="none" strike="noStrike" kern="1200" baseline="0" dirty="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it-IT" sz="1200" b="0" i="0" u="none" strike="noStrike" kern="1200" baseline="0" dirty="0">
                <a:solidFill>
                  <a:schemeClr val="tx1"/>
                </a:solidFill>
                <a:latin typeface="+mn-lt"/>
                <a:ea typeface="+mn-ea"/>
                <a:cs typeface="+mn-cs"/>
              </a:rPr>
              <a:t>[CLICK[ a PE array </a:t>
            </a:r>
            <a:r>
              <a:rPr lang="en-US" sz="1200" b="0" i="0" u="none" strike="noStrike" kern="1200" baseline="0" dirty="0">
                <a:solidFill>
                  <a:schemeClr val="tx1"/>
                </a:solidFill>
                <a:latin typeface="+mn-lt"/>
                <a:ea typeface="+mn-ea"/>
                <a:cs typeface="+mn-cs"/>
              </a:rPr>
              <a:t>to perform multiply and accumulation,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[CLICK] a large SRAM-based on-chip buffer to hold parameters and activations and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[CLICK] a dataflow which specify how parameters and </a:t>
            </a:r>
            <a:r>
              <a:rPr lang="en-US" sz="1200" b="0" i="0" u="none" strike="noStrike" kern="1200" baseline="0" dirty="0" err="1">
                <a:solidFill>
                  <a:schemeClr val="tx1"/>
                </a:solidFill>
                <a:latin typeface="+mn-lt"/>
                <a:ea typeface="+mn-ea"/>
                <a:cs typeface="+mn-cs"/>
              </a:rPr>
              <a:t>activaitons</a:t>
            </a:r>
            <a:r>
              <a:rPr lang="en-US" sz="1200" b="0" i="0" u="none" strike="noStrike" kern="1200" baseline="0" dirty="0">
                <a:solidFill>
                  <a:schemeClr val="tx1"/>
                </a:solidFill>
                <a:latin typeface="+mn-lt"/>
                <a:ea typeface="+mn-ea"/>
                <a:cs typeface="+mn-cs"/>
              </a:rPr>
              <a:t> are mapped to the PE array,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[NEXT]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119964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[CLICK] We analyze inference execution on the accelerator using 24 edge NN models that serve as internal benchmarks for the Google Edge TPU, including</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6 RNN Transducers, used for applications such as automatic speech recognition.</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13 convolutional neural networks (CNNs), typically used for applications such as image classification and object detection</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dirty="0"/>
              <a:t>[CLICK] 2 long short-term memories (LSTMs), used for applications such as language translation and and handwriting recognition, and</a:t>
            </a:r>
          </a:p>
          <a:p>
            <a:endParaRPr lang="en-US" dirty="0"/>
          </a:p>
          <a:p>
            <a:r>
              <a:rPr lang="en-US" dirty="0"/>
              <a:t>[CLICK] 3 recurrent  convolutional neural networks  (RCNNs), used for applications such as image captioning</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[NEXT]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470227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[CLICK] We </a:t>
            </a:r>
            <a:r>
              <a:rPr lang="en-US" sz="1200" kern="1200" baseline="0" dirty="0">
                <a:solidFill>
                  <a:schemeClr val="tx1"/>
                </a:solidFill>
                <a:latin typeface="+mn-lt"/>
                <a:ea typeface="+mn-ea"/>
                <a:cs typeface="+mn-cs"/>
              </a:rPr>
              <a:t>found three major challenges faced by the edge TPU accelerator when executing inference for the 24 different models.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The accelerator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[CLICK] Operates significantly below its peak throughput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[CLICK] Operates significantly below is peak energy efficiency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[CLICK] Handles memory accesses inefficiently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I will go into more details on each one of these three challenges next.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[NEXT]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187185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[CLICK] First, the accelerator operates below it peak throughput during inference execution</a:t>
            </a:r>
          </a:p>
          <a:p>
            <a:endParaRPr lang="en-US" sz="1200" b="0" i="0" u="none" strike="noStrike" kern="1200" baseline="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[CLICK] To illustrate such issue, we rely on a roofline model, where the X axis shows the arithmetic intensity of different models, in FLOP/byte, and the Y axis should the achieved throughput in TFLOPs/s. The peak throughput of the edge TPU accelerator is of 2 TFLOPs/s.  We make two observations.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[CLICK] First, we observe that Transducer and LSTM models have the greatest underutilization, with both achieving less than 1% of peak throughput</a:t>
            </a:r>
          </a:p>
          <a:p>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[CLICK] Second, </a:t>
            </a:r>
            <a:r>
              <a:rPr lang="en-US" dirty="0"/>
              <a:t>while CNN and RCNN models do somewhat better, they achieve only 52.2% of peak utilization on average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[NEXT]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11996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Second, we observe that the Edge TPU operates far below its theoretical maximum energy efficiency. </a:t>
            </a:r>
          </a:p>
          <a:p>
            <a:endParaRPr lang="en-US" dirty="0"/>
          </a:p>
          <a:p>
            <a:r>
              <a:rPr lang="en-US" dirty="0"/>
              <a:t>[CLICK] Again, we use a roofline model to illustrate such issue. This time, the Y axis shows  the energy of different models while executing inference on the edge TPU accelerator, in TFLOPs/J. The peak energy efficiency of the accelerator is 1.42 TFLOPS/J. We make two observations.</a:t>
            </a:r>
          </a:p>
          <a:p>
            <a:endParaRPr lang="en-US" dirty="0"/>
          </a:p>
          <a:p>
            <a:r>
              <a:rPr lang="en-US" dirty="0"/>
              <a:t>[CLICK] First, the energy efficiency is particularly low (33.1% of the maximum) for LSTM and Transducer models, </a:t>
            </a:r>
          </a:p>
          <a:p>
            <a:endParaRPr lang="en-US" dirty="0"/>
          </a:p>
          <a:p>
            <a:r>
              <a:rPr lang="en-US" dirty="0"/>
              <a:t>[CLICK] Second,  even the best CNN model achieves only 50.7% of the maximum efficiency.</a:t>
            </a:r>
          </a:p>
          <a:p>
            <a:endParaRPr lang="en-US" dirty="0"/>
          </a:p>
          <a:p>
            <a:r>
              <a:rPr lang="en-US" dirty="0"/>
              <a:t>[NEXT]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119964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[CLICK] Third, we. observe that the memory hierarchy of the edge TPU is not efficient</a:t>
            </a:r>
          </a:p>
          <a:p>
            <a:endParaRPr lang="en-US" dirty="0"/>
          </a:p>
          <a:p>
            <a:r>
              <a:rPr lang="en-US" dirty="0"/>
              <a:t>[CLICK] I illustrate such observation with this figure that shows the energy breakdown of different components of the accelerator architecture while executing inference for different models. </a:t>
            </a:r>
          </a:p>
          <a:p>
            <a:endParaRPr lang="en-US" dirty="0"/>
          </a:p>
          <a:p>
            <a:r>
              <a:rPr lang="en-US" dirty="0"/>
              <a:t>[CLICK] From the figure, we observe that 46% of total energy goes for the off-chip traffic to DRAM and 31% of the total energy consumption goes to distributing  parameters across PE array</a:t>
            </a:r>
          </a:p>
          <a:p>
            <a:endParaRPr lang="en-US" dirty="0"/>
          </a:p>
          <a:p>
            <a:endParaRPr lang="en-US" dirty="0"/>
          </a:p>
          <a:p>
            <a:r>
              <a:rPr lang="en-US" dirty="0"/>
              <a:t>[NEXT]</a:t>
            </a:r>
          </a:p>
          <a:p>
            <a:endParaRPr lang="en-US" dirty="0"/>
          </a:p>
          <a:p>
            <a:endParaRPr lang="en-US" dirty="0"/>
          </a:p>
        </p:txBody>
      </p:sp>
      <p:sp>
        <p:nvSpPr>
          <p:cNvPr id="4" name="Slide Number Placeholder 3"/>
          <p:cNvSpPr>
            <a:spLocks noGrp="1"/>
          </p:cNvSpPr>
          <p:nvPr>
            <p:ph type="sldNum" sz="quarter" idx="10"/>
          </p:nvPr>
        </p:nvSpPr>
        <p:spPr/>
        <p:txBody>
          <a:bodyPr/>
          <a:lstStyle/>
          <a:p>
            <a:fld id="{3ECB66F2-E617-4D22-9699-A8F2E158CBC6}" type="slidenum">
              <a:rPr lang="en-US" smtClean="0"/>
              <a:t>15</a:t>
            </a:fld>
            <a:endParaRPr lang="en-US"/>
          </a:p>
        </p:txBody>
      </p:sp>
    </p:spTree>
    <p:extLst>
      <p:ext uri="{BB962C8B-B14F-4D97-AF65-F5344CB8AC3E}">
        <p14:creationId xmlns:p14="http://schemas.microsoft.com/office/powerpoint/2010/main" val="30119964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[CLICK] After identifying such challenges, the next question is from where such challenges come from.</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[NEXT]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873936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To answer this question, we further characterize our NN models </a:t>
            </a:r>
          </a:p>
          <a:p>
            <a:endParaRPr lang="en-US" dirty="0"/>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306893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We draw key two insights from our model analysis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[CLICK] First, we observe a large variation in terms of layer characteristics across different models.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[CLICK] To illustrate, the figure  shows the total parameter footprint vs. the FLOP/B ratio (or reuse) across the layers of representative CNNs, LSTMs, and Transducers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[CLICK] We observe from the figure that that layers from LSTMs and Transducers have larger parameter footprints and lower reuse than layers from CNNs.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[NEXT]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119964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Second, even within a single model, layers show variation in terms of layer characteristics </a:t>
            </a:r>
          </a:p>
          <a:p>
            <a:endParaRPr lang="en-US" dirty="0"/>
          </a:p>
          <a:p>
            <a:r>
              <a:rPr lang="en-US" dirty="0"/>
              <a:t>[CLICK] For example, we observe that layers in a single CNN models show</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a varying MAC intensity of up to 200x across different layers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[CLICK] a varying flop/byte ratio of up to 244x across  different layers</a:t>
            </a:r>
          </a:p>
          <a:p>
            <a:endParaRPr lang="en-US" dirty="0"/>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014075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Hi, I’m Geraldo, a PhD Student at ETH Zurich.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Today I will present our work “Google Neural Network Models for Edge Devices: Analyzing and Mitigating Machine Learning Inference Bottlenecks”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work was lead by </a:t>
            </a:r>
            <a:r>
              <a:rPr lang="en-US" dirty="0" err="1"/>
              <a:t>Amirali</a:t>
            </a:r>
            <a:r>
              <a:rPr lang="en-US" dirty="0"/>
              <a:t> </a:t>
            </a:r>
            <a:r>
              <a:rPr lang="en-US" dirty="0" err="1"/>
              <a:t>Boroumand</a:t>
            </a:r>
            <a:r>
              <a:rPr lang="en-US" dirty="0"/>
              <a:t> during his internship at Google.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40295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[CLICK] The main conclusion of our analysis is that the key components of the Edge TPU are oblivious to the layer heterogeneity of different NN models and even within a single NN model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[CLICK] The monolithic design approach of the edge TPU leads to inefficiency and resources under-utilization, since the accelerator design over-</a:t>
            </a:r>
            <a:r>
              <a:rPr lang="en-US" dirty="0" err="1"/>
              <a:t>provised</a:t>
            </a:r>
            <a:r>
              <a:rPr lang="en-US" dirty="0"/>
              <a:t> the size of the PE array and on-chip buffer, while assuming a rigid dataflow and fixed off-chip memory bandwidth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[CLICK] leading to the three accelerator challenges related to performance, energy and memory we identified in our analysis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014075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Next, I will describe our proposal to cope with such issues </a:t>
            </a:r>
          </a:p>
          <a:p>
            <a:endParaRPr lang="en-US" dirty="0"/>
          </a:p>
          <a:p>
            <a:r>
              <a:rPr lang="en-US" dirty="0"/>
              <a:t>[NEXT] </a:t>
            </a:r>
          </a:p>
        </p:txBody>
      </p:sp>
      <p:sp>
        <p:nvSpPr>
          <p:cNvPr id="4" name="Slide Number Placeholder 3"/>
          <p:cNvSpPr>
            <a:spLocks noGrp="1"/>
          </p:cNvSpPr>
          <p:nvPr>
            <p:ph type="sldNum" sz="quarter" idx="10"/>
          </p:nvPr>
        </p:nvSpPr>
        <p:spPr/>
        <p:txBody>
          <a:bodyPr/>
          <a:lstStyle/>
          <a:p>
            <a:fld id="{3ECB66F2-E617-4D22-9699-A8F2E158CBC6}" type="slidenum">
              <a:rPr lang="en-US" smtClean="0"/>
              <a:t>21</a:t>
            </a:fld>
            <a:endParaRPr lang="en-US"/>
          </a:p>
        </p:txBody>
      </p:sp>
    </p:spTree>
    <p:extLst>
      <p:ext uri="{BB962C8B-B14F-4D97-AF65-F5344CB8AC3E}">
        <p14:creationId xmlns:p14="http://schemas.microsoft.com/office/powerpoint/2010/main" val="26073093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Based on our analysis and insights, the goal of our work is to design an edge NN accelerator that can efficiently run inference across a varying number of different models and layers.</a:t>
            </a:r>
          </a:p>
          <a:p>
            <a:endParaRPr lang="en-US" dirty="0"/>
          </a:p>
          <a:p>
            <a:r>
              <a:rPr lang="en-US" dirty="0"/>
              <a:t>[CLICK] To this end, instead of designing a one-size-fit-all monolithic accelerator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We propose Mensa,  a new acceleration framework for NN inference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[NEXT]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119964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 In a baseline system, different machine learning models are execute in a single, monolithic edge accelerator, which leads to performance and energy issues.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On the other hand, Mensa distributes the layers from an NN model using a runtime scheduler across a collection of smaller hardware accelerators that are catered the properties of different layer types. By specializing each accelerator to a subset of layers, Mensa avoids the shortcomings of current monolithic edge ML accelerators, resulting in a highly-efficient and high-performance accelerator with a much smaller area.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Next I will give an brief overview of Mensa’s </a:t>
            </a:r>
            <a:r>
              <a:rPr lang="en-US" dirty="0" err="1"/>
              <a:t>ruy</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[NEXT]</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646842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[CLICK] The goal of Mensa’s software runtime scheduler is to identify which accelerator each layer in an NN model should run on. It works as follows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[CLICK] The scheduler gets a NN model as an input.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[CLICK] It also has two other pieces of information: (1) the characteristics of each layer; and (2) the key characteristics  of the available  hardware accelerators.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[CLICK] As I will show next, different layers tend to group into a smaller set of layer families with sharing key properties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[CLICK] In this way we can have a small pool of edge accelerators where each accelerator caters to a specific family of layers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[CLICK] We collect the characteristics of the accelerators and layers once prior to inference execution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a:p>
            <a:r>
              <a:rPr lang="en-US" dirty="0"/>
              <a:t>[CLICK] With all this information, the scheduler generates a per-layer mapping between layers and accelerators by utilizing a mapping heuristic. </a:t>
            </a:r>
          </a:p>
          <a:p>
            <a:endParaRPr lang="en-US" dirty="0"/>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119964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a:t>
            </a:r>
            <a:r>
              <a:rPr lang="en-US" dirty="0"/>
              <a:t>We invite you to check our paper for more details about our scheduling heuristics. </a:t>
            </a:r>
          </a:p>
          <a:p>
            <a:endParaRPr lang="en-US" dirty="0"/>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420959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We highlight how our Mensa framework can be employed in practice by proposing Mensa-G, which targets Google Edge NN models </a:t>
            </a:r>
          </a:p>
          <a:p>
            <a:endParaRPr lang="en-US" dirty="0"/>
          </a:p>
          <a:p>
            <a:r>
              <a:rPr lang="en-US" dirty="0"/>
              <a:t>[NEXT]</a:t>
            </a:r>
          </a:p>
          <a:p>
            <a:endParaRPr lang="en-US" dirty="0"/>
          </a:p>
        </p:txBody>
      </p:sp>
      <p:sp>
        <p:nvSpPr>
          <p:cNvPr id="4" name="Slide Number Placeholder 3"/>
          <p:cNvSpPr>
            <a:spLocks noGrp="1"/>
          </p:cNvSpPr>
          <p:nvPr>
            <p:ph type="sldNum" sz="quarter" idx="10"/>
          </p:nvPr>
        </p:nvSpPr>
        <p:spPr/>
        <p:txBody>
          <a:bodyPr/>
          <a:lstStyle/>
          <a:p>
            <a:fld id="{3ECB66F2-E617-4D22-9699-A8F2E158CBC6}" type="slidenum">
              <a:rPr lang="en-US" smtClean="0"/>
              <a:t>26</a:t>
            </a:fld>
            <a:endParaRPr lang="en-US"/>
          </a:p>
        </p:txBody>
      </p:sp>
    </p:spTree>
    <p:extLst>
      <p:ext uri="{BB962C8B-B14F-4D97-AF65-F5344CB8AC3E}">
        <p14:creationId xmlns:p14="http://schemas.microsoft.com/office/powerpoint/2010/main" val="17787258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we need to decide how many accelerators we need based on the key characteristics of our NN models.</a:t>
            </a:r>
          </a:p>
          <a:p>
            <a:endParaRPr lang="en-US" dirty="0"/>
          </a:p>
          <a:p>
            <a:r>
              <a:rPr lang="en-US" dirty="0"/>
              <a:t>[CLICK] We make a key observation that the majority of the layers we target fall into five major families in terms key characteristics that impact hardware design</a:t>
            </a:r>
            <a:br>
              <a:rPr lang="en-US" dirty="0"/>
            </a:br>
            <a:endParaRPr lang="en-US" dirty="0"/>
          </a:p>
          <a:p>
            <a:r>
              <a:rPr lang="en-US" dirty="0"/>
              <a:t>[CLICK] First, we find two Families of layers (families 1 and 2) that have low parameter footprint and high data reuse and MAC intensity.  We call such layers compute-centric layers. </a:t>
            </a:r>
          </a:p>
          <a:p>
            <a:endParaRPr lang="en-US" dirty="0"/>
          </a:p>
          <a:p>
            <a:r>
              <a:rPr lang="en-US" dirty="0"/>
              <a:t>[CLICK] Second, we find three families of layers (families, 3, 4 and 5) that have high parameter footprint , low data reuse and MAC intensity. We call such layers data-centric layers.</a:t>
            </a:r>
          </a:p>
          <a:p>
            <a:endParaRPr lang="en-US" dirty="0"/>
          </a:p>
          <a:p>
            <a:endParaRPr lang="en-US" dirty="0"/>
          </a:p>
          <a:p>
            <a:r>
              <a:rPr lang="en-US" dirty="0"/>
              <a:t>[NEXT]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215662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Based on the key characteristics of the 24 NN models and their layers, we design three specialized accelerators</a:t>
            </a:r>
          </a:p>
          <a:p>
            <a:endParaRPr lang="en-US" dirty="0"/>
          </a:p>
          <a:p>
            <a:r>
              <a:rPr lang="en-US" dirty="0"/>
              <a:t>[CLICK] Pascal</a:t>
            </a:r>
          </a:p>
          <a:p>
            <a:endParaRPr lang="en-US" dirty="0"/>
          </a:p>
          <a:p>
            <a:r>
              <a:rPr lang="en-US" dirty="0"/>
              <a:t>[CLICK] Pavlov </a:t>
            </a:r>
          </a:p>
          <a:p>
            <a:endParaRPr lang="en-US" dirty="0"/>
          </a:p>
          <a:p>
            <a:r>
              <a:rPr lang="en-US" dirty="0"/>
              <a:t>[CLICK] And Jacquard </a:t>
            </a:r>
          </a:p>
          <a:p>
            <a:endParaRPr lang="en-US" dirty="0"/>
          </a:p>
          <a:p>
            <a:r>
              <a:rPr lang="en-US" dirty="0"/>
              <a:t>I will give a brief overview about each accelerator next .</a:t>
            </a:r>
          </a:p>
          <a:p>
            <a:endParaRPr lang="en-US" dirty="0"/>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883065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[CLICK] So</a:t>
            </a:r>
            <a:r>
              <a:rPr lang="en-US" baseline="0" dirty="0"/>
              <a:t> here is Pascal</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[CLICK] Pascal is a compute-centric accelerators that is designed for the compute-centric layers of families 1 and 2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[CLICK] It has a 32x32 PE array since layers</a:t>
            </a:r>
            <a:r>
              <a:rPr lang="en-US" sz="1200" kern="1200" dirty="0">
                <a:solidFill>
                  <a:schemeClr val="tx1"/>
                </a:solidFill>
                <a:latin typeface="+mn-lt"/>
                <a:ea typeface="+mn-ea"/>
                <a:cs typeface="+mn-cs"/>
              </a:rPr>
              <a:t> from Families 1 and 2 perform a large number of MAC operations, so we want to size Pascal’s PE array to efficiently perform these in parallel.</a:t>
            </a:r>
            <a:endParaRPr lang="en-US" dirty="0"/>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[CLICK] </a:t>
            </a:r>
            <a:r>
              <a:rPr lang="en-US" dirty="0"/>
              <a:t> We reduce the size of the activation buffer in Pascal from 2 MB in the Edge TPU to 256 kB in Pascal. This reduction is possible due to our specialized dataflow design for Pascal.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We reduce the size of the parameter buffer from 4 MB in the Edge TPU to 128 kB in Pascal, because layers in Families 1 and 2 have small parameter footprints.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Given the low off-chip memory bandwidth requirements of Pascal, we keep the accelerator on the CPU die.</a:t>
            </a:r>
          </a:p>
          <a:p>
            <a:endParaRPr lang="en-US" baseline="0" dirty="0"/>
          </a:p>
          <a:p>
            <a:r>
              <a:rPr lang="en-US" baseline="0"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105466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I will give an overview of this work. </a:t>
            </a:r>
          </a:p>
          <a:p>
            <a:endParaRPr lang="en-US" dirty="0"/>
          </a:p>
          <a:p>
            <a:r>
              <a:rPr lang="en-US" dirty="0"/>
              <a:t>[CLICK] In this work, we extensively analyze 24 edge NN models from Google while running inference on the Google Edge TPU accelerator for various types of NN models </a:t>
            </a:r>
          </a:p>
          <a:p>
            <a:endParaRPr lang="en-US" dirty="0"/>
          </a:p>
          <a:p>
            <a:r>
              <a:rPr lang="en-US" dirty="0"/>
              <a:t>[CLICK] We identify that while running NN inference, the accelerator suffers from three main challenges </a:t>
            </a:r>
          </a:p>
          <a:p>
            <a:endParaRPr lang="en-US" dirty="0"/>
          </a:p>
          <a:p>
            <a:r>
              <a:rPr lang="en-US" dirty="0"/>
              <a:t>[CLICK] it operates significantly below its peak throughput </a:t>
            </a:r>
          </a:p>
          <a:p>
            <a:endParaRPr lang="en-US" dirty="0"/>
          </a:p>
          <a:p>
            <a:r>
              <a:rPr lang="en-US" dirty="0"/>
              <a:t>[CLICK] it operates significantly below its theorical peak energy efficiency </a:t>
            </a:r>
          </a:p>
          <a:p>
            <a:endParaRPr lang="en-US" dirty="0"/>
          </a:p>
          <a:p>
            <a:r>
              <a:rPr lang="en-US" dirty="0"/>
              <a:t>[CLICK] and its memory system is not efficient </a:t>
            </a:r>
          </a:p>
          <a:p>
            <a:endParaRPr lang="en-US" dirty="0"/>
          </a:p>
          <a:p>
            <a:r>
              <a:rPr lang="en-US" dirty="0"/>
              <a:t>[CLICK] Our analysis leads to the key insight that these challenges arrive due to the monolithic one-size-fit-all design of the accelerators, which does not account for heterogeneity across different NN layers </a:t>
            </a:r>
          </a:p>
          <a:p>
            <a:endParaRPr lang="en-US" dirty="0"/>
          </a:p>
          <a:p>
            <a:r>
              <a:rPr lang="en-US" dirty="0"/>
              <a:t>[CLICK] To solve this issue, we propose Mensa, a framework that maps the execution of a particular NN layer to its most appropriate hardware accelerator </a:t>
            </a:r>
          </a:p>
          <a:p>
            <a:endParaRPr lang="en-US" dirty="0"/>
          </a:p>
          <a:p>
            <a:r>
              <a:rPr lang="en-US" dirty="0"/>
              <a:t>[CLICK] We extensively evaluate Mensa for Google NN models and we observe that it improves performance and energy efficiency by 3.0x and 3.1x compared to the baseline Edge TPU accelerator while reducing area and cost across 24 edge ML models </a:t>
            </a:r>
          </a:p>
          <a:p>
            <a:endParaRPr lang="en-US" dirty="0"/>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788107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Next we have Pavlov. Pavlov caters to layers in Family 3, which are data-centric and mainly consist of data-centric LSTM layers. </a:t>
            </a:r>
          </a:p>
          <a:p>
            <a:endParaRPr lang="en-US" dirty="0"/>
          </a:p>
          <a:p>
            <a:r>
              <a:rPr lang="en-US" dirty="0"/>
              <a:t>[CLICK] Because Family 3 layers have low MAC intensity, and mainly perform matrix-vector multiplications, we design a much smaller PE array for Pavlov than that in the Google Edge TPU. We empirically choose an 8x8 array size to balance latency, utilization, and energy.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Due to the small activation footprint of layers in Family 3, we use a 128 kB buffer for parameters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[CLICK] while our dataflow design for Pavlov allows us to eliminate the parameter buffer and stream parameters directly from DRAM. </a:t>
            </a:r>
          </a:p>
          <a:p>
            <a:endParaRPr lang="en-US" dirty="0"/>
          </a:p>
          <a:p>
            <a:r>
              <a:rPr lang="en-US" dirty="0"/>
              <a:t>[CLICK]  We decide to place Pavlov inside the memory device to accommodate the large off-chip memory bandwidth requirements of Family 3 layers.</a:t>
            </a:r>
          </a:p>
          <a:p>
            <a:endParaRPr lang="en-US" dirty="0"/>
          </a:p>
          <a:p>
            <a:r>
              <a:rPr lang="en-US" dirty="0"/>
              <a:t>[NEXT]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980403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[CLICK] Finally, we have Jacquard, which caters to layers in Families 4 and 5 that are primarily non-LSTM data-centric layers.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While layers in Families 4 and 5 have low MAC intensity, they perform more MAC operations on average than Family 3 layers. Because of that, we empirically select  a 16x16 PE array in Jacquard.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We use a 128KB buffer for activations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and a 128 KB buffer for parameters in Jacquard</a:t>
            </a:r>
          </a:p>
          <a:p>
            <a:endParaRPr lang="en-US" dirty="0"/>
          </a:p>
          <a:p>
            <a:r>
              <a:rPr lang="en-US" dirty="0"/>
              <a:t>[CLICK] Similar to Pavlov, we place Jacquard inside the memory due to the high memory bandwidth demand of layers in Families 4 and 5.  </a:t>
            </a:r>
          </a:p>
          <a:p>
            <a:endParaRPr lang="en-US" dirty="0"/>
          </a:p>
          <a:p>
            <a:endParaRPr lang="en-US" dirty="0"/>
          </a:p>
          <a:p>
            <a:r>
              <a:rPr lang="en-US" dirty="0"/>
              <a:t>[NEXT]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084904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invite you to check our paper for more details about the accelerators, their design and specialized dataflows. </a:t>
            </a:r>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258657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Finally, we provide a brief overview of our evaluations </a:t>
            </a:r>
            <a:endParaRPr lang="en-US" dirty="0"/>
          </a:p>
        </p:txBody>
      </p:sp>
      <p:sp>
        <p:nvSpPr>
          <p:cNvPr id="4" name="Slide Number Placeholder 3"/>
          <p:cNvSpPr>
            <a:spLocks noGrp="1"/>
          </p:cNvSpPr>
          <p:nvPr>
            <p:ph type="sldNum" sz="quarter" idx="10"/>
          </p:nvPr>
        </p:nvSpPr>
        <p:spPr/>
        <p:txBody>
          <a:bodyPr/>
          <a:lstStyle/>
          <a:p>
            <a:fld id="{3ECB66F2-E617-4D22-9699-A8F2E158CBC6}" type="slidenum">
              <a:rPr lang="en-US" smtClean="0"/>
              <a:t>33</a:t>
            </a:fld>
            <a:endParaRPr lang="en-US"/>
          </a:p>
        </p:txBody>
      </p:sp>
    </p:spTree>
    <p:extLst>
      <p:ext uri="{BB962C8B-B14F-4D97-AF65-F5344CB8AC3E}">
        <p14:creationId xmlns:p14="http://schemas.microsoft.com/office/powerpoint/2010/main" val="18167109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[CLICK] We analyze the inference energy of our Mensa-G proposal against the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baseline edge TPU accelerator and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the baseline edge TPU using a high-bandwidth off-chip memory device as its main memory.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In the plot, values are normalized to the baseline edge TPU system. We draw the following observations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[NEXT] </a:t>
            </a:r>
          </a:p>
          <a:p>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669324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[CLICK] Fist, Mensa-G placement of accelerators and careful dataflow design enables to reduce the energy consumed by  on-chip and off-chip parameter traffic by 15.3x on average compared to the baseline.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Second, Mensa-G reduces the dynamic energy of on-chip buffers and </a:t>
            </a:r>
            <a:r>
              <a:rPr lang="en-US" sz="1200" kern="1200" dirty="0" err="1">
                <a:solidFill>
                  <a:schemeClr val="tx1"/>
                </a:solidFill>
                <a:latin typeface="+mn-lt"/>
                <a:ea typeface="+mn-ea"/>
                <a:cs typeface="+mn-cs"/>
              </a:rPr>
              <a:t>Noc</a:t>
            </a:r>
            <a:r>
              <a:rPr lang="en-US" sz="1200" kern="1200" dirty="0">
                <a:solidFill>
                  <a:schemeClr val="tx1"/>
                </a:solidFill>
                <a:latin typeface="+mn-lt"/>
                <a:ea typeface="+mn-ea"/>
                <a:cs typeface="+mn-cs"/>
              </a:rPr>
              <a:t> by almost 50x compared to the Baseline system with high </a:t>
            </a:r>
            <a:r>
              <a:rPr lang="en-US" sz="1200" kern="1200" dirty="0" err="1">
                <a:solidFill>
                  <a:schemeClr val="tx1"/>
                </a:solidFill>
                <a:latin typeface="+mn-lt"/>
                <a:ea typeface="+mn-ea"/>
                <a:cs typeface="+mn-cs"/>
              </a:rPr>
              <a:t>bw</a:t>
            </a:r>
            <a:r>
              <a:rPr lang="en-US" sz="1200" kern="1200" dirty="0">
                <a:solidFill>
                  <a:schemeClr val="tx1"/>
                </a:solidFill>
                <a:latin typeface="+mn-lt"/>
                <a:ea typeface="+mn-ea"/>
                <a:cs typeface="+mn-cs"/>
              </a:rPr>
              <a:t> memory.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We conclude that Mensa-G  reduces energy by 66% and improves inference energy efficiency by 3.0x compared to the baseline edge TPU.</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[NEXT] </a:t>
            </a:r>
          </a:p>
          <a:p>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130864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We also analyze Mensa-G’s throughput compared to the Baseline edge TPU and  Baseline edge TPU  with the high bandwidth off-chip memory </a:t>
            </a:r>
          </a:p>
          <a:p>
            <a:endParaRPr lang="en-US" dirty="0"/>
          </a:p>
          <a:p>
            <a:r>
              <a:rPr lang="en-US" dirty="0"/>
              <a:t>[CLICK] We observe that Mensa-G’s improve throughput compared to the baseline edge TPU by 3.1X on average </a:t>
            </a:r>
          </a:p>
          <a:p>
            <a:endParaRPr lang="en-US" dirty="0"/>
          </a:p>
          <a:p>
            <a:r>
              <a:rPr lang="en-US" dirty="0"/>
              <a:t>[NEXT] </a:t>
            </a:r>
          </a:p>
        </p:txBody>
      </p:sp>
      <p:sp>
        <p:nvSpPr>
          <p:cNvPr id="4" name="Slide Number Placeholder 3"/>
          <p:cNvSpPr>
            <a:spLocks noGrp="1"/>
          </p:cNvSpPr>
          <p:nvPr>
            <p:ph type="sldNum" sz="quarter" idx="5"/>
          </p:nvPr>
        </p:nvSpPr>
        <p:spPr/>
        <p:txBody>
          <a:bodyPr/>
          <a:lstStyle/>
          <a:p>
            <a:fld id="{31AF155A-3E34-6345-A372-944A02B4DA37}" type="slidenum">
              <a:rPr lang="en-US" smtClean="0"/>
              <a:t>36</a:t>
            </a:fld>
            <a:endParaRPr lang="en-US"/>
          </a:p>
        </p:txBody>
      </p:sp>
    </p:spTree>
    <p:extLst>
      <p:ext uri="{BB962C8B-B14F-4D97-AF65-F5344CB8AC3E}">
        <p14:creationId xmlns:p14="http://schemas.microsoft.com/office/powerpoint/2010/main" val="3081145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invite you to check our paper for more details on</a:t>
            </a:r>
          </a:p>
          <a:p>
            <a:endParaRPr lang="en-US" dirty="0"/>
          </a:p>
          <a:p>
            <a:r>
              <a:rPr lang="en-US" dirty="0"/>
              <a:t>[CLICK] Mensa runtime scheduler</a:t>
            </a:r>
          </a:p>
          <a:p>
            <a:endParaRPr lang="en-US" dirty="0"/>
          </a:p>
          <a:p>
            <a:r>
              <a:rPr lang="en-US" dirty="0"/>
              <a:t>[CLICK] our accelerator’s dataflows </a:t>
            </a:r>
          </a:p>
          <a:p>
            <a:endParaRPr lang="en-US" dirty="0"/>
          </a:p>
          <a:p>
            <a:r>
              <a:rPr lang="en-US" dirty="0"/>
              <a:t>[CLICK] comparison against prior state-of-the-art edge NN accelerators  </a:t>
            </a:r>
          </a:p>
          <a:p>
            <a:endParaRPr lang="en-US" dirty="0"/>
          </a:p>
          <a:p>
            <a:r>
              <a:rPr lang="en-US" dirty="0"/>
              <a:t>[CLICK] Mensa-G’s utilization results </a:t>
            </a:r>
          </a:p>
          <a:p>
            <a:endParaRPr lang="en-US" dirty="0"/>
          </a:p>
          <a:p>
            <a:r>
              <a:rPr lang="en-US" dirty="0"/>
              <a:t>[CLICK] and Mensa-G’s inference latency results </a:t>
            </a:r>
          </a:p>
          <a:p>
            <a:endParaRPr lang="en-US" dirty="0"/>
          </a:p>
          <a:p>
            <a:r>
              <a:rPr lang="en-US" dirty="0"/>
              <a:t>[NEXT] </a:t>
            </a:r>
          </a:p>
        </p:txBody>
      </p:sp>
      <p:sp>
        <p:nvSpPr>
          <p:cNvPr id="4" name="Slide Number Placeholder 3"/>
          <p:cNvSpPr>
            <a:spLocks noGrp="1"/>
          </p:cNvSpPr>
          <p:nvPr>
            <p:ph type="sldNum" sz="quarter" idx="5"/>
          </p:nvPr>
        </p:nvSpPr>
        <p:spPr/>
        <p:txBody>
          <a:bodyPr/>
          <a:lstStyle/>
          <a:p>
            <a:fld id="{31AF155A-3E34-6345-A372-944A02B4DA37}" type="slidenum">
              <a:rPr lang="en-US" smtClean="0"/>
              <a:t>37</a:t>
            </a:fld>
            <a:endParaRPr lang="en-US"/>
          </a:p>
        </p:txBody>
      </p:sp>
    </p:spTree>
    <p:extLst>
      <p:ext uri="{BB962C8B-B14F-4D97-AF65-F5344CB8AC3E}">
        <p14:creationId xmlns:p14="http://schemas.microsoft.com/office/powerpoint/2010/main" val="42321013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Next, we conclude our talk. </a:t>
            </a:r>
            <a:endParaRPr lang="en-US" dirty="0"/>
          </a:p>
        </p:txBody>
      </p:sp>
      <p:sp>
        <p:nvSpPr>
          <p:cNvPr id="4" name="Slide Number Placeholder 3"/>
          <p:cNvSpPr>
            <a:spLocks noGrp="1"/>
          </p:cNvSpPr>
          <p:nvPr>
            <p:ph type="sldNum" sz="quarter" idx="10"/>
          </p:nvPr>
        </p:nvSpPr>
        <p:spPr/>
        <p:txBody>
          <a:bodyPr/>
          <a:lstStyle/>
          <a:p>
            <a:fld id="{3ECB66F2-E617-4D22-9699-A8F2E158CBC6}" type="slidenum">
              <a:rPr lang="en-US" smtClean="0"/>
              <a:t>39</a:t>
            </a:fld>
            <a:endParaRPr lang="en-US"/>
          </a:p>
        </p:txBody>
      </p:sp>
    </p:spTree>
    <p:extLst>
      <p:ext uri="{BB962C8B-B14F-4D97-AF65-F5344CB8AC3E}">
        <p14:creationId xmlns:p14="http://schemas.microsoft.com/office/powerpoint/2010/main" val="20385191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In this work, we extensively analyze 24 edge NN models from Google while running inference on the Google Edge TPU accelerator for various types of NN models </a:t>
            </a:r>
          </a:p>
          <a:p>
            <a:endParaRPr lang="en-US" dirty="0"/>
          </a:p>
          <a:p>
            <a:r>
              <a:rPr lang="en-US" dirty="0"/>
              <a:t>[CLICK] We identify that while running NN inference, the accelerator suffers from three main challenges </a:t>
            </a:r>
          </a:p>
          <a:p>
            <a:endParaRPr lang="en-US" dirty="0"/>
          </a:p>
          <a:p>
            <a:r>
              <a:rPr lang="en-US" dirty="0"/>
              <a:t>[CLICK] it operates significantly below its peak throughput </a:t>
            </a:r>
          </a:p>
          <a:p>
            <a:endParaRPr lang="en-US" dirty="0"/>
          </a:p>
          <a:p>
            <a:r>
              <a:rPr lang="en-US" dirty="0"/>
              <a:t>[CLICK] it operates significantly below its theorical peak energy efficiency </a:t>
            </a:r>
          </a:p>
          <a:p>
            <a:endParaRPr lang="en-US" dirty="0"/>
          </a:p>
          <a:p>
            <a:r>
              <a:rPr lang="en-US" dirty="0"/>
              <a:t>[CLICK] and its memory system is not efficient </a:t>
            </a:r>
          </a:p>
          <a:p>
            <a:endParaRPr lang="en-US" dirty="0"/>
          </a:p>
          <a:p>
            <a:r>
              <a:rPr lang="en-US" dirty="0"/>
              <a:t>[CLICK] Our analysis leads to the key insight that these challenges arrive due to the monolithic one-size-fit-all design of the accelerators, which does not account for heterogeneity across different NN layers </a:t>
            </a:r>
          </a:p>
          <a:p>
            <a:endParaRPr lang="en-US" dirty="0"/>
          </a:p>
          <a:p>
            <a:r>
              <a:rPr lang="en-US" dirty="0"/>
              <a:t>[CLICK] To solve this issue, we propose Mensa, a framework that maps the execution of a particular NN layer to its most appropriate hardware accelerator </a:t>
            </a:r>
          </a:p>
          <a:p>
            <a:endParaRPr lang="en-US" dirty="0"/>
          </a:p>
          <a:p>
            <a:r>
              <a:rPr lang="en-US" dirty="0"/>
              <a:t>[CLICK] We extensively evaluate Mensa for Google NN models and we observe that it improves performance and energy efficiency by 3.0x and 3.1x compared to the baseline Edge TPU accelerator while reducing area and cost across 24 edge ML models </a:t>
            </a:r>
          </a:p>
          <a:p>
            <a:endParaRPr lang="en-US" dirty="0"/>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003617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Here is the outline for this talk.</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First, I will give a brief introduction of our work.</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Second, I will discuss key bottlenecks of the Google Edge TPU accelerator and different NN models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Third, I will discuss our proposal called Mensa, and fourth, our realization of Mensa called Mensa-G, which targets Google Edge NN models.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Fifth, I will provide a glance of the key results in our work and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Finally I will conclude the talk.</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[NEXT]</a:t>
            </a:r>
          </a:p>
        </p:txBody>
      </p:sp>
      <p:sp>
        <p:nvSpPr>
          <p:cNvPr id="4" name="Slide Number Placeholder 3"/>
          <p:cNvSpPr>
            <a:spLocks noGrp="1"/>
          </p:cNvSpPr>
          <p:nvPr>
            <p:ph type="sldNum" sz="quarter" idx="10"/>
          </p:nvPr>
        </p:nvSpPr>
        <p:spPr/>
        <p:txBody>
          <a:bodyPr/>
          <a:lstStyle/>
          <a:p>
            <a:fld id="{3ECB66F2-E617-4D22-9699-A8F2E158CBC6}" type="slidenum">
              <a:rPr lang="en-US" smtClean="0"/>
              <a:t>4</a:t>
            </a:fld>
            <a:endParaRPr lang="en-US"/>
          </a:p>
        </p:txBody>
      </p:sp>
    </p:spTree>
    <p:extLst>
      <p:ext uri="{BB962C8B-B14F-4D97-AF65-F5344CB8AC3E}">
        <p14:creationId xmlns:p14="http://schemas.microsoft.com/office/powerpoint/2010/main" val="7306893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Thank you for listening. I am happy to take any questions and we invite you to read our PACT paper in full since it has a lot more analyses, data and results that we believe are very interesting to the community. You can find the link to the paper on this slide (QR code)</a:t>
            </a: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52089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 I’m Geraldo, a PhD student at the SAFARI research group and today I will talk about our work called ”Polynesia: Enabling High-Performance and Energy-Efficient Hybrid Transactional/Analytical Databases with Hardware/Software Co-Design.” </a:t>
            </a:r>
          </a:p>
          <a:p>
            <a:endParaRPr lang="en-US" dirty="0"/>
          </a:p>
          <a:p>
            <a:r>
              <a:rPr lang="en-US" dirty="0"/>
              <a:t>This work was led by Amirali Boroumand, who is now at Google. </a:t>
            </a:r>
          </a:p>
          <a:p>
            <a:endParaRPr lang="en-US" dirty="0"/>
          </a:p>
          <a:p>
            <a:r>
              <a:rPr lang="en-US" dirty="0"/>
              <a:t>[NEXT]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1AF155A-3E34-6345-A372-944A02B4DA3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80844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we start, I will give a brief summary of this talk</a:t>
            </a:r>
          </a:p>
          <a:p>
            <a:endParaRPr lang="en-US" dirty="0"/>
          </a:p>
          <a:p>
            <a:r>
              <a:rPr lang="en-US" dirty="0"/>
              <a:t>[CLICK] Many applications today need to perform real-time data analysis, meaning that they need to execute data analysis with the most-recent version of the data. </a:t>
            </a:r>
            <a:br>
              <a:rPr lang="en-US" dirty="0"/>
            </a:br>
            <a:r>
              <a:rPr lang="en-US" dirty="0"/>
              <a:t>Such applications often use an Hybrid Transactional/Analytical Processing system, or HTAP. </a:t>
            </a:r>
          </a:p>
          <a:p>
            <a:r>
              <a:rPr lang="en-US" dirty="0"/>
              <a:t>An ideal HTAP system should provide three properties: </a:t>
            </a:r>
          </a:p>
          <a:p>
            <a:r>
              <a:rPr lang="en-US" dirty="0"/>
              <a:t>first, high data freshness and data consistency, </a:t>
            </a:r>
          </a:p>
          <a:p>
            <a:r>
              <a:rPr lang="en-US" dirty="0"/>
              <a:t>second, it should allow for workload-specific optimizations, </a:t>
            </a:r>
          </a:p>
          <a:p>
            <a:r>
              <a:rPr lang="en-US" dirty="0"/>
              <a:t>and third, it should provide performance isolation to transactional and analytical workloads.</a:t>
            </a:r>
          </a:p>
          <a:p>
            <a:endParaRPr lang="en-US" dirty="0"/>
          </a:p>
          <a:p>
            <a:r>
              <a:rPr lang="en-US" dirty="0"/>
              <a:t>[CLICK] We extensively analyze state-of-the-art HTAP systems, and we observe that they fail to achieve all three HTAP properties </a:t>
            </a:r>
          </a:p>
          <a:p>
            <a:endParaRPr lang="en-US" dirty="0"/>
          </a:p>
          <a:p>
            <a:r>
              <a:rPr lang="en-US" dirty="0"/>
              <a:t>[CLICK] Our Key Idea to solve such an issue is to divide the HTAP system into processing islands, one for transactional and another for analytical workloads. Each island has a set of optimized hardware resources and algorithms.</a:t>
            </a:r>
          </a:p>
          <a:p>
            <a:endParaRPr lang="en-US" dirty="0"/>
          </a:p>
          <a:p>
            <a:r>
              <a:rPr lang="en-US" dirty="0"/>
              <a:t>[CLICK] By enabling processing island, we can perform workload-specific optimizations to transactional and analytical workloads while providing performance isolation </a:t>
            </a:r>
          </a:p>
          <a:p>
            <a:endParaRPr lang="en-US" dirty="0"/>
          </a:p>
          <a:p>
            <a:r>
              <a:rPr lang="en-US" dirty="0"/>
              <a:t>[CLICK] We leverage our key idea to implement Polynesia, a novel hardware/software co-designed HTAP system that implements custom algorithms and hardware to reduce the cost of maintaining data freshness and consistency in HTAP systems, and exploit processing-in-memory (or PIM) to alleviate the data movement caused by analytical workloads.</a:t>
            </a:r>
          </a:p>
          <a:p>
            <a:endParaRPr lang="en-US" dirty="0"/>
          </a:p>
          <a:p>
            <a:r>
              <a:rPr lang="en-US" dirty="0"/>
              <a:t>[CLICK] We extensively evaluate Polynesia against three state-of-the-art HTAP systems, and  we observe that </a:t>
            </a:r>
          </a:p>
          <a:p>
            <a:r>
              <a:rPr lang="en-US" dirty="0"/>
              <a:t>[CLICK] It increases transactional and analytical throughput by 1.7x and 3.7x on average  and</a:t>
            </a:r>
          </a:p>
          <a:p>
            <a:r>
              <a:rPr lang="en-US" dirty="0"/>
              <a:t>[CLICK] Reduces energy consumption by 48%</a:t>
            </a:r>
          </a:p>
          <a:p>
            <a:endParaRPr lang="en-US" dirty="0"/>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47207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the outline for this talk …</a:t>
            </a:r>
          </a:p>
          <a:p>
            <a:endParaRPr lang="en-US" dirty="0"/>
          </a:p>
          <a:p>
            <a:r>
              <a:rPr lang="en-US" dirty="0"/>
              <a:t>[NEXT]</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1AF155A-3E34-6345-A372-944A02B4DA3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38563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start with the introduction to HTAP systems</a:t>
            </a:r>
          </a:p>
          <a:p>
            <a:endParaRPr lang="en-US" dirty="0"/>
          </a:p>
          <a:p>
            <a:r>
              <a:rPr lang="en-US" dirty="0"/>
              <a:t>[NEXT]</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1AF155A-3E34-6345-A372-944A02B4DA3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50117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[CLICK] Recently,</a:t>
            </a:r>
            <a:r>
              <a:rPr lang="en-US" sz="1200" kern="1200" baseline="0" dirty="0">
                <a:solidFill>
                  <a:schemeClr val="tx1"/>
                </a:solidFill>
                <a:effectLst/>
                <a:latin typeface="+mn-lt"/>
                <a:ea typeface="+mn-ea"/>
                <a:cs typeface="+mn-cs"/>
              </a:rPr>
              <a:t> in many different application domains, there has been an explosive interest in performing data analytic on the most recent version of data or real-time analysis</a:t>
            </a:r>
          </a:p>
          <a:p>
            <a:endParaRPr lang="en-US" sz="1200" kern="1200" baseline="0" dirty="0">
              <a:solidFill>
                <a:schemeClr val="tx1"/>
              </a:solidFill>
              <a:effectLst/>
              <a:latin typeface="+mn-lt"/>
              <a:ea typeface="+mn-ea"/>
              <a:cs typeface="+mn-cs"/>
            </a:endParaRPr>
          </a:p>
          <a:p>
            <a:r>
              <a:rPr lang="en-US" sz="1200" kern="1200" dirty="0">
                <a:solidFill>
                  <a:schemeClr val="tx1"/>
                </a:solidFill>
                <a:latin typeface="+mn-lt"/>
                <a:ea typeface="+mn-ea"/>
                <a:cs typeface="+mn-cs"/>
              </a:rPr>
              <a:t>[CLICK] Self driving cars are a major example of these application.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Self driving cars ingest a large volume of data from various sensors, and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typically have some form of learning model that is applied to the ingested data to make in-the-field decisions.</a:t>
            </a:r>
          </a:p>
          <a:p>
            <a:r>
              <a:rPr lang="en-US" sz="1200" kern="1200" dirty="0">
                <a:solidFill>
                  <a:schemeClr val="tx1"/>
                </a:solidFill>
                <a:latin typeface="+mn-lt"/>
                <a:ea typeface="+mn-ea"/>
                <a:cs typeface="+mn-cs"/>
              </a:rPr>
              <a:t>             Other applications that require real-time data analysis include  fraud detection, personalized recommendation, and healthcare monitoring.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Therefore, for these applications, it is critical to performance data analytics with the most recent version of the data, since the value of data diminishes over time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[NEXT]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2550547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Traditionally,  database management systems use two separate systems to performance transactions and analytics over some data. This creates an issue since data migration between transactional and analytical DBMS can take hours to days, depending on the data volume</a:t>
            </a:r>
          </a:p>
          <a:p>
            <a:endParaRPr lang="en-US" dirty="0"/>
          </a:p>
          <a:p>
            <a:r>
              <a:rPr lang="en-US" dirty="0"/>
              <a:t>[CLICK] To solve this issue and support real time analysis, prior works have proposed an hybrid transactional and analytical processing system. As the name indicate, such a system has the ability to perform both transactions and analytics concurrently</a:t>
            </a:r>
          </a:p>
          <a:p>
            <a:endParaRPr lang="en-US" dirty="0"/>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969983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Tx/>
              <a:buNone/>
            </a:pPr>
            <a:r>
              <a:rPr lang="en-US" dirty="0"/>
              <a:t>[CLICK] In order to allow for real-time data analysis, an HTAP system should provide three properties.</a:t>
            </a:r>
          </a:p>
          <a:p>
            <a:pPr marL="0" indent="0" algn="l">
              <a:buFontTx/>
              <a:buNone/>
            </a:pPr>
            <a:endParaRPr lang="en-US" dirty="0"/>
          </a:p>
          <a:p>
            <a:pPr marL="0" indent="0" algn="l">
              <a:buFontTx/>
              <a:buNone/>
            </a:pPr>
            <a:r>
              <a:rPr lang="en-US" dirty="0"/>
              <a:t>[CLICK] First, an HTAP system needs to provide workload-specific optimizations, meaning that both transactional and analytical workloads must benefit from their own specific optimizations</a:t>
            </a:r>
          </a:p>
          <a:p>
            <a:pPr marL="0" indent="0" algn="l">
              <a:buFontTx/>
              <a:buNone/>
            </a:pPr>
            <a:endParaRPr lang="en-US" dirty="0"/>
          </a:p>
          <a:p>
            <a:pPr marL="0" indent="0" algn="l">
              <a:buFontTx/>
              <a:buNone/>
            </a:pPr>
            <a:r>
              <a:rPr lang="en-US" dirty="0"/>
              <a:t>[CLICK] Second, the HTAP system needs to guarantee that analytical workloads access the up-to-date version of the data, while ensuring a consistency view of data in the entire system </a:t>
            </a:r>
          </a:p>
          <a:p>
            <a:pPr marL="0" indent="0" algn="l">
              <a:buFontTx/>
              <a:buNone/>
            </a:pPr>
            <a:endParaRPr lang="en-US" dirty="0"/>
          </a:p>
          <a:p>
            <a:pPr marL="0" indent="0" algn="l">
              <a:buFontTx/>
              <a:buNone/>
            </a:pPr>
            <a:r>
              <a:rPr lang="en-US" dirty="0"/>
              <a:t>[CLICK] Third, the latency and throughput of transactional and analytical workloads should be as if they are run in a isolation.</a:t>
            </a:r>
          </a:p>
          <a:p>
            <a:pPr marL="0" indent="0" algn="l">
              <a:buFontTx/>
              <a:buNone/>
            </a:pPr>
            <a:endParaRPr lang="en-US" dirty="0"/>
          </a:p>
          <a:p>
            <a:pPr marL="0" indent="0" algn="l">
              <a:buFontTx/>
              <a:buNone/>
            </a:pPr>
            <a:r>
              <a:rPr lang="en-US" dirty="0"/>
              <a:t>[CLICK] However, as we will show next, it is challenging achieving all three desired HTAP properties </a:t>
            </a:r>
          </a:p>
          <a:p>
            <a:pPr marL="0" indent="0" algn="l">
              <a:buFontTx/>
              <a:buNone/>
            </a:pPr>
            <a:endParaRPr lang="en-US" dirty="0"/>
          </a:p>
          <a:p>
            <a:pPr marL="0" indent="0" algn="l">
              <a:buFontTx/>
              <a:buNone/>
            </a:pPr>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5710334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prstClr val="black">
                    <a:lumMod val="65000"/>
                    <a:lumOff val="35000"/>
                  </a:prstClr>
                </a:solidFill>
              </a:rPr>
              <a:t>[CLICK] We study two</a:t>
            </a:r>
            <a:r>
              <a:rPr lang="en-US" sz="1200" baseline="0" dirty="0">
                <a:solidFill>
                  <a:prstClr val="black">
                    <a:lumMod val="65000"/>
                    <a:lumOff val="35000"/>
                  </a:prstClr>
                </a:solidFill>
              </a:rPr>
              <a:t> major types of HTAP systems: </a:t>
            </a:r>
          </a:p>
          <a:p>
            <a:endParaRPr lang="en-US" sz="1200" baseline="0" dirty="0">
              <a:solidFill>
                <a:prstClr val="black">
                  <a:lumMod val="65000"/>
                  <a:lumOff val="35000"/>
                </a:prstClr>
              </a:solidFill>
            </a:endParaRPr>
          </a:p>
          <a:p>
            <a:r>
              <a:rPr lang="en-US" sz="1200" baseline="0" dirty="0">
                <a:solidFill>
                  <a:prstClr val="black">
                    <a:lumMod val="65000"/>
                    <a:lumOff val="35000"/>
                  </a:prstClr>
                </a:solidFill>
              </a:rPr>
              <a:t>[CLICK] Single instance design where both analytics and transactional work on a single copy of data</a:t>
            </a:r>
          </a:p>
          <a:p>
            <a:endParaRPr lang="en-US" sz="1200" baseline="0" dirty="0">
              <a:solidFill>
                <a:prstClr val="black">
                  <a:lumMod val="65000"/>
                  <a:lumOff val="35000"/>
                </a:prstClr>
              </a:solidFill>
            </a:endParaRPr>
          </a:p>
          <a:p>
            <a:r>
              <a:rPr lang="en-US" sz="1200" baseline="0" dirty="0">
                <a:solidFill>
                  <a:prstClr val="black">
                    <a:lumMod val="65000"/>
                    <a:lumOff val="35000"/>
                  </a:prstClr>
                </a:solidFill>
              </a:rPr>
              <a:t>[CLICK] and multiple instance where each workload works on a different copy of data. </a:t>
            </a:r>
          </a:p>
          <a:p>
            <a:endParaRPr lang="en-US" sz="1200" baseline="0" dirty="0">
              <a:solidFill>
                <a:prstClr val="black">
                  <a:lumMod val="65000"/>
                  <a:lumOff val="35000"/>
                </a:prstClr>
              </a:solidFill>
            </a:endParaRPr>
          </a:p>
          <a:p>
            <a:r>
              <a:rPr lang="en-US" sz="1200" baseline="0" dirty="0">
                <a:solidFill>
                  <a:prstClr val="black">
                    <a:lumMod val="65000"/>
                    <a:lumOff val="35000"/>
                  </a:prstClr>
                </a:solidFill>
              </a:rPr>
              <a:t>[CLICK] We find that neither type can achieve all of the desired properties. </a:t>
            </a:r>
          </a:p>
          <a:p>
            <a:r>
              <a:rPr lang="en-US" sz="1200" baseline="0" dirty="0">
                <a:solidFill>
                  <a:prstClr val="black">
                    <a:lumMod val="65000"/>
                    <a:lumOff val="35000"/>
                  </a:prstClr>
                </a:solidFill>
              </a:rPr>
              <a:t>Specifically, we observe two key problems: </a:t>
            </a:r>
          </a:p>
          <a:p>
            <a:endParaRPr lang="en-US" sz="1200" baseline="0" dirty="0">
              <a:solidFill>
                <a:prstClr val="black">
                  <a:lumMod val="65000"/>
                  <a:lumOff val="35000"/>
                </a:prstClr>
              </a:solidFill>
            </a:endParaRPr>
          </a:p>
          <a:p>
            <a:r>
              <a:rPr lang="en-US" sz="1200" baseline="0" dirty="0">
                <a:solidFill>
                  <a:prstClr val="black">
                    <a:lumMod val="65000"/>
                    <a:lumOff val="35000"/>
                  </a:prstClr>
                </a:solidFill>
              </a:rPr>
              <a:t>[CLICK] First, the data freshness and consistency mechanisms state-of-the-art HTAP systems apply are costly to implement and cause a drastic reduction in both transactional and analytical throughput </a:t>
            </a:r>
          </a:p>
          <a:p>
            <a:endParaRPr lang="en-US" sz="1200" baseline="0" dirty="0">
              <a:solidFill>
                <a:prstClr val="black">
                  <a:lumMod val="65000"/>
                  <a:lumOff val="35000"/>
                </a:prstClr>
              </a:solidFill>
            </a:endParaRPr>
          </a:p>
          <a:p>
            <a:r>
              <a:rPr lang="en-US" sz="1200" baseline="0" dirty="0">
                <a:solidFill>
                  <a:prstClr val="black">
                    <a:lumMod val="65000"/>
                    <a:lumOff val="35000"/>
                  </a:prstClr>
                </a:solidFill>
              </a:rPr>
              <a:t>[CLICK] Second, the HTAP systems fail to provide performance isolation because of the high  contention  at main memory </a:t>
            </a:r>
          </a:p>
          <a:p>
            <a:endParaRPr lang="en-US" sz="1200" baseline="0" dirty="0">
              <a:solidFill>
                <a:prstClr val="black">
                  <a:lumMod val="65000"/>
                  <a:lumOff val="35000"/>
                </a:prstClr>
              </a:solidFill>
            </a:endParaRPr>
          </a:p>
          <a:p>
            <a:r>
              <a:rPr lang="en-US" sz="1200" baseline="0" dirty="0">
                <a:solidFill>
                  <a:prstClr val="black">
                    <a:lumMod val="65000"/>
                    <a:lumOff val="35000"/>
                  </a:prstClr>
                </a:solidFill>
              </a:rPr>
              <a:t>Next,  I will  show  the limitations of state-of-the-art HTAP systems </a:t>
            </a:r>
          </a:p>
          <a:p>
            <a:endParaRPr lang="en-US" sz="1200" baseline="0" dirty="0">
              <a:solidFill>
                <a:prstClr val="black">
                  <a:lumMod val="65000"/>
                  <a:lumOff val="35000"/>
                </a:prstClr>
              </a:solidFill>
            </a:endParaRPr>
          </a:p>
          <a:p>
            <a:r>
              <a:rPr lang="en-US" sz="1200" baseline="0" dirty="0">
                <a:solidFill>
                  <a:prstClr val="black">
                    <a:lumMod val="65000"/>
                    <a:lumOff val="35000"/>
                  </a:prstClr>
                </a:solidFill>
              </a:rPr>
              <a:t>[NEXT]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648726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prstClr val="black">
                    <a:lumMod val="65000"/>
                    <a:lumOff val="35000"/>
                  </a:prstClr>
                </a:solidFill>
              </a:rPr>
              <a:t>We start with the single-instance HTAP system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577003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So let’s start with the introduction of our work</a:t>
            </a:r>
          </a:p>
          <a:p>
            <a:endParaRPr lang="en-US" dirty="0"/>
          </a:p>
          <a:p>
            <a:r>
              <a:rPr lang="en-US" dirty="0"/>
              <a:t>[NEXT]</a:t>
            </a:r>
          </a:p>
        </p:txBody>
      </p:sp>
      <p:sp>
        <p:nvSpPr>
          <p:cNvPr id="4" name="Slide Number Placeholder 3"/>
          <p:cNvSpPr>
            <a:spLocks noGrp="1"/>
          </p:cNvSpPr>
          <p:nvPr>
            <p:ph type="sldNum" sz="quarter" idx="10"/>
          </p:nvPr>
        </p:nvSpPr>
        <p:spPr/>
        <p:txBody>
          <a:bodyPr/>
          <a:lstStyle/>
          <a:p>
            <a:fld id="{3ECB66F2-E617-4D22-9699-A8F2E158CBC6}" type="slidenum">
              <a:rPr lang="en-US" smtClean="0"/>
              <a:t>5</a:t>
            </a:fld>
            <a:endParaRPr lang="en-US"/>
          </a:p>
        </p:txBody>
      </p:sp>
    </p:spTree>
    <p:extLst>
      <p:ext uri="{BB962C8B-B14F-4D97-AF65-F5344CB8AC3E}">
        <p14:creationId xmlns:p14="http://schemas.microsoft.com/office/powerpoint/2010/main" val="3398340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prstClr val="black">
                    <a:lumMod val="65000"/>
                    <a:lumOff val="35000"/>
                  </a:prstClr>
                </a:solidFill>
              </a:rPr>
              <a:t>[CLICK] One of the major problem with Single instance design</a:t>
            </a:r>
            <a:r>
              <a:rPr lang="en-US" sz="1200" baseline="0" dirty="0">
                <a:solidFill>
                  <a:prstClr val="black">
                    <a:lumMod val="65000"/>
                    <a:lumOff val="35000"/>
                  </a:prstClr>
                </a:solidFill>
              </a:rPr>
              <a:t> is high cost of consistency. </a:t>
            </a:r>
          </a:p>
          <a:p>
            <a:endParaRPr lang="en-US" sz="1200" baseline="0" dirty="0">
              <a:solidFill>
                <a:prstClr val="black">
                  <a:lumMod val="65000"/>
                  <a:lumOff val="35000"/>
                </a:prstClr>
              </a:solidFill>
            </a:endParaRPr>
          </a:p>
          <a:p>
            <a:r>
              <a:rPr lang="en-US" sz="1200" baseline="0" dirty="0">
                <a:solidFill>
                  <a:prstClr val="black">
                    <a:lumMod val="65000"/>
                    <a:lumOff val="35000"/>
                  </a:prstClr>
                </a:solidFill>
              </a:rPr>
              <a:t>[CLICK] There are two major mechanisms two maintain data consistency in single-instance HTAP systems.</a:t>
            </a:r>
          </a:p>
          <a:p>
            <a:endParaRPr lang="en-US" sz="1200" baseline="0" dirty="0">
              <a:solidFill>
                <a:prstClr val="black">
                  <a:lumMod val="65000"/>
                  <a:lumOff val="35000"/>
                </a:prstClr>
              </a:solidFill>
            </a:endParaRPr>
          </a:p>
          <a:p>
            <a:r>
              <a:rPr lang="en-US" sz="1200" baseline="0" dirty="0">
                <a:solidFill>
                  <a:prstClr val="black">
                    <a:lumMod val="65000"/>
                    <a:lumOff val="35000"/>
                  </a:prstClr>
                </a:solidFill>
              </a:rPr>
              <a:t>[CLICK] The first consistency mechanism is called Snapshotting. </a:t>
            </a:r>
          </a:p>
          <a:p>
            <a:endParaRPr lang="en-US" sz="1200" baseline="0" dirty="0">
              <a:solidFill>
                <a:prstClr val="black">
                  <a:lumMod val="65000"/>
                  <a:lumOff val="35000"/>
                </a:prstClr>
              </a:solidFill>
            </a:endParaRPr>
          </a:p>
          <a:p>
            <a:r>
              <a:rPr lang="en-US" sz="1200" baseline="0" dirty="0">
                <a:solidFill>
                  <a:prstClr val="black">
                    <a:lumMod val="65000"/>
                    <a:lumOff val="35000"/>
                  </a:prstClr>
                </a:solidFill>
              </a:rPr>
              <a:t>[CLICK] During snapshotting, when a transactional update happens, </a:t>
            </a:r>
          </a:p>
          <a:p>
            <a:endParaRPr lang="en-US" sz="1200" baseline="0" dirty="0">
              <a:solidFill>
                <a:prstClr val="black">
                  <a:lumMod val="65000"/>
                  <a:lumOff val="35000"/>
                </a:prstClr>
              </a:solidFill>
            </a:endParaRPr>
          </a:p>
          <a:p>
            <a:r>
              <a:rPr lang="en-US" sz="1200" baseline="0" dirty="0">
                <a:solidFill>
                  <a:prstClr val="black">
                    <a:lumMod val="65000"/>
                    <a:lumOff val="35000"/>
                  </a:prstClr>
                </a:solidFill>
              </a:rPr>
              <a:t>[CLICK] the HTAP systems creates a copy of the transactional data to the analytical replica. </a:t>
            </a:r>
          </a:p>
          <a:p>
            <a:r>
              <a:rPr lang="en-US" sz="1200" baseline="0" dirty="0">
                <a:solidFill>
                  <a:prstClr val="black">
                    <a:lumMod val="65000"/>
                    <a:lumOff val="35000"/>
                  </a:prstClr>
                </a:solidFill>
              </a:rPr>
              <a:t>Snapshotting happens every time transactional workloads update a row (or tuple) in a column. </a:t>
            </a:r>
          </a:p>
          <a:p>
            <a:endParaRPr lang="en-US" sz="1200" baseline="0" dirty="0">
              <a:solidFill>
                <a:prstClr val="black">
                  <a:lumMod val="65000"/>
                  <a:lumOff val="35000"/>
                </a:prstClr>
              </a:solidFill>
            </a:endParaRPr>
          </a:p>
          <a:p>
            <a:r>
              <a:rPr lang="en-US" sz="1200" baseline="0" dirty="0">
                <a:solidFill>
                  <a:prstClr val="black">
                    <a:lumMod val="65000"/>
                    <a:lumOff val="35000"/>
                  </a:prstClr>
                </a:solidFill>
              </a:rPr>
              <a:t>[CLICK] The second consistency mechanism is called Multi-Version Concurrency Control (MVCC). </a:t>
            </a:r>
          </a:p>
          <a:p>
            <a:endParaRPr lang="en-US" sz="1200" baseline="0" dirty="0">
              <a:solidFill>
                <a:prstClr val="black">
                  <a:lumMod val="65000"/>
                  <a:lumOff val="35000"/>
                </a:prst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solidFill>
                  <a:prstClr val="black">
                    <a:lumMod val="65000"/>
                    <a:lumOff val="35000"/>
                  </a:prstClr>
                </a:solidFill>
              </a:rPr>
              <a:t>[CLICK] I</a:t>
            </a:r>
            <a:r>
              <a:rPr lang="en-US" sz="1200" kern="1200" dirty="0">
                <a:solidFill>
                  <a:schemeClr val="tx1"/>
                </a:solidFill>
                <a:effectLst/>
                <a:latin typeface="+mn-lt"/>
                <a:ea typeface="+mn-ea"/>
                <a:cs typeface="+mn-cs"/>
              </a:rPr>
              <a:t>n MVCC, instead of replacing the old data in a tuple when updates happen as in the snapshotting approach,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the system creates a new timestamped version of the data that is chained together with old versions of the data, forming a pointer-based </a:t>
            </a:r>
            <a:r>
              <a:rPr lang="en-US" sz="1200" i="1" kern="1200" dirty="0">
                <a:solidFill>
                  <a:schemeClr val="tx1"/>
                </a:solidFill>
                <a:effectLst/>
                <a:latin typeface="+mn-lt"/>
                <a:ea typeface="+mn-ea"/>
                <a:cs typeface="+mn-cs"/>
              </a:rPr>
              <a:t>version chain</a:t>
            </a: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During execution, instead of reading a separate snapshot, an analytical query can simply use a timestamp to read the most up-to-date version of the data at the time the query starts.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[NEXT]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648726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We evaluate the impact of snapshotting and MVCC on the throughput of transactional and analytical workloads. </a:t>
            </a:r>
          </a:p>
          <a:p>
            <a:endParaRPr lang="en-US" dirty="0"/>
          </a:p>
          <a:p>
            <a:r>
              <a:rPr lang="en-US" dirty="0"/>
              <a:t>[CLICK] This plot shows the impact of snapshotting on the throughput of transactional workloads for varying number of analytical queries.</a:t>
            </a:r>
          </a:p>
          <a:p>
            <a:r>
              <a:rPr lang="en-US" dirty="0"/>
              <a:t>We compare the snapshotting-based system against an </a:t>
            </a:r>
            <a:r>
              <a:rPr lang="en-US" dirty="0" err="1"/>
              <a:t>hypotetical</a:t>
            </a:r>
            <a:r>
              <a:rPr lang="en-US" dirty="0"/>
              <a:t> system where snapshotting has zero cost. </a:t>
            </a:r>
          </a:p>
          <a:p>
            <a:endParaRPr lang="en-US" dirty="0"/>
          </a:p>
          <a:p>
            <a:r>
              <a:rPr lang="en-US" dirty="0"/>
              <a:t>[CLICK] We observe that transactional throughput reduces by up to 75% when increasing the number of analytical queries.</a:t>
            </a:r>
          </a:p>
          <a:p>
            <a:endParaRPr lang="en-US" dirty="0"/>
          </a:p>
          <a:p>
            <a:r>
              <a:rPr lang="en-US" dirty="0"/>
              <a:t>[CLICK] The main source or throughput loss comes from the cost of executing </a:t>
            </a:r>
            <a:r>
              <a:rPr lang="en-US" dirty="0" err="1"/>
              <a:t>memcpy</a:t>
            </a:r>
            <a:r>
              <a:rPr lang="en-US" dirty="0"/>
              <a:t> operations during frequent snapshotting, which generates a large amount of data movement </a:t>
            </a:r>
          </a:p>
          <a:p>
            <a:endParaRPr lang="en-US" dirty="0"/>
          </a:p>
          <a:p>
            <a:r>
              <a:rPr lang="en-US" dirty="0"/>
              <a:t>[CLICK] Next, we evaluate the impact of MVCC on the analytical throughput, for varying number of transactions. We normalize the analytical throughput to a system where executing MVCC has zero cost.</a:t>
            </a:r>
          </a:p>
          <a:p>
            <a:endParaRPr lang="en-US" dirty="0"/>
          </a:p>
          <a:p>
            <a:r>
              <a:rPr lang="en-US" dirty="0"/>
              <a:t>[CLICK] We observe an analytical throughput loss of up to 42% when employing MVCC.</a:t>
            </a:r>
          </a:p>
          <a:p>
            <a:endParaRPr lang="en-US" dirty="0"/>
          </a:p>
          <a:p>
            <a:r>
              <a:rPr lang="en-US" dirty="0"/>
              <a:t>[CLICK] Such throughput loss comes from the fact that MVCC requires traversing long version data chains, which lead to expensive time-stamp comparison operations and a large number of random memory access. </a:t>
            </a:r>
          </a:p>
          <a:p>
            <a:endParaRPr lang="en-US" dirty="0"/>
          </a:p>
          <a:p>
            <a:r>
              <a:rPr lang="en-US" dirty="0"/>
              <a:t>[NEXT]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1AF155A-3E34-6345-A372-944A02B4DA3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53594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prstClr val="black">
                    <a:lumMod val="65000"/>
                    <a:lumOff val="35000"/>
                  </a:prstClr>
                </a:solidFill>
              </a:rPr>
              <a:t>Next, we study the drawbacks of multiple-instance HTAP systems </a:t>
            </a:r>
          </a:p>
          <a:p>
            <a:endParaRPr lang="en-US" sz="1200" dirty="0">
              <a:solidFill>
                <a:prstClr val="black">
                  <a:lumMod val="65000"/>
                  <a:lumOff val="35000"/>
                </a:prstClr>
              </a:solidFill>
            </a:endParaRPr>
          </a:p>
          <a:p>
            <a:r>
              <a:rPr lang="en-US" sz="1200" dirty="0">
                <a:solidFill>
                  <a:prstClr val="black">
                    <a:lumMod val="65000"/>
                    <a:lumOff val="35000"/>
                  </a:prstClr>
                </a:solidFill>
              </a:rPr>
              <a:t>[NEXT]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2029216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A major challenge faced by multiple-instance HTAP systems is how to keep analytical replicas up-to date </a:t>
            </a:r>
          </a:p>
          <a:p>
            <a:endParaRPr lang="en-US" dirty="0"/>
          </a:p>
          <a:p>
            <a:r>
              <a:rPr lang="en-US" dirty="0"/>
              <a:t>[CLICK] In order to maintain data freshness, multiple-instance HTAP systems perform an operation called update propagation, which is divided into two main steps.</a:t>
            </a:r>
          </a:p>
          <a:p>
            <a:endParaRPr lang="en-US" dirty="0"/>
          </a:p>
          <a:p>
            <a:r>
              <a:rPr lang="en-US" dirty="0"/>
              <a:t>[CLICK] First, the system needs to perform  update gathering and shipping, which collect updates from transactional threads and send them to the analytical replica</a:t>
            </a:r>
          </a:p>
          <a:p>
            <a:endParaRPr lang="en-US" dirty="0"/>
          </a:p>
          <a:p>
            <a:r>
              <a:rPr lang="en-US" dirty="0"/>
              <a:t>[CLICK] Second, the system needs to perform necessary format conversions between transactional data and analytical data. </a:t>
            </a:r>
          </a:p>
          <a:p>
            <a:endParaRPr lang="en-US" dirty="0"/>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648726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We evaluate the cost of the update propagation in a multiple-instance HTAP system.</a:t>
            </a:r>
          </a:p>
          <a:p>
            <a:endParaRPr lang="en-US" dirty="0"/>
          </a:p>
          <a:p>
            <a:r>
              <a:rPr lang="en-US" dirty="0"/>
              <a:t>[CLCIK] In this plot, we evaluate the transactional throughout for varying number of transactions and update/read ratios. We compare the transactional throughput of a system where update propagation has zero cost, with a system that performs only update-gathering and shipping and the entire update propagation process.</a:t>
            </a:r>
          </a:p>
          <a:p>
            <a:endParaRPr lang="en-US" dirty="0"/>
          </a:p>
          <a:p>
            <a:r>
              <a:rPr lang="en-US" dirty="0"/>
              <a:t>[CLICK] We observe from the figure that transactional throughput reduces by up to 21.2% during the update gathering and shipping processing</a:t>
            </a:r>
          </a:p>
          <a:p>
            <a:endParaRPr lang="en-US" dirty="0"/>
          </a:p>
          <a:p>
            <a:r>
              <a:rPr lang="en-US" dirty="0"/>
              <a:t>[CLICK] and further reduces to 64.2% during the update application process </a:t>
            </a:r>
          </a:p>
          <a:p>
            <a:endParaRPr lang="en-US" dirty="0"/>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64872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We conclude our analysis by identifying three major limitations of state-of-the-art HTAP systems </a:t>
            </a:r>
          </a:p>
          <a:p>
            <a:endParaRPr lang="en-US" dirty="0"/>
          </a:p>
          <a:p>
            <a:r>
              <a:rPr lang="en-US" dirty="0"/>
              <a:t>[CLICK] First, they do do meet all of the desired HTAP properties, failing to provide high data freshens and consistency, performance isolation, and workload specific optimizations. </a:t>
            </a:r>
          </a:p>
          <a:p>
            <a:endParaRPr lang="en-US" dirty="0"/>
          </a:p>
          <a:p>
            <a:r>
              <a:rPr lang="en-US" dirty="0"/>
              <a:t>[CLICK] Second, data freshness and consistency mechanisms suffer from data movement overheads and are data-intensive, leading to a reduction in transactional and analytical throughput.</a:t>
            </a:r>
          </a:p>
          <a:p>
            <a:endParaRPr lang="en-US" dirty="0"/>
          </a:p>
          <a:p>
            <a:r>
              <a:rPr lang="en-US" dirty="0"/>
              <a:t>[CLICK] Third, the system fails to provide performance isolation due to high contention at main memory.  </a:t>
            </a:r>
          </a:p>
          <a:p>
            <a:endParaRPr lang="en-US" dirty="0"/>
          </a:p>
          <a:p>
            <a:r>
              <a:rPr lang="en-US" dirty="0"/>
              <a:t>[CLICK] Based on that, our goal in this work is to </a:t>
            </a:r>
          </a:p>
          <a:p>
            <a:endParaRPr lang="en-US" dirty="0"/>
          </a:p>
          <a:p>
            <a:r>
              <a:rPr lang="en-US" dirty="0"/>
              <a:t>[CLICK] take advantage of custom algorithms and hardware to address such limitations of HTAP systems </a:t>
            </a:r>
          </a:p>
          <a:p>
            <a:endParaRPr lang="en-US" dirty="0"/>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648726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give an overview of our proposal, called Polynesia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1AF155A-3E34-6345-A372-944A02B4DA3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295500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The key idea behind our mechanism is to partition the computing resources in two types of isolated and tailored </a:t>
            </a:r>
            <a:r>
              <a:rPr lang="en-US" sz="1200" kern="1200" dirty="0">
                <a:solidFill>
                  <a:schemeClr val="tx1"/>
                </a:solidFill>
                <a:effectLst/>
                <a:latin typeface="+mn-lt"/>
                <a:ea typeface="+mn-ea"/>
                <a:cs typeface="+mn-cs"/>
              </a:rPr>
              <a:t>processing island, where each island is dedicated to either transactional or analytical workloads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By isolating transactional workloads using transactional islands from analytical workloads using analytical island, we can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Apply workload-specific optimizations to each island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avoid high main memory contention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and design efficient data freshness and consistency mechanisms while mitigating data movement overheads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Polynesia leverage processing-in-memory (or PIM) techniques to reduce data movement caused by data freshness and consistency mechanisms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PIM can mitigate data movement overheads by adding computation units near or inside memory devices </a:t>
            </a:r>
          </a:p>
          <a:p>
            <a:endParaRPr lang="en-US" dirty="0"/>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648726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[CLICK] Based on the concept of processing island, we propose Polynesia, a hardware-software co-designed HTAP system. Polynesia includes tailored transactional and analytical islands that include a replica of the data, optimized execution engines, and specialized hardware resources. Next, I briefly describe the main components of Polynesia.</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First, the transactional island includes an execution engine tailored for transactions, and a replica of the data.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The transactional island is designed to sustain high transactional update rates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thus, it uses conventional multicore CPUs with deep cache hierarchy, since transactional workloads benefit from such CPU organization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Second, the analytical island  is implemented inside the logic layer of a 3D-stacked memory device. The 3D-stacked memory connects layers of DRAM banks with a layer of logic using high throughput through silicon vias or TSVs.</a:t>
            </a:r>
            <a:br>
              <a:rPr lang="en-US" sz="1200" kern="1200" dirty="0">
                <a:solidFill>
                  <a:schemeClr val="tx1"/>
                </a:solidFill>
                <a:latin typeface="+mn-lt"/>
                <a:ea typeface="+mn-ea"/>
                <a:cs typeface="+mn-cs"/>
              </a:rPr>
            </a:br>
            <a:r>
              <a:rPr lang="en-US" sz="1200" kern="1200" dirty="0">
                <a:solidFill>
                  <a:schemeClr val="tx1"/>
                </a:solidFill>
                <a:latin typeface="+mn-lt"/>
                <a:ea typeface="+mn-ea"/>
                <a:cs typeface="+mn-cs"/>
              </a:rPr>
              <a:t>Vertical partitions of the 3D-stacked memory is called a vault. We place hardware resources inside each vault of the 3D-stacked memory, including an execution engine tailored for analytics, and a replica of the data</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The analytical island is design  to provide high read throughput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Thus, the analytical island leverages simpler PIM cores that can mitigate data movement caused during analytics processing</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We co-design algorithms and hardware units that can efficiently maintain data consistency and data freshness in our analytical island.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Next, we will describe the design of our consistency and data freshness mechanisms in details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[NEXT]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648726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Starting with our data freshness mechanism, which implements the update propagation process </a:t>
            </a:r>
          </a:p>
          <a:p>
            <a:endParaRPr lang="en-US" dirty="0"/>
          </a:p>
          <a:p>
            <a:r>
              <a:rPr lang="en-US" dirty="0"/>
              <a:t>[NEXT]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1AF155A-3E34-6345-A372-944A02B4DA3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8571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There is a large interest recently in executing machine learning</a:t>
            </a:r>
            <a:r>
              <a:rPr lang="en-US" baseline="0" dirty="0"/>
              <a:t> tasks</a:t>
            </a:r>
            <a:r>
              <a:rPr lang="en-US" dirty="0"/>
              <a:t> directly in edge devices,</a:t>
            </a:r>
            <a:r>
              <a:rPr lang="en-US" baseline="0" dirty="0"/>
              <a:t> as oppose to sending it to the cloud.</a:t>
            </a:r>
          </a:p>
          <a:p>
            <a:r>
              <a:rPr lang="en-US" baseline="0" dirty="0"/>
              <a:t>And there are a couple of reason for that: </a:t>
            </a:r>
          </a:p>
          <a:p>
            <a:endParaRPr lang="en-US" baseline="0" dirty="0"/>
          </a:p>
          <a:p>
            <a:r>
              <a:rPr lang="en-US" baseline="0" dirty="0"/>
              <a:t>[CLICK] Its much better from a privacy perspective. </a:t>
            </a:r>
          </a:p>
          <a:p>
            <a:endParaRPr lang="en-US" baseline="0" dirty="0"/>
          </a:p>
          <a:p>
            <a:r>
              <a:rPr lang="en-US" baseline="0" dirty="0"/>
              <a:t>[CLICK] It allows you to always run ML inference even if there is no internet connectivity .</a:t>
            </a:r>
          </a:p>
          <a:p>
            <a:endParaRPr lang="en-US" baseline="0" dirty="0"/>
          </a:p>
          <a:p>
            <a:r>
              <a:rPr lang="en-US" baseline="0" dirty="0"/>
              <a:t>[CLICK] It enables you to do inference much faster, especially for latency sensitive applications like autonomous cars, </a:t>
            </a:r>
          </a:p>
          <a:p>
            <a:endParaRPr lang="en-US" baseline="0" dirty="0"/>
          </a:p>
          <a:p>
            <a:r>
              <a:rPr lang="en-US" baseline="0" dirty="0"/>
              <a:t>[CLICK] and you are no longer limited to network bandwidth.</a:t>
            </a:r>
          </a:p>
          <a:p>
            <a:endParaRPr lang="en-US" baseline="0" dirty="0"/>
          </a:p>
          <a:p>
            <a:r>
              <a:rPr lang="en-US" baseline="0" dirty="0"/>
              <a:t>[NEXT]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1199646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Recall that, to maintain data freshness, the HTAP system needs to first gather transactional updates and ship them to   the analytical replica and second, it needs to apply data format conversions prior to apply the updates to the analytical replica </a:t>
            </a:r>
          </a:p>
          <a:p>
            <a:endParaRPr lang="en-US" dirty="0"/>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9493456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So first, we start with our update gathering and shipping mechanism.</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Our update gathering and shipping algorithm has three major step.</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First, for each thread in the transactional engine, Polynesia stores an ordered update log for the queries performed by transactional thread. The first stage is to scan the per-thread update logs, and merge them into a single final log, where all updates are sorted by the commit ID</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The second stage is to find the location of the corresponding column (in the analytical replica) associated with each update log entry. We observe that this stage is one of the major bottlenecks of update shipping, because the fields in each tuple in the transactional island are distributed across different columns in the analytical island. Since the column size is typically very large, finding the location of each update is a very time-consuming process.  To overcome this, we maintain a hash index of data on the (column, row) key, and use that to find the corresponding column for each update in the final log.</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The final stage is to ship these updates to each column in the analytical replica.</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We observe that the second and third steps of our algorithm generates a large amount of data movement, and accounts for 87% of its total execution tine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[NEXT]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5123080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In order to accelerate our update gathering and shipping algorithm, we design an new hardware accelerator called update gathering and shipping unit. Our accelerator has three main blocks</a:t>
            </a:r>
          </a:p>
          <a:p>
            <a:endParaRPr lang="en-US" dirty="0"/>
          </a:p>
          <a:p>
            <a:r>
              <a:rPr lang="en-US" dirty="0"/>
              <a:t>[CLICK] First, it has a merge unit, which is responsible to scan the update logs for transactional threads, and merge then into a single final update log. </a:t>
            </a:r>
          </a:p>
          <a:p>
            <a:endParaRPr lang="en-US" dirty="0"/>
          </a:p>
          <a:p>
            <a:r>
              <a:rPr lang="en-US" dirty="0"/>
              <a:t>[CLICK] To do so, the merge unit uses a 3-level comparator tree  </a:t>
            </a:r>
          </a:p>
          <a:p>
            <a:endParaRPr lang="en-US" dirty="0"/>
          </a:p>
          <a:p>
            <a:r>
              <a:rPr lang="en-US" dirty="0"/>
              <a:t>[CLICK] Second, it has a hash lookup unit, which is responsible to find the the column locations in the analytical replica for a particular transactional update in the final log</a:t>
            </a:r>
          </a:p>
          <a:p>
            <a:endParaRPr lang="en-US" dirty="0"/>
          </a:p>
          <a:p>
            <a:r>
              <a:rPr lang="en-US" dirty="0"/>
              <a:t>[CLICK] to do so, the hash lookup unit decouple hash computation from the hash bucket traversal using a front-end FSM engine, probe units, and a reorder buffer. This allows to issue concurrent hash lookups, thus maximizing main  memory bandwidth utilization </a:t>
            </a:r>
          </a:p>
          <a:p>
            <a:endParaRPr lang="en-US" dirty="0"/>
          </a:p>
          <a:p>
            <a:r>
              <a:rPr lang="en-US" dirty="0"/>
              <a:t>[CLICK] Third, it has a copy unit, which issues read/ write commands to fetch the hash bucket from main memory and to send transactional updates to the analytical replica </a:t>
            </a:r>
          </a:p>
          <a:p>
            <a:endParaRPr lang="en-US" dirty="0"/>
          </a:p>
          <a:p>
            <a:r>
              <a:rPr lang="en-US" dirty="0"/>
              <a:t>[CLICK] The copy unit has multiple fetch and write back units, which allows to issue multiple memory access concurrently </a:t>
            </a:r>
          </a:p>
          <a:p>
            <a:endParaRPr lang="en-US" dirty="0"/>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0029875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mn-lt"/>
                <a:ea typeface="+mn-ea"/>
                <a:cs typeface="+mn-cs"/>
              </a:rPr>
              <a:t>[CLICK] Next, we describe the overall idea behind how the update application process works. Its main goal is to perform format conversions and apply updates to the analytical replica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[CLICK] Transactional and Analytical workloads benefits from different data layout due to their respective computation patterns. In our relational database, the transactional workloads store data using a row-wide format, where each row represent an entry in the  database and each column represent different features in the database. On the other hand, the analytical workloads store data in a compressed column-wide format, where each column stores several entries for a given feature in the database.</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[CLICK] In order to apply transactional updates to the analytical replica, the system needs to first convert the data from the row-wide to the column-wide version, and reconstruct and recompress the column dictionary used for compression.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648726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[CLICK] Next, we describe our update application algorithm, which is designed taking into account PIM logic characteristics and constraints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Our algorithm initially builds a sorted dictionary for only the updates.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Once the update dictionary is constructed, we now have two sorted dictionaries: the old dictionary and the update dictionary.  We merge these into a single dictionary using a linear scan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we maintain a hash index that links the old encoded value in a column to the new encoded value.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This avoids the need to decompress the column and add updates, eliminating data movement and random accesses while reducing the number of dictionary lookups required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[CLCIK] Finally we constructed the new compressed column by using the hash index and the new dictionary to find the new encoded value for each entry in the column.</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7695028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[CLICK] We design a hardware implementation of our algorithm, called the update application unit, and add it to each in-memory analytical island. The unit consists of three building blocks.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First, our sort unit uses a 1024-value </a:t>
            </a:r>
            <a:r>
              <a:rPr lang="en-US" sz="1200" kern="1200" dirty="0" err="1">
                <a:solidFill>
                  <a:schemeClr val="tx1"/>
                </a:solidFill>
                <a:latin typeface="+mn-lt"/>
                <a:ea typeface="+mn-ea"/>
                <a:cs typeface="+mn-cs"/>
              </a:rPr>
              <a:t>bitonic</a:t>
            </a:r>
            <a:r>
              <a:rPr lang="en-US" sz="1200" kern="1200" dirty="0">
                <a:solidFill>
                  <a:schemeClr val="tx1"/>
                </a:solidFill>
                <a:latin typeface="+mn-lt"/>
                <a:ea typeface="+mn-ea"/>
                <a:cs typeface="+mn-cs"/>
              </a:rPr>
              <a:t> sorter, whose basic building block is a network of comparators.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These comparators are used to form </a:t>
            </a:r>
            <a:r>
              <a:rPr lang="en-US" sz="1200" kern="1200" dirty="0" err="1">
                <a:solidFill>
                  <a:schemeClr val="tx1"/>
                </a:solidFill>
                <a:latin typeface="+mn-lt"/>
                <a:ea typeface="+mn-ea"/>
                <a:cs typeface="+mn-cs"/>
              </a:rPr>
              <a:t>bitonic</a:t>
            </a:r>
            <a:r>
              <a:rPr lang="en-US" sz="1200" kern="1200" dirty="0">
                <a:solidFill>
                  <a:schemeClr val="tx1"/>
                </a:solidFill>
                <a:latin typeface="+mn-lt"/>
                <a:ea typeface="+mn-ea"/>
                <a:cs typeface="+mn-cs"/>
              </a:rPr>
              <a:t> sequences, where the first half of the sequence is monotonically increasing and the second half is decreasing</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Second, we use a hash lookup unit to parallelize the column compression process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and a marge unit to merge the old and new dictionaries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[CLICK] Our hash lookup unit and merge unit have a similar design as the one in the update gathering and shipping unit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[NEXT]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648726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describe our consistency mechanism </a:t>
            </a:r>
          </a:p>
          <a:p>
            <a:endParaRPr lang="en-US" dirty="0"/>
          </a:p>
          <a:p>
            <a:r>
              <a:rPr lang="en-US" dirty="0"/>
              <a:t>[NEXT]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1AF155A-3E34-6345-A372-944A02B4DA3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622169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O</a:t>
            </a:r>
            <a:r>
              <a:rPr lang="en-US" sz="1200" kern="1200" dirty="0">
                <a:solidFill>
                  <a:schemeClr val="tx1"/>
                </a:solidFill>
                <a:effectLst/>
                <a:latin typeface="+mn-lt"/>
                <a:ea typeface="+mn-ea"/>
                <a:cs typeface="+mn-cs"/>
              </a:rPr>
              <a:t>ur consistency mechanism relies on a combination of snapshotting and versioning to provide data consistency for analytical queries.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For each column in the analytical replica, there is a chain of snapshots where each chain entry corresponds to a version of the column </a:t>
            </a:r>
            <a:endParaRPr lang="en-US" dirty="0"/>
          </a:p>
          <a:p>
            <a:endParaRPr lang="en-US" dirty="0"/>
          </a:p>
          <a:p>
            <a:r>
              <a:rPr lang="en-US" dirty="0"/>
              <a:t>[CLICK] Differently from snapshotting, Polynesia does not create a snapshot every time a column is updated. Instead, Polynesia first marks the column as dirty</a:t>
            </a:r>
          </a:p>
          <a:p>
            <a:endParaRPr lang="en-US" dirty="0"/>
          </a:p>
          <a:p>
            <a:r>
              <a:rPr lang="en-US" dirty="0"/>
              <a:t>[CLICK] Then, Polynesia  creates a snapshot of a column if there are any dirty columns, and no current snapshot exist for a given column </a:t>
            </a:r>
          </a:p>
          <a:p>
            <a:endParaRPr lang="en-US" dirty="0"/>
          </a:p>
          <a:p>
            <a:r>
              <a:rPr lang="en-US" dirty="0"/>
              <a:t>[CLICK] In this way, Polynesia avoids long version chains as in MVCC</a:t>
            </a:r>
          </a:p>
          <a:p>
            <a:endParaRPr lang="en-US" dirty="0"/>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648726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To accelerate our algorithm, we employ a hardware accelerator that can do fast </a:t>
            </a:r>
            <a:r>
              <a:rPr lang="en-US" dirty="0" err="1"/>
              <a:t>memcpy</a:t>
            </a:r>
            <a:r>
              <a:rPr lang="en-US" dirty="0"/>
              <a:t> operations</a:t>
            </a:r>
          </a:p>
          <a:p>
            <a:endParaRPr lang="en-US" dirty="0"/>
          </a:p>
          <a:p>
            <a:r>
              <a:rPr lang="en-US" dirty="0"/>
              <a:t>[CLICK] which is similar to the copy unit we design for the update propagation mechanism.</a:t>
            </a:r>
          </a:p>
          <a:p>
            <a:endParaRPr lang="en-US" dirty="0"/>
          </a:p>
          <a:p>
            <a:r>
              <a:rPr lang="en-US" dirty="0"/>
              <a:t>[CLICK] the copy unit has multiple fetch and writeback units to issue concurrent memory access to main memory</a:t>
            </a:r>
          </a:p>
          <a:p>
            <a:endParaRPr lang="en-US" dirty="0"/>
          </a:p>
          <a:p>
            <a:r>
              <a:rPr lang="en-US" dirty="0"/>
              <a:t>[CLICK] a tracking buffer to track outstanding reads from DRAM, and triggering writes as soon reads complete</a:t>
            </a:r>
          </a:p>
          <a:p>
            <a:endParaRPr lang="en-US" dirty="0"/>
          </a:p>
          <a:p>
            <a:r>
              <a:rPr lang="en-US" dirty="0"/>
              <a:t>[CLICK] and a hash index, used to accelerate the read look ups into the tracking buffer. </a:t>
            </a:r>
          </a:p>
          <a:p>
            <a:endParaRPr lang="en-US" dirty="0"/>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648726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Finally, we describe our analytical engine </a:t>
            </a:r>
          </a:p>
          <a:p>
            <a:endParaRPr lang="en-US" dirty="0"/>
          </a:p>
          <a:p>
            <a:r>
              <a:rPr lang="en-US" dirty="0"/>
              <a:t>[NEXT]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1AF155A-3E34-6345-A372-944A02B4DA3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12937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But the problem is that, these edge devices,</a:t>
            </a:r>
            <a:r>
              <a:rPr lang="en-US" baseline="0" dirty="0"/>
              <a:t> have limited battery and computation budget, and as a result, it becomes very challenging to run resource-intensive ML tasks directly on them. </a:t>
            </a:r>
          </a:p>
          <a:p>
            <a:endParaRPr lang="en-US" baseline="0" dirty="0"/>
          </a:p>
          <a:p>
            <a:r>
              <a:rPr lang="en-US" baseline="0" dirty="0"/>
              <a:t>[CLICK] Thus, industry has started looking at specialized accelerators specifically designed for edge devices to improve inference and energy consumption. </a:t>
            </a:r>
          </a:p>
          <a:p>
            <a:endParaRPr lang="en-US" baseline="0" dirty="0"/>
          </a:p>
          <a:p>
            <a:r>
              <a:rPr lang="en-US" baseline="0" dirty="0"/>
              <a:t>[NEXT]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1199646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prstClr val="black">
                    <a:lumMod val="65000"/>
                    <a:lumOff val="35000"/>
                  </a:prstClr>
                </a:solidFill>
              </a:rPr>
              <a:t>[CLICK] Efficiently executing analytical queries depends on three main design decisions </a:t>
            </a:r>
          </a:p>
          <a:p>
            <a:endParaRPr lang="en-US" sz="1200" dirty="0">
              <a:solidFill>
                <a:prstClr val="black">
                  <a:lumMod val="65000"/>
                  <a:lumOff val="35000"/>
                </a:prstClr>
              </a:solidFill>
            </a:endParaRPr>
          </a:p>
          <a:p>
            <a:r>
              <a:rPr lang="en-US" dirty="0"/>
              <a:t>[CLICK] How to do data layout and data placement</a:t>
            </a:r>
          </a:p>
          <a:p>
            <a:endParaRPr lang="en-US" dirty="0"/>
          </a:p>
          <a:p>
            <a:r>
              <a:rPr lang="en-US" dirty="0"/>
              <a:t>[CLICK] How to do task scheduling</a:t>
            </a:r>
          </a:p>
          <a:p>
            <a:endParaRPr lang="en-US" dirty="0"/>
          </a:p>
          <a:p>
            <a:r>
              <a:rPr lang="en-US" dirty="0"/>
              <a:t>[CLICK] and how physical operators, as scan and merge, are execution </a:t>
            </a:r>
          </a:p>
          <a:p>
            <a:endParaRPr lang="en-US" dirty="0"/>
          </a:p>
          <a:p>
            <a:r>
              <a:rPr lang="en-US" dirty="0"/>
              <a:t>[CLICK] As prior works have shown, the execution of physical operations of analytical queries can be accelerated by using processing-in-memory techniques </a:t>
            </a:r>
          </a:p>
          <a:p>
            <a:endParaRPr lang="en-US" dirty="0"/>
          </a:p>
          <a:p>
            <a:r>
              <a:rPr lang="en-US" dirty="0"/>
              <a:t>[CLICK] However, PIM performance is going to be sub--optimal without proper data placement and task scheduling mechanisms that avoid PIM constraints </a:t>
            </a:r>
          </a:p>
          <a:p>
            <a:endParaRPr lang="en-US" dirty="0"/>
          </a:p>
          <a:p>
            <a:r>
              <a:rPr lang="en-US" dirty="0"/>
              <a:t>[CLICK] Thus, we design novel data layout and task scheduling policies for our analytical engine. We start by describe our data placement strategy </a:t>
            </a:r>
          </a:p>
          <a:p>
            <a:endParaRPr lang="en-US" dirty="0"/>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648726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The main problem related to data placement is how to partition analytical data across different vaults of our 3D-stacked memory, since that impacts the bandwidth available for our analytical engine and the area/power available for our PIM cores </a:t>
            </a:r>
          </a:p>
          <a:p>
            <a:endParaRPr lang="en-US" dirty="0"/>
          </a:p>
          <a:p>
            <a:r>
              <a:rPr lang="en-US" dirty="0"/>
              <a:t>[CLICK] Assume, for example, we want to partition four different analytical columns into four vaults in our 3D-stacked memory. There are three main approaches to do so </a:t>
            </a:r>
          </a:p>
          <a:p>
            <a:endParaRPr lang="en-US" dirty="0"/>
          </a:p>
          <a:p>
            <a:r>
              <a:rPr lang="en-US" dirty="0"/>
              <a:t>[CLICK] First, we can locally partition each column to each vault, thus a column will be entire contained within a single vault </a:t>
            </a:r>
          </a:p>
          <a:p>
            <a:endParaRPr lang="en-US" dirty="0"/>
          </a:p>
          <a:p>
            <a:r>
              <a:rPr lang="en-US" dirty="0"/>
              <a:t>[CLICK] however, since each vault has a fixed area and power budged and contributes to a fraction of the total memory bandwidth, this approach limits the area/power/bandwidth available to the analytical engine inside a vault </a:t>
            </a:r>
          </a:p>
          <a:p>
            <a:endParaRPr lang="en-US" dirty="0"/>
          </a:p>
          <a:p>
            <a:r>
              <a:rPr lang="en-US" dirty="0"/>
              <a:t>[CLICK] Second, we can distribute all the columns across all the vaults </a:t>
            </a:r>
          </a:p>
          <a:p>
            <a:endParaRPr lang="en-US" dirty="0"/>
          </a:p>
          <a:p>
            <a:r>
              <a:rPr lang="en-US" dirty="0"/>
              <a:t>[CLICK] however, this approach can lead to inter-vault communication, which increases memory access latency and reduces memory bandwidth </a:t>
            </a:r>
          </a:p>
          <a:p>
            <a:endParaRPr lang="en-US" dirty="0"/>
          </a:p>
          <a:p>
            <a:r>
              <a:rPr lang="en-US" dirty="0"/>
              <a:t>[CLICK] Third, we propose a Hybrid approach. This hybrid approach creates groups of vaults, called vault groups, and place the columns across a single vault group </a:t>
            </a:r>
          </a:p>
          <a:p>
            <a:endParaRPr lang="en-US" dirty="0"/>
          </a:p>
          <a:p>
            <a:r>
              <a:rPr lang="en-US" dirty="0"/>
              <a:t>[CLICK] this approaches increases the available bandwidth/area/power compared to the local approach, and reduces inter-vault communication overheads compared to the second approach.</a:t>
            </a:r>
          </a:p>
          <a:p>
            <a:endParaRPr lang="en-US" dirty="0"/>
          </a:p>
          <a:p>
            <a:r>
              <a:rPr lang="en-US" dirty="0"/>
              <a:t>[NEXT]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648726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prstClr val="black">
                    <a:lumMod val="65000"/>
                    <a:lumOff val="35000"/>
                  </a:prstClr>
                </a:solidFill>
              </a:rPr>
              <a:t>[CLICK] We invite you to check our paper for more details on our analytical engine design  including </a:t>
            </a:r>
          </a:p>
          <a:p>
            <a:endParaRPr lang="en-US" sz="1200" dirty="0">
              <a:solidFill>
                <a:prstClr val="black">
                  <a:lumMod val="65000"/>
                  <a:lumOff val="35000"/>
                </a:prstClr>
              </a:solidFill>
            </a:endParaRPr>
          </a:p>
          <a:p>
            <a:r>
              <a:rPr lang="en-US" sz="1200" dirty="0">
                <a:solidFill>
                  <a:prstClr val="black">
                    <a:lumMod val="65000"/>
                    <a:lumOff val="35000"/>
                  </a:prstClr>
                </a:solidFill>
              </a:rPr>
              <a:t>[[CLICK] our task scheduling heuristics that uses a pull-based task assignment strategy and </a:t>
            </a:r>
          </a:p>
          <a:p>
            <a:endParaRPr lang="en-US" sz="1200" dirty="0">
              <a:solidFill>
                <a:prstClr val="black">
                  <a:lumMod val="65000"/>
                  <a:lumOff val="35000"/>
                </a:prstClr>
              </a:solidFill>
            </a:endParaRPr>
          </a:p>
          <a:p>
            <a:r>
              <a:rPr lang="en-US" sz="1200" dirty="0">
                <a:solidFill>
                  <a:prstClr val="black">
                    <a:lumMod val="65000"/>
                    <a:lumOff val="35000"/>
                  </a:prstClr>
                </a:solidFill>
              </a:rPr>
              <a:t>[CLICK] and how we execute physical operators inside our analytical engines using the top-down Volcano execution model </a:t>
            </a:r>
          </a:p>
          <a:p>
            <a:endParaRPr lang="en-US" sz="1200" dirty="0">
              <a:solidFill>
                <a:prstClr val="black">
                  <a:lumMod val="65000"/>
                  <a:lumOff val="35000"/>
                </a:prstClr>
              </a:solidFill>
            </a:endParaRPr>
          </a:p>
          <a:p>
            <a:r>
              <a:rPr lang="en-US" sz="1200" dirty="0">
                <a:solidFill>
                  <a:prstClr val="black">
                    <a:lumMod val="65000"/>
                    <a:lumOff val="35000"/>
                  </a:prstClr>
                </a:solidFill>
              </a:rPr>
              <a:t>[Next]</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621546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of that is in our paper</a:t>
            </a:r>
          </a:p>
          <a:p>
            <a:endParaRPr lang="en-US" dirty="0"/>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4057853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evaluate the performance benefits of Polynesia</a:t>
            </a:r>
          </a:p>
          <a:p>
            <a:endParaRPr lang="en-US" dirty="0"/>
          </a:p>
          <a:p>
            <a:r>
              <a:rPr lang="en-US" dirty="0"/>
              <a:t>[NEXT]</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1AF155A-3E34-6345-A372-944A02B4DA3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386552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In order to implement Polynesia, we adapt previous transactional and analytical engines with our new consistency and data freshness algorithms</a:t>
            </a:r>
          </a:p>
          <a:p>
            <a:endParaRPr lang="en-US" dirty="0"/>
          </a:p>
          <a:p>
            <a:r>
              <a:rPr lang="en-US" dirty="0"/>
              <a:t>[CLICK] We then use the gem5 architectural simulator to simulate the hardware components of Polynesia. We open-source Polynesia in our </a:t>
            </a:r>
            <a:r>
              <a:rPr lang="en-US" dirty="0" err="1"/>
              <a:t>github</a:t>
            </a:r>
            <a:r>
              <a:rPr lang="en-US" dirty="0"/>
              <a:t> repo. </a:t>
            </a:r>
          </a:p>
          <a:p>
            <a:endParaRPr lang="en-US" dirty="0"/>
          </a:p>
          <a:p>
            <a:r>
              <a:rPr lang="en-US" dirty="0"/>
              <a:t>[CLICK] We compare Polynesia against a single-instance system with snapshotting, a single-instance-</a:t>
            </a:r>
            <a:r>
              <a:rPr lang="en-US" dirty="0" err="1"/>
              <a:t>mvcc</a:t>
            </a:r>
            <a:r>
              <a:rPr lang="en-US" dirty="0"/>
              <a:t>-based system, a multiple-instance system with Polynesia’s new algorithm and with high main memory bandwidth, and an ideal system where transactional workloads are run in isolation </a:t>
            </a:r>
          </a:p>
          <a:p>
            <a:endParaRPr lang="en-US" dirty="0"/>
          </a:p>
          <a:p>
            <a:r>
              <a:rPr lang="en-US" dirty="0"/>
              <a:t>[NEXT]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1AF155A-3E34-6345-A372-944A02B4DA3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490778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We evaluate the transactional </a:t>
            </a:r>
          </a:p>
          <a:p>
            <a:endParaRPr lang="en-US" dirty="0"/>
          </a:p>
          <a:p>
            <a:r>
              <a:rPr lang="en-US" dirty="0"/>
              <a:t>[CLICK] and analytical throughput for different number of transactions, normalized to the ideal-transactional system. We make the following observations </a:t>
            </a:r>
          </a:p>
          <a:p>
            <a:endParaRPr lang="en-US" dirty="0"/>
          </a:p>
          <a:p>
            <a:r>
              <a:rPr lang="en-US" dirty="0"/>
              <a:t>[CLICK First, while the single-instance with MVCC system is the best baseline for transactional throughput, it degrades analytical throughput by 63.2%,  </a:t>
            </a:r>
            <a:br>
              <a:rPr lang="en-US" dirty="0"/>
            </a:br>
            <a:r>
              <a:rPr lang="en-US" dirty="0"/>
              <a:t>due to its lack of workload-specific optimizations and efficient consistency mechanism</a:t>
            </a:r>
          </a:p>
          <a:p>
            <a:endParaRPr lang="en-US" dirty="0"/>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7145975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Second, Polynesia can provide 91.6% the transactional throughput of the ideal system due to its custom PIM logic for data freshness and consistency and reduction on resource contention and data movement </a:t>
            </a:r>
          </a:p>
          <a:p>
            <a:endParaRPr lang="en-US" dirty="0"/>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8567129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Third, even though the multiple-instance system with high bandwidth memory is the best software-only baseline system, it still provides low analytical throughput compared to the ideal system due to high contention at main memory </a:t>
            </a:r>
          </a:p>
          <a:p>
            <a:endParaRPr lang="en-US" dirty="0"/>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809468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Polynesia improves analytical throughput compared to the multiple-instance system with high memory bandwidth by 63.8%, which is due to a reduction on data movement supported by our custom hardware units. </a:t>
            </a:r>
          </a:p>
          <a:p>
            <a:endParaRPr lang="en-US" dirty="0"/>
          </a:p>
          <a:p>
            <a:r>
              <a:rPr lang="en-US" dirty="0"/>
              <a:t>[NEXT]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476076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[CLICK] At the same time, neural network are evolving rapidly, which has led to all sorts of different models each targeting different applications.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[CLICK] The major challenge is to design an edge accelerator that can efficiently execute inference across a wide variety of NN models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[NEXT]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9766836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To conclude, Polynesia provides 1.7x the transactional and 3.74x the analytical throughput of prior HTAP systems, while achieving all three desired properties of a HTAP system </a:t>
            </a:r>
          </a:p>
          <a:p>
            <a:endParaRPr lang="en-US" dirty="0"/>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3212555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We evaluate the energy consumed by Polynesia and our baseline systems when executing transactional and analytical workloads. We broke down the energy consumed by the CPU, caches, interconnects, and DRAM</a:t>
            </a:r>
          </a:p>
          <a:p>
            <a:endParaRPr lang="en-US" dirty="0"/>
          </a:p>
          <a:p>
            <a:r>
              <a:rPr lang="en-US" dirty="0"/>
              <a:t>[CLICK] We observe that Polynesia consumes only 0.4x, 0.38x, and 0.5x the energy of the single-instance system with snapshotting, the single-instance system with  MVCC, and the multiple-instance system  </a:t>
            </a:r>
          </a:p>
          <a:p>
            <a:r>
              <a:rPr lang="en-US" dirty="0"/>
              <a:t>This happens because Polynesia reduces a large fraction of power-hungry off-chip DRAM accesses</a:t>
            </a:r>
          </a:p>
          <a:p>
            <a:endParaRPr lang="en-US" dirty="0"/>
          </a:p>
          <a:p>
            <a:r>
              <a:rPr lang="en-US" dirty="0"/>
              <a:t>[CLICK] We conclude that Polynesia is an energy-efficient HTAP system, reducing energy consumption by 48% on average across prior works </a:t>
            </a:r>
          </a:p>
          <a:p>
            <a:endParaRPr lang="en-US" dirty="0"/>
          </a:p>
          <a:p>
            <a:r>
              <a:rPr lang="en-US" dirty="0"/>
              <a:t>[NEXT]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1AF155A-3E34-6345-A372-944A02B4DA3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34914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invite you to check our paper for more evaluations, including</a:t>
            </a:r>
          </a:p>
          <a:p>
            <a:endParaRPr lang="en-US" dirty="0"/>
          </a:p>
          <a:p>
            <a:r>
              <a:rPr lang="en-US" dirty="0"/>
              <a:t>[CLICK] real workload analysis </a:t>
            </a:r>
          </a:p>
          <a:p>
            <a:endParaRPr lang="en-US" dirty="0"/>
          </a:p>
          <a:p>
            <a:r>
              <a:rPr lang="en-US" dirty="0"/>
              <a:t>[CLICK] the effect of our update propagation </a:t>
            </a:r>
          </a:p>
          <a:p>
            <a:endParaRPr lang="en-US" dirty="0"/>
          </a:p>
          <a:p>
            <a:r>
              <a:rPr lang="en-US" dirty="0"/>
              <a:t>[CLICK] and consistency mechanisms </a:t>
            </a:r>
          </a:p>
          <a:p>
            <a:endParaRPr lang="en-US" dirty="0"/>
          </a:p>
          <a:p>
            <a:r>
              <a:rPr lang="en-US" dirty="0"/>
              <a:t>[CLICK] The effect of our analytical engine</a:t>
            </a:r>
          </a:p>
          <a:p>
            <a:endParaRPr lang="en-US" dirty="0"/>
          </a:p>
          <a:p>
            <a:r>
              <a:rPr lang="en-US" dirty="0"/>
              <a:t>[CLICK] How Polynesia performs with large dataset sizes and</a:t>
            </a:r>
          </a:p>
          <a:p>
            <a:endParaRPr lang="en-US" dirty="0"/>
          </a:p>
          <a:p>
            <a:r>
              <a:rPr lang="en-US" dirty="0"/>
              <a:t>[CLICK] our area analysis </a:t>
            </a:r>
          </a:p>
          <a:p>
            <a:endParaRPr lang="en-US" dirty="0"/>
          </a:p>
          <a:p>
            <a:r>
              <a:rPr lang="en-US" dirty="0"/>
              <a:t>[NEXT]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1AF155A-3E34-6345-A372-944A02B4DA3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882355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invite you to check our paper for more evaluations, including</a:t>
            </a:r>
          </a:p>
          <a:p>
            <a:endParaRPr lang="en-US" dirty="0"/>
          </a:p>
          <a:p>
            <a:r>
              <a:rPr lang="en-US" dirty="0"/>
              <a:t>[CLICK] real workload analysis </a:t>
            </a:r>
          </a:p>
          <a:p>
            <a:endParaRPr lang="en-US" dirty="0"/>
          </a:p>
          <a:p>
            <a:r>
              <a:rPr lang="en-US" dirty="0"/>
              <a:t>[CLICK] the effect of our update propagation </a:t>
            </a:r>
          </a:p>
          <a:p>
            <a:endParaRPr lang="en-US" dirty="0"/>
          </a:p>
          <a:p>
            <a:r>
              <a:rPr lang="en-US" dirty="0"/>
              <a:t>[CLICK] and consistency mechanisms </a:t>
            </a:r>
          </a:p>
          <a:p>
            <a:endParaRPr lang="en-US" dirty="0"/>
          </a:p>
          <a:p>
            <a:r>
              <a:rPr lang="en-US" dirty="0"/>
              <a:t>[CLICK] The effect of our analytical engine and </a:t>
            </a:r>
          </a:p>
          <a:p>
            <a:endParaRPr lang="en-US" dirty="0"/>
          </a:p>
          <a:p>
            <a:r>
              <a:rPr lang="en-US" dirty="0"/>
              <a:t>[CLICK] How Polynesia performs with large dataset sizes </a:t>
            </a:r>
          </a:p>
          <a:p>
            <a:endParaRPr lang="en-US" dirty="0"/>
          </a:p>
          <a:p>
            <a:r>
              <a:rPr lang="en-US" dirty="0"/>
              <a:t>[NEXT]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1AF155A-3E34-6345-A372-944A02B4DA3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096497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I will conclude this talk </a:t>
            </a:r>
          </a:p>
          <a:p>
            <a:endParaRPr lang="en-US" dirty="0"/>
          </a:p>
          <a:p>
            <a:r>
              <a:rPr lang="en-US" dirty="0"/>
              <a:t>[NEXT]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1AF155A-3E34-6345-A372-944A02B4DA3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180979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[CLICK] Many applications today need to perform real-time data analysis, meaning that they need to execute data analysis with the most-recent version of the data. </a:t>
            </a:r>
            <a:br>
              <a:rPr lang="en-US" dirty="0"/>
            </a:br>
            <a:r>
              <a:rPr lang="en-US" dirty="0"/>
              <a:t>Such applications often use an Hybrid Transactional/Analytical Processing system, or HTAP. </a:t>
            </a:r>
          </a:p>
          <a:p>
            <a:r>
              <a:rPr lang="en-US" dirty="0"/>
              <a:t>An ideal HTAP system should provide three properties: </a:t>
            </a:r>
          </a:p>
          <a:p>
            <a:r>
              <a:rPr lang="en-US" dirty="0"/>
              <a:t>first, high data freshness and data consistency, </a:t>
            </a:r>
          </a:p>
          <a:p>
            <a:r>
              <a:rPr lang="en-US" dirty="0"/>
              <a:t>second, it should allow for workload-specific optimizations, </a:t>
            </a:r>
          </a:p>
          <a:p>
            <a:r>
              <a:rPr lang="en-US" dirty="0"/>
              <a:t>and third, it should provide performance isolation to transactional and analytical workloads.</a:t>
            </a:r>
          </a:p>
          <a:p>
            <a:endParaRPr lang="en-US" dirty="0"/>
          </a:p>
          <a:p>
            <a:r>
              <a:rPr lang="en-US" dirty="0"/>
              <a:t>[CLICK] We extensively analyze state-of-the-art HTAP systems, and we observe that they fail to achieve all three HTAP properties </a:t>
            </a:r>
          </a:p>
          <a:p>
            <a:endParaRPr lang="en-US" dirty="0"/>
          </a:p>
          <a:p>
            <a:r>
              <a:rPr lang="en-US" dirty="0"/>
              <a:t>[CLICK] Our Key Idea to solve such an issue is to divide the HTAP system into processing islands, one for transactional and another for analytical workloads. Each island has a set of optimized hardware resources and algorithms.</a:t>
            </a:r>
          </a:p>
          <a:p>
            <a:endParaRPr lang="en-US" dirty="0"/>
          </a:p>
          <a:p>
            <a:r>
              <a:rPr lang="en-US" dirty="0"/>
              <a:t>[CLICK] By enabling processing island, we can perform workload-specific optimizations to transactional and analytical workloads while providing performance isolation </a:t>
            </a:r>
          </a:p>
          <a:p>
            <a:endParaRPr lang="en-US" dirty="0"/>
          </a:p>
          <a:p>
            <a:r>
              <a:rPr lang="en-US" dirty="0"/>
              <a:t>[CLICK] We leverage our key idea to implement Polynesia, a novel hardware/software co-designed HTAP system that implements custom algorithms and hardware to reduce the cost of maintaining data freshness and consistency in HTAP systems, and exploit processing-in-memory (or PIM) to alleviate the data movement caused by analytical workloads.</a:t>
            </a:r>
          </a:p>
          <a:p>
            <a:endParaRPr lang="en-US" dirty="0"/>
          </a:p>
          <a:p>
            <a:r>
              <a:rPr lang="en-US" dirty="0"/>
              <a:t>[CLICK] We extensively evaluate Polynesia against three state-of-the-art HTAP systems, and  we observe that </a:t>
            </a:r>
          </a:p>
          <a:p>
            <a:r>
              <a:rPr lang="en-US" dirty="0"/>
              <a:t>[CLICK] It increases transactional and analytical throughput by 1.7x and 3.7x on average  and</a:t>
            </a:r>
          </a:p>
          <a:p>
            <a:r>
              <a:rPr lang="en-US" dirty="0"/>
              <a:t>[CLICK] Reduces energy consumption by 48%</a:t>
            </a:r>
          </a:p>
          <a:p>
            <a:endParaRPr lang="en-US" dirty="0"/>
          </a:p>
          <a:p>
            <a:r>
              <a:rPr lang="en-US" dirty="0"/>
              <a:t>[NEXT] </a:t>
            </a:r>
          </a:p>
          <a:p>
            <a:r>
              <a:rPr lang="en-US" dirty="0"/>
              <a:t>[NEXT]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8194930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Thanks for listening.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1AF155A-3E34-6345-A372-944A02B4DA3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68304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ECB66F2-E617-4D22-9699-A8F2E158CB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3621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Next, I will describe our analysis of various NN models running on the Google edge TPU accelerator </a:t>
            </a:r>
          </a:p>
          <a:p>
            <a:endParaRPr lang="en-US" dirty="0"/>
          </a:p>
          <a:p>
            <a:r>
              <a:rPr lang="en-US" dirty="0"/>
              <a:t>[NEXT]</a:t>
            </a:r>
          </a:p>
        </p:txBody>
      </p:sp>
      <p:sp>
        <p:nvSpPr>
          <p:cNvPr id="4" name="Slide Number Placeholder 3"/>
          <p:cNvSpPr>
            <a:spLocks noGrp="1"/>
          </p:cNvSpPr>
          <p:nvPr>
            <p:ph type="sldNum" sz="quarter" idx="10"/>
          </p:nvPr>
        </p:nvSpPr>
        <p:spPr/>
        <p:txBody>
          <a:bodyPr/>
          <a:lstStyle/>
          <a:p>
            <a:fld id="{3ECB66F2-E617-4D22-9699-A8F2E158CBC6}" type="slidenum">
              <a:rPr lang="en-US" smtClean="0"/>
              <a:t>9</a:t>
            </a:fld>
            <a:endParaRPr lang="en-US"/>
          </a:p>
        </p:txBody>
      </p:sp>
    </p:spTree>
    <p:extLst>
      <p:ext uri="{BB962C8B-B14F-4D97-AF65-F5344CB8AC3E}">
        <p14:creationId xmlns:p14="http://schemas.microsoft.com/office/powerpoint/2010/main" val="16877882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4DFF4F-ED49-E545-9049-57D68EB3BF4A}"/>
              </a:ext>
            </a:extLst>
          </p:cNvPr>
          <p:cNvSpPr/>
          <p:nvPr userDrawn="1"/>
        </p:nvSpPr>
        <p:spPr>
          <a:xfrm>
            <a:off x="0" y="0"/>
            <a:ext cx="9144000" cy="4379053"/>
          </a:xfrm>
          <a:prstGeom prst="rect">
            <a:avLst/>
          </a:prstGeom>
          <a:solidFill>
            <a:srgbClr val="A5A5A5">
              <a:lumMod val="20000"/>
              <a:lumOff val="80000"/>
            </a:srgbClr>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H" sz="1350" b="0" i="0" u="none" strike="noStrike" kern="0" cap="none" spc="0" normalizeH="0" baseline="0" noProof="0" dirty="0">
              <a:ln>
                <a:noFill/>
              </a:ln>
              <a:solidFill>
                <a:srgbClr val="002060"/>
              </a:solidFill>
              <a:effectLst/>
              <a:uLnTx/>
              <a:uFillTx/>
              <a:latin typeface="Calibri" panose="020F0502020204030204"/>
              <a:ea typeface="+mn-ea"/>
              <a:cs typeface="+mn-cs"/>
            </a:endParaRPr>
          </a:p>
        </p:txBody>
      </p:sp>
      <p:sp>
        <p:nvSpPr>
          <p:cNvPr id="3" name="Subtitle 2"/>
          <p:cNvSpPr>
            <a:spLocks noGrp="1"/>
          </p:cNvSpPr>
          <p:nvPr>
            <p:ph type="subTitle" idx="1"/>
          </p:nvPr>
        </p:nvSpPr>
        <p:spPr>
          <a:xfrm>
            <a:off x="1109311" y="2839453"/>
            <a:ext cx="6858000" cy="1539600"/>
          </a:xfrm>
        </p:spPr>
        <p:txBody>
          <a:bodyPr>
            <a:normAutofit/>
          </a:bodyPr>
          <a:lstStyle>
            <a:lvl1pPr marL="0" indent="0" algn="ctr">
              <a:buNone/>
              <a:defRPr sz="3200" b="1" i="0" baseline="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3200" b="1">
                <a:latin typeface="Segoe UI" panose="020B0502040204020203" pitchFamily="34" charset="0"/>
                <a:cs typeface="Segoe UI" panose="020B0502040204020203" pitchFamily="34" charset="0"/>
              </a:rPr>
              <a:t>Click to edit Master subtitle style</a:t>
            </a:r>
            <a:endParaRPr lang="en-US" dirty="0"/>
          </a:p>
        </p:txBody>
      </p:sp>
      <p:pic>
        <p:nvPicPr>
          <p:cNvPr id="12" name="Picture 2" descr="http://www.euroc-project.eu/fileadmin/imgEuroc/eurocConsortiumLogos/ethLogo.png">
            <a:extLst>
              <a:ext uri="{FF2B5EF4-FFF2-40B4-BE49-F238E27FC236}">
                <a16:creationId xmlns:a16="http://schemas.microsoft.com/office/drawing/2014/main" id="{8CF7D528-60B9-7C4D-8128-F52BA3A7A4B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63444" y="5893016"/>
            <a:ext cx="2397512" cy="49249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D4EC1F6D-190B-B448-B175-2B9886767CE2}"/>
              </a:ext>
            </a:extLst>
          </p:cNvPr>
          <p:cNvPicPr>
            <a:picLocks noChangeAspect="1"/>
          </p:cNvPicPr>
          <p:nvPr userDrawn="1"/>
        </p:nvPicPr>
        <p:blipFill>
          <a:blip r:embed="rId3"/>
          <a:stretch>
            <a:fillRect/>
          </a:stretch>
        </p:blipFill>
        <p:spPr>
          <a:xfrm>
            <a:off x="5583046" y="5857819"/>
            <a:ext cx="2640412" cy="607662"/>
          </a:xfrm>
          <a:prstGeom prst="rect">
            <a:avLst/>
          </a:prstGeom>
        </p:spPr>
      </p:pic>
      <p:sp>
        <p:nvSpPr>
          <p:cNvPr id="20" name="Text Placeholder 19">
            <a:extLst>
              <a:ext uri="{FF2B5EF4-FFF2-40B4-BE49-F238E27FC236}">
                <a16:creationId xmlns:a16="http://schemas.microsoft.com/office/drawing/2014/main" id="{0C2DCD12-E0A7-964E-8C01-30F57AE18A60}"/>
              </a:ext>
            </a:extLst>
          </p:cNvPr>
          <p:cNvSpPr>
            <a:spLocks noGrp="1"/>
          </p:cNvSpPr>
          <p:nvPr>
            <p:ph type="body" sz="quarter" idx="10" hasCustomPrompt="1"/>
          </p:nvPr>
        </p:nvSpPr>
        <p:spPr>
          <a:xfrm>
            <a:off x="0" y="220663"/>
            <a:ext cx="9144000" cy="2619375"/>
          </a:xfrm>
        </p:spPr>
        <p:txBody>
          <a:bodyPr anchor="ctr">
            <a:normAutofit/>
          </a:bodyPr>
          <a:lstStyle>
            <a:lvl1pPr marL="0" indent="0" algn="ctr">
              <a:buNone/>
              <a:defRPr sz="4800" b="1">
                <a:latin typeface="Segoe UI Symbol" panose="020B0502040204020203" pitchFamily="34" charset="0"/>
                <a:ea typeface="Segoe UI Symbol" panose="020B0502040204020203" pitchFamily="34" charset="0"/>
                <a:cs typeface="Segoe UI Historic" panose="020B0502040204020203" pitchFamily="34" charset="0"/>
              </a:defRPr>
            </a:lvl1pPr>
          </a:lstStyle>
          <a:p>
            <a:pPr lvl="0"/>
            <a:r>
              <a:rPr lang="en-US" dirty="0"/>
              <a:t>Click to edit Title</a:t>
            </a:r>
          </a:p>
        </p:txBody>
      </p:sp>
    </p:spTree>
    <p:extLst>
      <p:ext uri="{BB962C8B-B14F-4D97-AF65-F5344CB8AC3E}">
        <p14:creationId xmlns:p14="http://schemas.microsoft.com/office/powerpoint/2010/main" val="34366407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8"/>
            <a:ext cx="2133600" cy="365125"/>
          </a:xfrm>
          <a:prstGeom prst="rect">
            <a:avLst/>
          </a:prstGeom>
        </p:spPr>
        <p:txBody>
          <a:bodyPr/>
          <a:lstStyle/>
          <a:p>
            <a:fld id="{34F23BDF-4EA0-844B-BB0F-8DA3C5AF046B}" type="datetime1">
              <a:rPr lang="en-US" smtClean="0"/>
              <a:t>1/13/23</a:t>
            </a:fld>
            <a:endParaRPr lang="en-US"/>
          </a:p>
        </p:txBody>
      </p:sp>
      <p:sp>
        <p:nvSpPr>
          <p:cNvPr id="6" name="Footer Placeholder 5"/>
          <p:cNvSpPr>
            <a:spLocks noGrp="1"/>
          </p:cNvSpPr>
          <p:nvPr>
            <p:ph type="ftr" sz="quarter" idx="11"/>
          </p:nvPr>
        </p:nvSpPr>
        <p:spPr>
          <a:xfrm>
            <a:off x="3124200" y="6356358"/>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1870102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8"/>
            <a:ext cx="2133600" cy="365125"/>
          </a:xfrm>
          <a:prstGeom prst="rect">
            <a:avLst/>
          </a:prstGeom>
        </p:spPr>
        <p:txBody>
          <a:bodyPr/>
          <a:lstStyle/>
          <a:p>
            <a:fld id="{0F5A654C-BEC2-9642-B4C2-ADA552FD3B4E}" type="datetime1">
              <a:rPr lang="en-US" smtClean="0"/>
              <a:t>1/13/23</a:t>
            </a:fld>
            <a:endParaRPr lang="en-US"/>
          </a:p>
        </p:txBody>
      </p:sp>
      <p:sp>
        <p:nvSpPr>
          <p:cNvPr id="6" name="Footer Placeholder 5"/>
          <p:cNvSpPr>
            <a:spLocks noGrp="1"/>
          </p:cNvSpPr>
          <p:nvPr>
            <p:ph type="ftr" sz="quarter" idx="11"/>
          </p:nvPr>
        </p:nvSpPr>
        <p:spPr>
          <a:xfrm>
            <a:off x="3124200" y="6356358"/>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19980243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8"/>
            <a:ext cx="2133600" cy="365125"/>
          </a:xfrm>
          <a:prstGeom prst="rect">
            <a:avLst/>
          </a:prstGeom>
        </p:spPr>
        <p:txBody>
          <a:bodyPr/>
          <a:lstStyle/>
          <a:p>
            <a:fld id="{BC2FD60D-2973-3B48-88F6-3AB6155ABB84}" type="datetime1">
              <a:rPr lang="en-US" smtClean="0"/>
              <a:t>1/13/23</a:t>
            </a:fld>
            <a:endParaRPr lang="en-US"/>
          </a:p>
        </p:txBody>
      </p:sp>
      <p:sp>
        <p:nvSpPr>
          <p:cNvPr id="5" name="Footer Placeholder 4"/>
          <p:cNvSpPr>
            <a:spLocks noGrp="1"/>
          </p:cNvSpPr>
          <p:nvPr>
            <p:ph type="ftr" sz="quarter" idx="11"/>
          </p:nvPr>
        </p:nvSpPr>
        <p:spPr>
          <a:xfrm>
            <a:off x="3124200" y="6356358"/>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11871603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6"/>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6"/>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8"/>
            <a:ext cx="2133600" cy="365125"/>
          </a:xfrm>
          <a:prstGeom prst="rect">
            <a:avLst/>
          </a:prstGeom>
        </p:spPr>
        <p:txBody>
          <a:bodyPr/>
          <a:lstStyle/>
          <a:p>
            <a:fld id="{0899D52B-F2B0-0840-A4EB-13802C196382}" type="datetime1">
              <a:rPr lang="en-US" smtClean="0"/>
              <a:t>1/13/23</a:t>
            </a:fld>
            <a:endParaRPr lang="en-US"/>
          </a:p>
        </p:txBody>
      </p:sp>
      <p:sp>
        <p:nvSpPr>
          <p:cNvPr id="5" name="Footer Placeholder 4"/>
          <p:cNvSpPr>
            <a:spLocks noGrp="1"/>
          </p:cNvSpPr>
          <p:nvPr>
            <p:ph type="ftr" sz="quarter" idx="11"/>
          </p:nvPr>
        </p:nvSpPr>
        <p:spPr>
          <a:xfrm>
            <a:off x="3124200" y="6356358"/>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4743980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09311" y="2839453"/>
            <a:ext cx="6858000" cy="1539600"/>
          </a:xfrm>
        </p:spPr>
        <p:txBody>
          <a:bodyPr>
            <a:normAutofit/>
          </a:bodyPr>
          <a:lstStyle>
            <a:lvl1pPr marL="0" indent="0" algn="ctr">
              <a:buNone/>
              <a:defRPr sz="3200" b="1" i="0" baseline="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3200" b="1" dirty="0">
                <a:latin typeface="Segoe UI" panose="020B0502040204020203" pitchFamily="34" charset="0"/>
                <a:cs typeface="Segoe UI" panose="020B0502040204020203" pitchFamily="34" charset="0"/>
              </a:rPr>
              <a:t>Click to edit Master subtitle style</a:t>
            </a:r>
            <a:endParaRPr lang="en-US" dirty="0"/>
          </a:p>
        </p:txBody>
      </p:sp>
      <p:sp>
        <p:nvSpPr>
          <p:cNvPr id="20" name="Text Placeholder 19">
            <a:extLst>
              <a:ext uri="{FF2B5EF4-FFF2-40B4-BE49-F238E27FC236}">
                <a16:creationId xmlns:a16="http://schemas.microsoft.com/office/drawing/2014/main" id="{0C2DCD12-E0A7-964E-8C01-30F57AE18A60}"/>
              </a:ext>
            </a:extLst>
          </p:cNvPr>
          <p:cNvSpPr>
            <a:spLocks noGrp="1"/>
          </p:cNvSpPr>
          <p:nvPr>
            <p:ph type="body" sz="quarter" idx="10" hasCustomPrompt="1"/>
          </p:nvPr>
        </p:nvSpPr>
        <p:spPr>
          <a:xfrm>
            <a:off x="0" y="220663"/>
            <a:ext cx="9144000" cy="2619375"/>
          </a:xfrm>
        </p:spPr>
        <p:txBody>
          <a:bodyPr anchor="ctr">
            <a:normAutofit/>
          </a:bodyPr>
          <a:lstStyle>
            <a:lvl1pPr marL="0" indent="0" algn="ctr">
              <a:buNone/>
              <a:defRPr sz="4800" b="1">
                <a:latin typeface="Segoe UI Symbol" panose="020B0502040204020203" pitchFamily="34" charset="0"/>
                <a:ea typeface="Segoe UI Symbol" panose="020B0502040204020203" pitchFamily="34" charset="0"/>
                <a:cs typeface="Segoe UI Historic" panose="020B0502040204020203" pitchFamily="34" charset="0"/>
              </a:defRPr>
            </a:lvl1pPr>
          </a:lstStyle>
          <a:p>
            <a:pPr lvl="0"/>
            <a:r>
              <a:rPr lang="en-US" dirty="0"/>
              <a:t>Click to edit Title</a:t>
            </a:r>
          </a:p>
        </p:txBody>
      </p:sp>
    </p:spTree>
    <p:extLst>
      <p:ext uri="{BB962C8B-B14F-4D97-AF65-F5344CB8AC3E}">
        <p14:creationId xmlns:p14="http://schemas.microsoft.com/office/powerpoint/2010/main" val="10497645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ED2D3B90-BDF0-9E4D-963A-CE3F0519DFF8}"/>
              </a:ext>
            </a:extLst>
          </p:cNvPr>
          <p:cNvSpPr>
            <a:spLocks noGrp="1"/>
          </p:cNvSpPr>
          <p:nvPr>
            <p:ph type="title"/>
          </p:nvPr>
        </p:nvSpPr>
        <p:spPr>
          <a:xfrm>
            <a:off x="169011" y="132334"/>
            <a:ext cx="8894602" cy="606084"/>
          </a:xfrm>
          <a:prstGeom prst="rect">
            <a:avLst/>
          </a:prstGeom>
        </p:spPr>
        <p:txBody>
          <a:bodyPr/>
          <a:lstStyle>
            <a:lvl1pPr>
              <a:defRPr sz="4400" b="1">
                <a:latin typeface="Segoe UI" panose="020B0502040204020203" pitchFamily="34" charset="0"/>
                <a:cs typeface="Segoe UI" panose="020B0502040204020203" pitchFamily="34" charset="0"/>
              </a:defRPr>
            </a:lvl1pPr>
          </a:lstStyle>
          <a:p>
            <a:r>
              <a:rPr lang="en-US"/>
              <a:t>Click to edit Master title style</a:t>
            </a:r>
            <a:endParaRPr lang="en-US" dirty="0"/>
          </a:p>
        </p:txBody>
      </p:sp>
      <p:sp>
        <p:nvSpPr>
          <p:cNvPr id="13" name="Content Placeholder 2">
            <a:extLst>
              <a:ext uri="{FF2B5EF4-FFF2-40B4-BE49-F238E27FC236}">
                <a16:creationId xmlns:a16="http://schemas.microsoft.com/office/drawing/2014/main" id="{85EB6F8F-19D9-7A4A-967C-A1B0DB23569E}"/>
              </a:ext>
            </a:extLst>
          </p:cNvPr>
          <p:cNvSpPr>
            <a:spLocks noGrp="1"/>
          </p:cNvSpPr>
          <p:nvPr>
            <p:ph idx="1"/>
          </p:nvPr>
        </p:nvSpPr>
        <p:spPr>
          <a:xfrm>
            <a:off x="169011" y="936172"/>
            <a:ext cx="8894602" cy="5293805"/>
          </a:xfrm>
          <a:prstGeom prst="rect">
            <a:avLst/>
          </a:prstGeom>
        </p:spPr>
        <p:txBody>
          <a:bodyPr/>
          <a:lstStyle>
            <a:lvl1pPr>
              <a:defRPr sz="2800">
                <a:latin typeface="Segoe UI" panose="020B0502040204020203" pitchFamily="34" charset="0"/>
                <a:cs typeface="Segoe UI" panose="020B0502040204020203" pitchFamily="34" charset="0"/>
              </a:defRPr>
            </a:lvl1pPr>
            <a:lvl2pPr marL="685800" indent="-228600">
              <a:buFont typeface="Cambria" panose="02040503050406030204" pitchFamily="18" charset="0"/>
              <a:buChar char="-"/>
              <a:defRPr sz="2400">
                <a:latin typeface="Segoe UI" panose="020B0502040204020203" pitchFamily="34" charset="0"/>
                <a:cs typeface="Segoe UI" panose="020B0502040204020203" pitchFamily="34" charset="0"/>
              </a:defRPr>
            </a:lvl2pPr>
            <a:lvl3pPr>
              <a:defRPr sz="2000">
                <a:latin typeface="Segoe UI" panose="020B0502040204020203" pitchFamily="34" charset="0"/>
                <a:cs typeface="Segoe UI" panose="020B0502040204020203" pitchFamily="34" charset="0"/>
              </a:defRPr>
            </a:lvl3pPr>
            <a:lvl4pPr>
              <a:defRPr sz="2000">
                <a:latin typeface="Segoe UI" panose="020B0502040204020203" pitchFamily="34" charset="0"/>
                <a:cs typeface="Segoe UI" panose="020B0502040204020203" pitchFamily="34" charset="0"/>
              </a:defRPr>
            </a:lvl4pPr>
            <a:lvl5pPr>
              <a:defRPr sz="2000">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553452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3"/>
            <a:ext cx="7772400" cy="1470025"/>
          </a:xfrm>
        </p:spPr>
        <p:txBody>
          <a:bodyPr lIns="91440"/>
          <a:lstStyle>
            <a:lvl1pPr algn="ctr">
              <a:defRPr/>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8"/>
            <a:ext cx="2133600" cy="365125"/>
          </a:xfrm>
          <a:prstGeom prst="rect">
            <a:avLst/>
          </a:prstGeom>
        </p:spPr>
        <p:txBody>
          <a:bodyPr/>
          <a:lstStyle/>
          <a:p>
            <a:fld id="{1D68C905-9A67-7147-8898-7F8603F96931}" type="datetime1">
              <a:rPr lang="en-US" smtClean="0"/>
              <a:t>1/13/23</a:t>
            </a:fld>
            <a:endParaRPr lang="en-US"/>
          </a:p>
        </p:txBody>
      </p:sp>
      <p:sp>
        <p:nvSpPr>
          <p:cNvPr id="5" name="Footer Placeholder 4"/>
          <p:cNvSpPr>
            <a:spLocks noGrp="1"/>
          </p:cNvSpPr>
          <p:nvPr>
            <p:ph type="ftr" sz="quarter" idx="11"/>
          </p:nvPr>
        </p:nvSpPr>
        <p:spPr>
          <a:xfrm>
            <a:off x="3124200" y="6356358"/>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9928489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4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457200" y="6356358"/>
            <a:ext cx="2133600" cy="365125"/>
          </a:xfrm>
          <a:prstGeom prst="rect">
            <a:avLst/>
          </a:prstGeom>
        </p:spPr>
        <p:txBody>
          <a:bodyPr/>
          <a:lstStyle/>
          <a:p>
            <a:fld id="{D3C76D33-EE30-0042-9F04-975B5AC3B827}" type="datetime1">
              <a:rPr lang="en-US" smtClean="0"/>
              <a:t>1/13/23</a:t>
            </a:fld>
            <a:endParaRPr lang="en-US"/>
          </a:p>
        </p:txBody>
      </p:sp>
      <p:sp>
        <p:nvSpPr>
          <p:cNvPr id="5" name="Footer Placeholder 4"/>
          <p:cNvSpPr>
            <a:spLocks noGrp="1"/>
          </p:cNvSpPr>
          <p:nvPr>
            <p:ph type="ftr" sz="quarter" idx="11"/>
          </p:nvPr>
        </p:nvSpPr>
        <p:spPr>
          <a:xfrm>
            <a:off x="3124200" y="6356358"/>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noFill/>
          <a:ln>
            <a:noFill/>
          </a:ln>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41139168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8"/>
            <a:ext cx="2133600" cy="365125"/>
          </a:xfrm>
          <a:prstGeom prst="rect">
            <a:avLst/>
          </a:prstGeom>
        </p:spPr>
        <p:txBody>
          <a:bodyPr/>
          <a:lstStyle/>
          <a:p>
            <a:fld id="{69E9E2AA-87A7-9D42-8A97-BC3C23237E5E}" type="datetime1">
              <a:rPr lang="en-US" smtClean="0"/>
              <a:t>1/13/23</a:t>
            </a:fld>
            <a:endParaRPr lang="en-US"/>
          </a:p>
        </p:txBody>
      </p:sp>
      <p:sp>
        <p:nvSpPr>
          <p:cNvPr id="5" name="Footer Placeholder 4"/>
          <p:cNvSpPr>
            <a:spLocks noGrp="1"/>
          </p:cNvSpPr>
          <p:nvPr>
            <p:ph type="ftr" sz="quarter" idx="11"/>
          </p:nvPr>
        </p:nvSpPr>
        <p:spPr>
          <a:xfrm>
            <a:off x="3124200" y="6356358"/>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36769454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8"/>
            <a:ext cx="2133600" cy="365125"/>
          </a:xfrm>
          <a:prstGeom prst="rect">
            <a:avLst/>
          </a:prstGeom>
        </p:spPr>
        <p:txBody>
          <a:bodyPr/>
          <a:lstStyle/>
          <a:p>
            <a:fld id="{C8DCCC21-077C-F949-A0E2-7A16F74B9195}" type="datetime1">
              <a:rPr lang="en-US" smtClean="0"/>
              <a:t>1/13/23</a:t>
            </a:fld>
            <a:endParaRPr lang="en-US"/>
          </a:p>
        </p:txBody>
      </p:sp>
      <p:sp>
        <p:nvSpPr>
          <p:cNvPr id="6" name="Footer Placeholder 5"/>
          <p:cNvSpPr>
            <a:spLocks noGrp="1"/>
          </p:cNvSpPr>
          <p:nvPr>
            <p:ph type="ftr" sz="quarter" idx="11"/>
          </p:nvPr>
        </p:nvSpPr>
        <p:spPr>
          <a:xfrm>
            <a:off x="3124200" y="6356358"/>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3601328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ED2D3B90-BDF0-9E4D-963A-CE3F0519DFF8}"/>
              </a:ext>
            </a:extLst>
          </p:cNvPr>
          <p:cNvSpPr>
            <a:spLocks noGrp="1"/>
          </p:cNvSpPr>
          <p:nvPr>
            <p:ph type="title"/>
          </p:nvPr>
        </p:nvSpPr>
        <p:spPr>
          <a:xfrm>
            <a:off x="169011" y="132334"/>
            <a:ext cx="8894602" cy="606084"/>
          </a:xfrm>
          <a:prstGeom prst="rect">
            <a:avLst/>
          </a:prstGeom>
        </p:spPr>
        <p:txBody>
          <a:bodyPr/>
          <a:lstStyle>
            <a:lvl1pPr>
              <a:defRPr sz="4400" b="1">
                <a:latin typeface="Segoe UI" panose="020B0502040204020203" pitchFamily="34" charset="0"/>
                <a:cs typeface="Segoe UI" panose="020B0502040204020203" pitchFamily="34" charset="0"/>
              </a:defRPr>
            </a:lvl1pPr>
          </a:lstStyle>
          <a:p>
            <a:r>
              <a:rPr lang="en-US"/>
              <a:t>Click to edit Master title style</a:t>
            </a:r>
            <a:endParaRPr lang="en-US" dirty="0"/>
          </a:p>
        </p:txBody>
      </p:sp>
      <p:sp>
        <p:nvSpPr>
          <p:cNvPr id="13" name="Content Placeholder 2">
            <a:extLst>
              <a:ext uri="{FF2B5EF4-FFF2-40B4-BE49-F238E27FC236}">
                <a16:creationId xmlns:a16="http://schemas.microsoft.com/office/drawing/2014/main" id="{85EB6F8F-19D9-7A4A-967C-A1B0DB23569E}"/>
              </a:ext>
            </a:extLst>
          </p:cNvPr>
          <p:cNvSpPr>
            <a:spLocks noGrp="1"/>
          </p:cNvSpPr>
          <p:nvPr>
            <p:ph idx="1"/>
          </p:nvPr>
        </p:nvSpPr>
        <p:spPr>
          <a:xfrm>
            <a:off x="169011" y="936172"/>
            <a:ext cx="8894602" cy="5293805"/>
          </a:xfrm>
          <a:prstGeom prst="rect">
            <a:avLst/>
          </a:prstGeom>
        </p:spPr>
        <p:txBody>
          <a:bodyPr/>
          <a:lstStyle>
            <a:lvl1pPr>
              <a:defRPr sz="2800">
                <a:latin typeface="Segoe UI" panose="020B0502040204020203" pitchFamily="34" charset="0"/>
                <a:cs typeface="Segoe UI" panose="020B0502040204020203" pitchFamily="34" charset="0"/>
              </a:defRPr>
            </a:lvl1pPr>
            <a:lvl2pPr marL="685800" indent="-228600">
              <a:buFont typeface="Cambria" panose="02040503050406030204" pitchFamily="18" charset="0"/>
              <a:buChar char="-"/>
              <a:defRPr sz="2400">
                <a:latin typeface="Segoe UI" panose="020B0502040204020203" pitchFamily="34" charset="0"/>
                <a:cs typeface="Segoe UI" panose="020B0502040204020203" pitchFamily="34" charset="0"/>
              </a:defRPr>
            </a:lvl2pPr>
            <a:lvl3pPr>
              <a:defRPr sz="2000">
                <a:latin typeface="Segoe UI" panose="020B0502040204020203" pitchFamily="34" charset="0"/>
                <a:cs typeface="Segoe UI" panose="020B0502040204020203" pitchFamily="34" charset="0"/>
              </a:defRPr>
            </a:lvl3pPr>
            <a:lvl4pPr>
              <a:defRPr sz="2000">
                <a:latin typeface="Segoe UI" panose="020B0502040204020203" pitchFamily="34" charset="0"/>
                <a:cs typeface="Segoe UI" panose="020B0502040204020203" pitchFamily="34" charset="0"/>
              </a:defRPr>
            </a:lvl4pPr>
            <a:lvl5pPr>
              <a:defRPr sz="2000">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567172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8"/>
            <a:ext cx="2133600" cy="365125"/>
          </a:xfrm>
          <a:prstGeom prst="rect">
            <a:avLst/>
          </a:prstGeom>
        </p:spPr>
        <p:txBody>
          <a:bodyPr/>
          <a:lstStyle/>
          <a:p>
            <a:fld id="{3F01598C-425F-0840-8304-5190A8ABF85E}" type="datetime1">
              <a:rPr lang="en-US" smtClean="0"/>
              <a:t>1/13/23</a:t>
            </a:fld>
            <a:endParaRPr lang="en-US"/>
          </a:p>
        </p:txBody>
      </p:sp>
      <p:sp>
        <p:nvSpPr>
          <p:cNvPr id="8" name="Footer Placeholder 7"/>
          <p:cNvSpPr>
            <a:spLocks noGrp="1"/>
          </p:cNvSpPr>
          <p:nvPr>
            <p:ph type="ftr" sz="quarter" idx="11"/>
          </p:nvPr>
        </p:nvSpPr>
        <p:spPr>
          <a:xfrm>
            <a:off x="3124200" y="6356358"/>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21648904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8"/>
            <a:ext cx="2133600" cy="365125"/>
          </a:xfrm>
          <a:prstGeom prst="rect">
            <a:avLst/>
          </a:prstGeom>
        </p:spPr>
        <p:txBody>
          <a:bodyPr/>
          <a:lstStyle/>
          <a:p>
            <a:fld id="{D1A1C184-D858-5847-96B3-954D51ACAEBC}" type="datetime1">
              <a:rPr lang="en-US" smtClean="0"/>
              <a:t>1/13/23</a:t>
            </a:fld>
            <a:endParaRPr lang="en-US"/>
          </a:p>
        </p:txBody>
      </p:sp>
      <p:sp>
        <p:nvSpPr>
          <p:cNvPr id="4" name="Footer Placeholder 3"/>
          <p:cNvSpPr>
            <a:spLocks noGrp="1"/>
          </p:cNvSpPr>
          <p:nvPr>
            <p:ph type="ftr" sz="quarter" idx="11"/>
          </p:nvPr>
        </p:nvSpPr>
        <p:spPr>
          <a:xfrm>
            <a:off x="3124200" y="6356358"/>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34423666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8"/>
            <a:ext cx="2133600" cy="365125"/>
          </a:xfrm>
          <a:prstGeom prst="rect">
            <a:avLst/>
          </a:prstGeom>
        </p:spPr>
        <p:txBody>
          <a:bodyPr/>
          <a:lstStyle/>
          <a:p>
            <a:fld id="{2B29A037-F292-7941-9FE8-DC6E16EC0492}" type="datetime1">
              <a:rPr lang="en-US" smtClean="0"/>
              <a:t>1/13/23</a:t>
            </a:fld>
            <a:endParaRPr lang="en-US"/>
          </a:p>
        </p:txBody>
      </p:sp>
      <p:sp>
        <p:nvSpPr>
          <p:cNvPr id="3" name="Footer Placeholder 2"/>
          <p:cNvSpPr>
            <a:spLocks noGrp="1"/>
          </p:cNvSpPr>
          <p:nvPr>
            <p:ph type="ftr" sz="quarter" idx="11"/>
          </p:nvPr>
        </p:nvSpPr>
        <p:spPr>
          <a:xfrm>
            <a:off x="3124200" y="6356358"/>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39866251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8"/>
            <a:ext cx="2133600" cy="365125"/>
          </a:xfrm>
          <a:prstGeom prst="rect">
            <a:avLst/>
          </a:prstGeom>
        </p:spPr>
        <p:txBody>
          <a:bodyPr/>
          <a:lstStyle/>
          <a:p>
            <a:fld id="{3B9883C6-C8F9-D548-B2CD-8BBB65482A1A}" type="datetime1">
              <a:rPr lang="en-US" smtClean="0"/>
              <a:t>1/13/23</a:t>
            </a:fld>
            <a:endParaRPr lang="en-US"/>
          </a:p>
        </p:txBody>
      </p:sp>
      <p:sp>
        <p:nvSpPr>
          <p:cNvPr id="6" name="Footer Placeholder 5"/>
          <p:cNvSpPr>
            <a:spLocks noGrp="1"/>
          </p:cNvSpPr>
          <p:nvPr>
            <p:ph type="ftr" sz="quarter" idx="11"/>
          </p:nvPr>
        </p:nvSpPr>
        <p:spPr>
          <a:xfrm>
            <a:off x="3124200" y="6356358"/>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26301464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8"/>
            <a:ext cx="2133600" cy="365125"/>
          </a:xfrm>
          <a:prstGeom prst="rect">
            <a:avLst/>
          </a:prstGeom>
        </p:spPr>
        <p:txBody>
          <a:bodyPr/>
          <a:lstStyle/>
          <a:p>
            <a:fld id="{5447A606-2021-E84A-8393-DC26EEEEB41A}" type="datetime1">
              <a:rPr lang="en-US" smtClean="0"/>
              <a:t>1/13/23</a:t>
            </a:fld>
            <a:endParaRPr lang="en-US"/>
          </a:p>
        </p:txBody>
      </p:sp>
      <p:sp>
        <p:nvSpPr>
          <p:cNvPr id="6" name="Footer Placeholder 5"/>
          <p:cNvSpPr>
            <a:spLocks noGrp="1"/>
          </p:cNvSpPr>
          <p:nvPr>
            <p:ph type="ftr" sz="quarter" idx="11"/>
          </p:nvPr>
        </p:nvSpPr>
        <p:spPr>
          <a:xfrm>
            <a:off x="3124200" y="6356358"/>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26105325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8"/>
            <a:ext cx="2133600" cy="365125"/>
          </a:xfrm>
          <a:prstGeom prst="rect">
            <a:avLst/>
          </a:prstGeom>
        </p:spPr>
        <p:txBody>
          <a:bodyPr/>
          <a:lstStyle/>
          <a:p>
            <a:fld id="{B24F5C12-D4FF-1C4B-BA3F-C62E4E9E4666}" type="datetime1">
              <a:rPr lang="en-US" smtClean="0"/>
              <a:t>1/13/23</a:t>
            </a:fld>
            <a:endParaRPr lang="en-US"/>
          </a:p>
        </p:txBody>
      </p:sp>
      <p:sp>
        <p:nvSpPr>
          <p:cNvPr id="5" name="Footer Placeholder 4"/>
          <p:cNvSpPr>
            <a:spLocks noGrp="1"/>
          </p:cNvSpPr>
          <p:nvPr>
            <p:ph type="ftr" sz="quarter" idx="11"/>
          </p:nvPr>
        </p:nvSpPr>
        <p:spPr>
          <a:xfrm>
            <a:off x="3124200" y="6356358"/>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2818361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6"/>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6"/>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8"/>
            <a:ext cx="2133600" cy="365125"/>
          </a:xfrm>
          <a:prstGeom prst="rect">
            <a:avLst/>
          </a:prstGeom>
        </p:spPr>
        <p:txBody>
          <a:bodyPr/>
          <a:lstStyle/>
          <a:p>
            <a:fld id="{6C31ED73-475A-FE43-8745-C05B25F2AE00}" type="datetime1">
              <a:rPr lang="en-US" smtClean="0"/>
              <a:t>1/13/23</a:t>
            </a:fld>
            <a:endParaRPr lang="en-US"/>
          </a:p>
        </p:txBody>
      </p:sp>
      <p:sp>
        <p:nvSpPr>
          <p:cNvPr id="5" name="Footer Placeholder 4"/>
          <p:cNvSpPr>
            <a:spLocks noGrp="1"/>
          </p:cNvSpPr>
          <p:nvPr>
            <p:ph type="ftr" sz="quarter" idx="11"/>
          </p:nvPr>
        </p:nvSpPr>
        <p:spPr>
          <a:xfrm>
            <a:off x="3124200" y="6356358"/>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27184987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3"/>
            <a:ext cx="7772400" cy="1470025"/>
          </a:xfrm>
        </p:spPr>
        <p:txBody>
          <a:bodyPr lIns="91440"/>
          <a:lstStyle>
            <a:lvl1pPr algn="ctr">
              <a:defRPr/>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8"/>
            <a:ext cx="2133600" cy="365125"/>
          </a:xfrm>
          <a:prstGeom prst="rect">
            <a:avLst/>
          </a:prstGeom>
        </p:spPr>
        <p:txBody>
          <a:bodyPr/>
          <a:lstStyle/>
          <a:p>
            <a:fld id="{0D331F1B-1080-8B41-85D0-5EF77AA640EB}" type="datetime1">
              <a:rPr lang="en-US" smtClean="0"/>
              <a:t>1/13/23</a:t>
            </a:fld>
            <a:endParaRPr lang="en-US"/>
          </a:p>
        </p:txBody>
      </p:sp>
      <p:sp>
        <p:nvSpPr>
          <p:cNvPr id="5" name="Footer Placeholder 4"/>
          <p:cNvSpPr>
            <a:spLocks noGrp="1"/>
          </p:cNvSpPr>
          <p:nvPr>
            <p:ph type="ftr" sz="quarter" idx="11"/>
          </p:nvPr>
        </p:nvSpPr>
        <p:spPr>
          <a:xfrm>
            <a:off x="3124200" y="6356358"/>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1018363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4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457200" y="6356358"/>
            <a:ext cx="2133600" cy="365125"/>
          </a:xfrm>
          <a:prstGeom prst="rect">
            <a:avLst/>
          </a:prstGeom>
        </p:spPr>
        <p:txBody>
          <a:bodyPr/>
          <a:lstStyle/>
          <a:p>
            <a:fld id="{3482CE8B-ECD2-B545-8C16-B3080377663A}" type="datetime1">
              <a:rPr lang="en-US" smtClean="0"/>
              <a:t>1/13/23</a:t>
            </a:fld>
            <a:endParaRPr lang="en-US"/>
          </a:p>
        </p:txBody>
      </p:sp>
      <p:sp>
        <p:nvSpPr>
          <p:cNvPr id="5" name="Footer Placeholder 4"/>
          <p:cNvSpPr>
            <a:spLocks noGrp="1"/>
          </p:cNvSpPr>
          <p:nvPr>
            <p:ph type="ftr" sz="quarter" idx="11"/>
          </p:nvPr>
        </p:nvSpPr>
        <p:spPr>
          <a:xfrm>
            <a:off x="3124200" y="6356358"/>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27883671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8"/>
            <a:ext cx="2133600" cy="365125"/>
          </a:xfrm>
          <a:prstGeom prst="rect">
            <a:avLst/>
          </a:prstGeom>
        </p:spPr>
        <p:txBody>
          <a:bodyPr/>
          <a:lstStyle/>
          <a:p>
            <a:fld id="{A87D9E07-8E77-3E4E-BD03-F5629786D182}" type="datetime1">
              <a:rPr lang="en-US" smtClean="0"/>
              <a:t>1/13/23</a:t>
            </a:fld>
            <a:endParaRPr lang="en-US"/>
          </a:p>
        </p:txBody>
      </p:sp>
      <p:sp>
        <p:nvSpPr>
          <p:cNvPr id="5" name="Footer Placeholder 4"/>
          <p:cNvSpPr>
            <a:spLocks noGrp="1"/>
          </p:cNvSpPr>
          <p:nvPr>
            <p:ph type="ftr" sz="quarter" idx="11"/>
          </p:nvPr>
        </p:nvSpPr>
        <p:spPr>
          <a:xfrm>
            <a:off x="3124200" y="6356358"/>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28665441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3"/>
            <a:ext cx="7772400" cy="1470025"/>
          </a:xfrm>
        </p:spPr>
        <p:txBody>
          <a:bodyPr lIns="91440"/>
          <a:lstStyle>
            <a:lvl1pPr algn="ctr">
              <a:defRPr/>
            </a:lvl1p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8"/>
            <a:ext cx="2133600" cy="365125"/>
          </a:xfrm>
          <a:prstGeom prst="rect">
            <a:avLst/>
          </a:prstGeom>
        </p:spPr>
        <p:txBody>
          <a:bodyPr/>
          <a:lstStyle/>
          <a:p>
            <a:fld id="{A1827AE5-44FE-2D4A-B3ED-43134FFC15AB}" type="datetime1">
              <a:rPr lang="en-US" smtClean="0"/>
              <a:t>1/13/23</a:t>
            </a:fld>
            <a:endParaRPr lang="en-US"/>
          </a:p>
        </p:txBody>
      </p:sp>
      <p:sp>
        <p:nvSpPr>
          <p:cNvPr id="5" name="Footer Placeholder 4"/>
          <p:cNvSpPr>
            <a:spLocks noGrp="1"/>
          </p:cNvSpPr>
          <p:nvPr>
            <p:ph type="ftr" sz="quarter" idx="11"/>
          </p:nvPr>
        </p:nvSpPr>
        <p:spPr>
          <a:xfrm>
            <a:off x="3124200" y="6356358"/>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16301899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8"/>
            <a:ext cx="2133600" cy="365125"/>
          </a:xfrm>
          <a:prstGeom prst="rect">
            <a:avLst/>
          </a:prstGeom>
        </p:spPr>
        <p:txBody>
          <a:bodyPr/>
          <a:lstStyle/>
          <a:p>
            <a:fld id="{4BF418F8-5C34-9F48-BA26-9E101DDA5B7F}" type="datetime1">
              <a:rPr lang="en-US" smtClean="0"/>
              <a:t>1/13/23</a:t>
            </a:fld>
            <a:endParaRPr lang="en-US"/>
          </a:p>
        </p:txBody>
      </p:sp>
      <p:sp>
        <p:nvSpPr>
          <p:cNvPr id="6" name="Footer Placeholder 5"/>
          <p:cNvSpPr>
            <a:spLocks noGrp="1"/>
          </p:cNvSpPr>
          <p:nvPr>
            <p:ph type="ftr" sz="quarter" idx="11"/>
          </p:nvPr>
        </p:nvSpPr>
        <p:spPr>
          <a:xfrm>
            <a:off x="3124200" y="6356358"/>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21018588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8"/>
            <a:ext cx="2133600" cy="365125"/>
          </a:xfrm>
          <a:prstGeom prst="rect">
            <a:avLst/>
          </a:prstGeom>
        </p:spPr>
        <p:txBody>
          <a:bodyPr/>
          <a:lstStyle/>
          <a:p>
            <a:fld id="{7286E961-8BCB-AB4A-B214-0F8F5D729941}" type="datetime1">
              <a:rPr lang="en-US" smtClean="0"/>
              <a:t>1/13/23</a:t>
            </a:fld>
            <a:endParaRPr lang="en-US"/>
          </a:p>
        </p:txBody>
      </p:sp>
      <p:sp>
        <p:nvSpPr>
          <p:cNvPr id="8" name="Footer Placeholder 7"/>
          <p:cNvSpPr>
            <a:spLocks noGrp="1"/>
          </p:cNvSpPr>
          <p:nvPr>
            <p:ph type="ftr" sz="quarter" idx="11"/>
          </p:nvPr>
        </p:nvSpPr>
        <p:spPr>
          <a:xfrm>
            <a:off x="3124200" y="6356358"/>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27226935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8"/>
            <a:ext cx="2133600" cy="365125"/>
          </a:xfrm>
          <a:prstGeom prst="rect">
            <a:avLst/>
          </a:prstGeom>
        </p:spPr>
        <p:txBody>
          <a:bodyPr/>
          <a:lstStyle/>
          <a:p>
            <a:fld id="{5319BBCA-D9CA-3F49-B23D-087C6809FD01}" type="datetime1">
              <a:rPr lang="en-US" smtClean="0"/>
              <a:t>1/13/23</a:t>
            </a:fld>
            <a:endParaRPr lang="en-US"/>
          </a:p>
        </p:txBody>
      </p:sp>
      <p:sp>
        <p:nvSpPr>
          <p:cNvPr id="4" name="Footer Placeholder 3"/>
          <p:cNvSpPr>
            <a:spLocks noGrp="1"/>
          </p:cNvSpPr>
          <p:nvPr>
            <p:ph type="ftr" sz="quarter" idx="11"/>
          </p:nvPr>
        </p:nvSpPr>
        <p:spPr>
          <a:xfrm>
            <a:off x="3124200" y="6356358"/>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35564885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8"/>
            <a:ext cx="2133600" cy="365125"/>
          </a:xfrm>
          <a:prstGeom prst="rect">
            <a:avLst/>
          </a:prstGeom>
        </p:spPr>
        <p:txBody>
          <a:bodyPr/>
          <a:lstStyle/>
          <a:p>
            <a:fld id="{1489A2A5-FF47-D142-8E67-A0DD3F3BDEA6}" type="datetime1">
              <a:rPr lang="en-US" smtClean="0"/>
              <a:t>1/13/23</a:t>
            </a:fld>
            <a:endParaRPr lang="en-US"/>
          </a:p>
        </p:txBody>
      </p:sp>
      <p:sp>
        <p:nvSpPr>
          <p:cNvPr id="3" name="Footer Placeholder 2"/>
          <p:cNvSpPr>
            <a:spLocks noGrp="1"/>
          </p:cNvSpPr>
          <p:nvPr>
            <p:ph type="ftr" sz="quarter" idx="11"/>
          </p:nvPr>
        </p:nvSpPr>
        <p:spPr>
          <a:xfrm>
            <a:off x="3124200" y="6356358"/>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41608470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8"/>
            <a:ext cx="2133600" cy="365125"/>
          </a:xfrm>
          <a:prstGeom prst="rect">
            <a:avLst/>
          </a:prstGeom>
        </p:spPr>
        <p:txBody>
          <a:bodyPr/>
          <a:lstStyle/>
          <a:p>
            <a:fld id="{ADD24C5D-0071-B844-92C9-EB64D25DEE9D}" type="datetime1">
              <a:rPr lang="en-US" smtClean="0"/>
              <a:t>1/13/23</a:t>
            </a:fld>
            <a:endParaRPr lang="en-US"/>
          </a:p>
        </p:txBody>
      </p:sp>
      <p:sp>
        <p:nvSpPr>
          <p:cNvPr id="6" name="Footer Placeholder 5"/>
          <p:cNvSpPr>
            <a:spLocks noGrp="1"/>
          </p:cNvSpPr>
          <p:nvPr>
            <p:ph type="ftr" sz="quarter" idx="11"/>
          </p:nvPr>
        </p:nvSpPr>
        <p:spPr>
          <a:xfrm>
            <a:off x="3124200" y="6356358"/>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118215960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8"/>
            <a:ext cx="2133600" cy="365125"/>
          </a:xfrm>
          <a:prstGeom prst="rect">
            <a:avLst/>
          </a:prstGeom>
        </p:spPr>
        <p:txBody>
          <a:bodyPr/>
          <a:lstStyle/>
          <a:p>
            <a:fld id="{15552FF7-32B4-4641-9503-8260D1096002}" type="datetime1">
              <a:rPr lang="en-US" smtClean="0"/>
              <a:t>1/13/23</a:t>
            </a:fld>
            <a:endParaRPr lang="en-US"/>
          </a:p>
        </p:txBody>
      </p:sp>
      <p:sp>
        <p:nvSpPr>
          <p:cNvPr id="6" name="Footer Placeholder 5"/>
          <p:cNvSpPr>
            <a:spLocks noGrp="1"/>
          </p:cNvSpPr>
          <p:nvPr>
            <p:ph type="ftr" sz="quarter" idx="11"/>
          </p:nvPr>
        </p:nvSpPr>
        <p:spPr>
          <a:xfrm>
            <a:off x="3124200" y="6356358"/>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19756988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8"/>
            <a:ext cx="2133600" cy="365125"/>
          </a:xfrm>
          <a:prstGeom prst="rect">
            <a:avLst/>
          </a:prstGeom>
        </p:spPr>
        <p:txBody>
          <a:bodyPr/>
          <a:lstStyle/>
          <a:p>
            <a:fld id="{AB159D44-CD4A-314F-A0EE-203BDEA25DC9}" type="datetime1">
              <a:rPr lang="en-US" smtClean="0"/>
              <a:t>1/13/23</a:t>
            </a:fld>
            <a:endParaRPr lang="en-US"/>
          </a:p>
        </p:txBody>
      </p:sp>
      <p:sp>
        <p:nvSpPr>
          <p:cNvPr id="5" name="Footer Placeholder 4"/>
          <p:cNvSpPr>
            <a:spLocks noGrp="1"/>
          </p:cNvSpPr>
          <p:nvPr>
            <p:ph type="ftr" sz="quarter" idx="11"/>
          </p:nvPr>
        </p:nvSpPr>
        <p:spPr>
          <a:xfrm>
            <a:off x="3124200" y="6356358"/>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180197503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6"/>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6"/>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8"/>
            <a:ext cx="2133600" cy="365125"/>
          </a:xfrm>
          <a:prstGeom prst="rect">
            <a:avLst/>
          </a:prstGeom>
        </p:spPr>
        <p:txBody>
          <a:bodyPr/>
          <a:lstStyle/>
          <a:p>
            <a:fld id="{BB85190B-7DD7-CE4A-9938-77AADC5B1E7C}" type="datetime1">
              <a:rPr lang="en-US" smtClean="0"/>
              <a:t>1/13/23</a:t>
            </a:fld>
            <a:endParaRPr lang="en-US"/>
          </a:p>
        </p:txBody>
      </p:sp>
      <p:sp>
        <p:nvSpPr>
          <p:cNvPr id="5" name="Footer Placeholder 4"/>
          <p:cNvSpPr>
            <a:spLocks noGrp="1"/>
          </p:cNvSpPr>
          <p:nvPr>
            <p:ph type="ftr" sz="quarter" idx="11"/>
          </p:nvPr>
        </p:nvSpPr>
        <p:spPr>
          <a:xfrm>
            <a:off x="3124200" y="6356358"/>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2827000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4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457200" y="6356358"/>
            <a:ext cx="2133600" cy="365125"/>
          </a:xfrm>
          <a:prstGeom prst="rect">
            <a:avLst/>
          </a:prstGeom>
        </p:spPr>
        <p:txBody>
          <a:bodyPr/>
          <a:lstStyle/>
          <a:p>
            <a:fld id="{03F4411B-8ACF-2C4A-B7B5-BD8ED3F85A83}" type="datetime1">
              <a:rPr lang="en-US" smtClean="0"/>
              <a:t>1/13/23</a:t>
            </a:fld>
            <a:endParaRPr lang="en-US"/>
          </a:p>
        </p:txBody>
      </p:sp>
      <p:sp>
        <p:nvSpPr>
          <p:cNvPr id="5" name="Footer Placeholder 4"/>
          <p:cNvSpPr>
            <a:spLocks noGrp="1"/>
          </p:cNvSpPr>
          <p:nvPr>
            <p:ph type="ftr" sz="quarter" idx="11"/>
          </p:nvPr>
        </p:nvSpPr>
        <p:spPr>
          <a:xfrm>
            <a:off x="3124200" y="6356358"/>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8237544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8"/>
            <a:ext cx="2133600" cy="365125"/>
          </a:xfrm>
          <a:prstGeom prst="rect">
            <a:avLst/>
          </a:prstGeom>
        </p:spPr>
        <p:txBody>
          <a:bodyPr/>
          <a:lstStyle/>
          <a:p>
            <a:fld id="{D687866C-86F6-5D48-A804-AB91D15554AD}" type="datetime1">
              <a:rPr lang="en-US" smtClean="0"/>
              <a:t>1/13/23</a:t>
            </a:fld>
            <a:endParaRPr lang="en-US"/>
          </a:p>
        </p:txBody>
      </p:sp>
      <p:sp>
        <p:nvSpPr>
          <p:cNvPr id="5" name="Footer Placeholder 4"/>
          <p:cNvSpPr>
            <a:spLocks noGrp="1"/>
          </p:cNvSpPr>
          <p:nvPr>
            <p:ph type="ftr" sz="quarter" idx="11"/>
          </p:nvPr>
        </p:nvSpPr>
        <p:spPr>
          <a:xfrm>
            <a:off x="3124200" y="6356358"/>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14813732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8"/>
            <a:ext cx="2133600" cy="365125"/>
          </a:xfrm>
          <a:prstGeom prst="rect">
            <a:avLst/>
          </a:prstGeom>
        </p:spPr>
        <p:txBody>
          <a:bodyPr/>
          <a:lstStyle/>
          <a:p>
            <a:fld id="{9DB5D06A-0738-0E4C-8445-2401B00F2BD5}" type="datetime1">
              <a:rPr lang="en-US" smtClean="0"/>
              <a:t>1/13/23</a:t>
            </a:fld>
            <a:endParaRPr lang="en-US"/>
          </a:p>
        </p:txBody>
      </p:sp>
      <p:sp>
        <p:nvSpPr>
          <p:cNvPr id="6" name="Footer Placeholder 5"/>
          <p:cNvSpPr>
            <a:spLocks noGrp="1"/>
          </p:cNvSpPr>
          <p:nvPr>
            <p:ph type="ftr" sz="quarter" idx="11"/>
          </p:nvPr>
        </p:nvSpPr>
        <p:spPr>
          <a:xfrm>
            <a:off x="3124200" y="6356358"/>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857983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8"/>
            <a:ext cx="2133600" cy="365125"/>
          </a:xfrm>
          <a:prstGeom prst="rect">
            <a:avLst/>
          </a:prstGeom>
        </p:spPr>
        <p:txBody>
          <a:bodyPr/>
          <a:lstStyle/>
          <a:p>
            <a:fld id="{9D8D6CEA-B40A-4149-985D-2555F84EA0CA}" type="datetime1">
              <a:rPr lang="en-US" smtClean="0"/>
              <a:t>1/13/23</a:t>
            </a:fld>
            <a:endParaRPr lang="en-US"/>
          </a:p>
        </p:txBody>
      </p:sp>
      <p:sp>
        <p:nvSpPr>
          <p:cNvPr id="8" name="Footer Placeholder 7"/>
          <p:cNvSpPr>
            <a:spLocks noGrp="1"/>
          </p:cNvSpPr>
          <p:nvPr>
            <p:ph type="ftr" sz="quarter" idx="11"/>
          </p:nvPr>
        </p:nvSpPr>
        <p:spPr>
          <a:xfrm>
            <a:off x="3124200" y="6356358"/>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4103425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8"/>
            <a:ext cx="2133600" cy="365125"/>
          </a:xfrm>
          <a:prstGeom prst="rect">
            <a:avLst/>
          </a:prstGeom>
        </p:spPr>
        <p:txBody>
          <a:bodyPr/>
          <a:lstStyle/>
          <a:p>
            <a:fld id="{4A0239DA-AF7F-7A4F-B0B3-9CEEB8D1E06E}" type="datetime1">
              <a:rPr lang="en-US" smtClean="0"/>
              <a:t>1/13/23</a:t>
            </a:fld>
            <a:endParaRPr lang="en-US"/>
          </a:p>
        </p:txBody>
      </p:sp>
      <p:sp>
        <p:nvSpPr>
          <p:cNvPr id="4" name="Footer Placeholder 3"/>
          <p:cNvSpPr>
            <a:spLocks noGrp="1"/>
          </p:cNvSpPr>
          <p:nvPr>
            <p:ph type="ftr" sz="quarter" idx="11"/>
          </p:nvPr>
        </p:nvSpPr>
        <p:spPr>
          <a:xfrm>
            <a:off x="3124200" y="6356358"/>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707736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8"/>
            <a:ext cx="2133600" cy="365125"/>
          </a:xfrm>
          <a:prstGeom prst="rect">
            <a:avLst/>
          </a:prstGeom>
        </p:spPr>
        <p:txBody>
          <a:bodyPr/>
          <a:lstStyle/>
          <a:p>
            <a:fld id="{D303B1C0-64CD-C340-AA48-ED7FD89B2F7D}" type="datetime1">
              <a:rPr lang="en-US" smtClean="0"/>
              <a:t>1/13/23</a:t>
            </a:fld>
            <a:endParaRPr lang="en-US"/>
          </a:p>
        </p:txBody>
      </p:sp>
      <p:sp>
        <p:nvSpPr>
          <p:cNvPr id="3" name="Footer Placeholder 2"/>
          <p:cNvSpPr>
            <a:spLocks noGrp="1"/>
          </p:cNvSpPr>
          <p:nvPr>
            <p:ph type="ftr" sz="quarter" idx="11"/>
          </p:nvPr>
        </p:nvSpPr>
        <p:spPr>
          <a:xfrm>
            <a:off x="3124200" y="6356358"/>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BA2D8F13-174C-467F-9D40-7DDEF70CAB8C}" type="slidenum">
              <a:rPr lang="en-US" smtClean="0"/>
              <a:t>‹#›</a:t>
            </a:fld>
            <a:endParaRPr lang="en-US"/>
          </a:p>
        </p:txBody>
      </p:sp>
    </p:spTree>
    <p:extLst>
      <p:ext uri="{BB962C8B-B14F-4D97-AF65-F5344CB8AC3E}">
        <p14:creationId xmlns:p14="http://schemas.microsoft.com/office/powerpoint/2010/main" val="241468470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image" Target="../media/image2.pn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4.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5.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3883CA-0B62-DB46-9CBE-B5DC6D4673F1}" type="datetimeFigureOut">
              <a:rPr lang="en-US" smtClean="0"/>
              <a:t>1/13/23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59D53D-D438-2342-97DF-4908BDD5F974}" type="slidenum">
              <a:rPr lang="en-US" smtClean="0"/>
              <a:t>‹#›</a:t>
            </a:fld>
            <a:endParaRPr lang="en-US"/>
          </a:p>
        </p:txBody>
      </p:sp>
    </p:spTree>
    <p:extLst>
      <p:ext uri="{BB962C8B-B14F-4D97-AF65-F5344CB8AC3E}">
        <p14:creationId xmlns:p14="http://schemas.microsoft.com/office/powerpoint/2010/main" val="144678194"/>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914400"/>
          </a:xfrm>
          <a:prstGeom prst="rect">
            <a:avLst/>
          </a:prstGeom>
        </p:spPr>
        <p:txBody>
          <a:bodyPr vert="horz" lIns="36576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152400" y="1143000"/>
            <a:ext cx="8839200" cy="5257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7315200" y="6492883"/>
            <a:ext cx="1828800" cy="365125"/>
          </a:xfrm>
          <a:prstGeom prst="rect">
            <a:avLst/>
          </a:prstGeom>
          <a:solidFill>
            <a:schemeClr val="bg1"/>
          </a:solidFill>
        </p:spPr>
        <p:txBody>
          <a:bodyPr vert="horz" lIns="91440" tIns="45720" rIns="91440" bIns="45720" rtlCol="0" anchor="ctr"/>
          <a:lstStyle>
            <a:lvl1pPr algn="r">
              <a:defRPr sz="2400" b="1">
                <a:solidFill>
                  <a:srgbClr val="0070C0"/>
                </a:solidFill>
              </a:defRPr>
            </a:lvl1pPr>
          </a:lstStyle>
          <a:p>
            <a:fld id="{BA2D8F13-174C-467F-9D40-7DDEF70CAB8C}" type="slidenum">
              <a:rPr lang="en-US" smtClean="0"/>
              <a:t>‹#›</a:t>
            </a:fld>
            <a:endParaRPr lang="en-US"/>
          </a:p>
        </p:txBody>
      </p:sp>
    </p:spTree>
    <p:extLst>
      <p:ext uri="{BB962C8B-B14F-4D97-AF65-F5344CB8AC3E}">
        <p14:creationId xmlns:p14="http://schemas.microsoft.com/office/powerpoint/2010/main" val="786815962"/>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hf hdr="0" ftr="0" dt="0"/>
  <p:txStyles>
    <p:titleStyle>
      <a:lvl1pPr algn="l" defTabSz="914400" rtl="0" eaLnBrk="1" latinLnBrk="0" hangingPunct="1">
        <a:spcBef>
          <a:spcPct val="0"/>
        </a:spcBef>
        <a:buNone/>
        <a:defRPr sz="4400" b="1" kern="1200">
          <a:solidFill>
            <a:schemeClr val="tx1">
              <a:lumMod val="65000"/>
              <a:lumOff val="35000"/>
            </a:schemeClr>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600" b="1" kern="1200">
          <a:solidFill>
            <a:schemeClr val="tx1">
              <a:lumMod val="65000"/>
              <a:lumOff val="3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3200" b="1" kern="1200">
          <a:solidFill>
            <a:schemeClr val="tx1">
              <a:lumMod val="65000"/>
              <a:lumOff val="3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800" b="1" kern="1200">
          <a:solidFill>
            <a:schemeClr val="tx1">
              <a:lumMod val="65000"/>
              <a:lumOff val="3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400" b="1" kern="1200">
          <a:solidFill>
            <a:schemeClr val="tx1">
              <a:lumMod val="65000"/>
              <a:lumOff val="3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400" b="1" kern="1200">
          <a:solidFill>
            <a:schemeClr val="tx1">
              <a:lumMod val="65000"/>
              <a:lumOff val="3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8AE182-6562-ED43-9C0E-91E57EF3CDE9}" type="datetime1">
              <a:rPr lang="en-US" smtClean="0"/>
              <a:t>1/13/23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59D53D-D438-2342-97DF-4908BDD5F974}" type="slidenum">
              <a:rPr lang="en-US" smtClean="0"/>
              <a:t>‹#›</a:t>
            </a:fld>
            <a:endParaRPr lang="en-US"/>
          </a:p>
        </p:txBody>
      </p:sp>
    </p:spTree>
    <p:extLst>
      <p:ext uri="{BB962C8B-B14F-4D97-AF65-F5344CB8AC3E}">
        <p14:creationId xmlns:p14="http://schemas.microsoft.com/office/powerpoint/2010/main" val="458218889"/>
      </p:ext>
    </p:extLst>
  </p:cSld>
  <p:clrMap bg1="lt1" tx1="dk1" bg2="lt2" tx2="dk2" accent1="accent1" accent2="accent2" accent3="accent3" accent4="accent4" accent5="accent5" accent6="accent6" hlink="hlink" folHlink="folHlink"/>
  <p:sldLayoutIdLst>
    <p:sldLayoutId id="2147483677" r:id="rId1"/>
    <p:sldLayoutId id="2147483678"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914400"/>
          </a:xfrm>
          <a:prstGeom prst="rect">
            <a:avLst/>
          </a:prstGeom>
        </p:spPr>
        <p:txBody>
          <a:bodyPr vert="horz" lIns="36576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152400" y="1143000"/>
            <a:ext cx="8839200" cy="5257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7315200" y="6492883"/>
            <a:ext cx="1828800" cy="365125"/>
          </a:xfrm>
          <a:prstGeom prst="rect">
            <a:avLst/>
          </a:prstGeom>
          <a:solidFill>
            <a:schemeClr val="bg1"/>
          </a:solidFill>
        </p:spPr>
        <p:txBody>
          <a:bodyPr vert="horz" lIns="91440" tIns="45720" rIns="91440" bIns="45720" rtlCol="0" anchor="ctr"/>
          <a:lstStyle>
            <a:lvl1pPr algn="r">
              <a:defRPr sz="2400" b="1">
                <a:solidFill>
                  <a:srgbClr val="1F497D"/>
                </a:solidFill>
              </a:defRPr>
            </a:lvl1pPr>
          </a:lstStyle>
          <a:p>
            <a:fld id="{BA2D8F13-174C-467F-9D40-7DDEF70CAB8C}" type="slidenum">
              <a:rPr lang="en-US" smtClean="0"/>
              <a:pPr/>
              <a:t>‹#›</a:t>
            </a:fld>
            <a:endParaRPr lang="en-US" dirty="0"/>
          </a:p>
        </p:txBody>
      </p:sp>
      <p:pic>
        <p:nvPicPr>
          <p:cNvPr id="5" name="Picture 4">
            <a:extLst>
              <a:ext uri="{FF2B5EF4-FFF2-40B4-BE49-F238E27FC236}">
                <a16:creationId xmlns:a16="http://schemas.microsoft.com/office/drawing/2014/main" id="{F4D8A241-3E06-AB4B-6218-FAB58717BCEB}"/>
              </a:ext>
            </a:extLst>
          </p:cNvPr>
          <p:cNvPicPr>
            <a:picLocks noChangeAspect="1"/>
          </p:cNvPicPr>
          <p:nvPr userDrawn="1"/>
        </p:nvPicPr>
        <p:blipFill>
          <a:blip r:embed="rId13"/>
          <a:stretch>
            <a:fillRect/>
          </a:stretch>
        </p:blipFill>
        <p:spPr>
          <a:xfrm>
            <a:off x="28576" y="6572248"/>
            <a:ext cx="928688" cy="213727"/>
          </a:xfrm>
          <a:prstGeom prst="rect">
            <a:avLst/>
          </a:prstGeom>
        </p:spPr>
      </p:pic>
    </p:spTree>
    <p:extLst>
      <p:ext uri="{BB962C8B-B14F-4D97-AF65-F5344CB8AC3E}">
        <p14:creationId xmlns:p14="http://schemas.microsoft.com/office/powerpoint/2010/main" val="3498201670"/>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hf hdr="0" ftr="0" dt="0"/>
  <p:txStyles>
    <p:titleStyle>
      <a:lvl1pPr algn="l" defTabSz="914400" rtl="0" eaLnBrk="1" latinLnBrk="0" hangingPunct="1">
        <a:spcBef>
          <a:spcPct val="0"/>
        </a:spcBef>
        <a:buNone/>
        <a:defRPr sz="4400" b="1" kern="1200">
          <a:solidFill>
            <a:schemeClr val="tx1">
              <a:lumMod val="65000"/>
              <a:lumOff val="35000"/>
            </a:schemeClr>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600" b="1" kern="1200">
          <a:solidFill>
            <a:schemeClr val="tx1">
              <a:lumMod val="65000"/>
              <a:lumOff val="3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3200" b="1" kern="1200">
          <a:solidFill>
            <a:schemeClr val="tx1">
              <a:lumMod val="65000"/>
              <a:lumOff val="3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800" b="1" kern="1200">
          <a:solidFill>
            <a:schemeClr val="tx1">
              <a:lumMod val="65000"/>
              <a:lumOff val="3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400" b="1" kern="1200">
          <a:solidFill>
            <a:schemeClr val="tx1">
              <a:lumMod val="65000"/>
              <a:lumOff val="3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400" b="1" kern="1200">
          <a:solidFill>
            <a:schemeClr val="tx1">
              <a:lumMod val="65000"/>
              <a:lumOff val="3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914400"/>
          </a:xfrm>
          <a:prstGeom prst="rect">
            <a:avLst/>
          </a:prstGeom>
        </p:spPr>
        <p:txBody>
          <a:bodyPr vert="horz" lIns="36576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152400" y="1143000"/>
            <a:ext cx="8839200" cy="5257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7315200" y="6492883"/>
            <a:ext cx="1828800" cy="365125"/>
          </a:xfrm>
          <a:prstGeom prst="rect">
            <a:avLst/>
          </a:prstGeom>
          <a:noFill/>
        </p:spPr>
        <p:txBody>
          <a:bodyPr vert="horz" lIns="91440" tIns="45720" rIns="91440" bIns="45720" rtlCol="0" anchor="ctr"/>
          <a:lstStyle>
            <a:lvl1pPr algn="r">
              <a:defRPr sz="2400" b="1">
                <a:solidFill>
                  <a:srgbClr val="1E497D"/>
                </a:solidFill>
              </a:defRPr>
            </a:lvl1pPr>
          </a:lstStyle>
          <a:p>
            <a:fld id="{BA2D8F13-174C-467F-9D40-7DDEF70CAB8C}" type="slidenum">
              <a:rPr lang="en-US" smtClean="0"/>
              <a:pPr/>
              <a:t>‹#›</a:t>
            </a:fld>
            <a:endParaRPr lang="en-US"/>
          </a:p>
        </p:txBody>
      </p:sp>
    </p:spTree>
    <p:extLst>
      <p:ext uri="{BB962C8B-B14F-4D97-AF65-F5344CB8AC3E}">
        <p14:creationId xmlns:p14="http://schemas.microsoft.com/office/powerpoint/2010/main" val="1727444736"/>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hf hdr="0" ftr="0" dt="0"/>
  <p:txStyles>
    <p:titleStyle>
      <a:lvl1pPr algn="l" defTabSz="914400" rtl="0" eaLnBrk="1" latinLnBrk="0" hangingPunct="1">
        <a:spcBef>
          <a:spcPct val="0"/>
        </a:spcBef>
        <a:buNone/>
        <a:defRPr sz="4400" b="1" kern="1200">
          <a:solidFill>
            <a:schemeClr val="tx1">
              <a:lumMod val="65000"/>
              <a:lumOff val="35000"/>
            </a:schemeClr>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600" b="1" kern="1200">
          <a:solidFill>
            <a:schemeClr val="tx1">
              <a:lumMod val="65000"/>
              <a:lumOff val="3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3200" b="1" kern="1200">
          <a:solidFill>
            <a:schemeClr val="tx1">
              <a:lumMod val="65000"/>
              <a:lumOff val="3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800" b="1" kern="1200">
          <a:solidFill>
            <a:schemeClr val="tx1">
              <a:lumMod val="65000"/>
              <a:lumOff val="3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400" b="1" kern="1200">
          <a:solidFill>
            <a:schemeClr val="tx1">
              <a:lumMod val="65000"/>
              <a:lumOff val="3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400" b="1" kern="1200">
          <a:solidFill>
            <a:schemeClr val="tx1">
              <a:lumMod val="65000"/>
              <a:lumOff val="3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1.jpeg"/><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1.png"/><Relationship Id="rId7"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chart" Target="../charts/chart6.xml"/><Relationship Id="rId4" Type="http://schemas.openxmlformats.org/officeDocument/2006/relationships/chart" Target="../charts/chart5.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sv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24.emf"/><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26.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chart" Target="../charts/chart8.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3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3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svg"/><Relationship Id="rId9" Type="http://schemas.openxmlformats.org/officeDocument/2006/relationships/image" Target="../media/image27.tiff"/></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14.xml"/><Relationship Id="rId6" Type="http://schemas.openxmlformats.org/officeDocument/2006/relationships/image" Target="../media/image1.jpeg"/><Relationship Id="rId5" Type="http://schemas.openxmlformats.org/officeDocument/2006/relationships/image" Target="../media/image6.png"/><Relationship Id="rId4" Type="http://schemas.openxmlformats.org/officeDocument/2006/relationships/image" Target="../media/image4.sv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5.xml"/><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6.xml"/><Relationship Id="rId1" Type="http://schemas.openxmlformats.org/officeDocument/2006/relationships/slideLayout" Target="../slideLayouts/slideLayout17.xml"/><Relationship Id="rId5" Type="http://schemas.openxmlformats.org/officeDocument/2006/relationships/image" Target="../media/image31.png"/><Relationship Id="rId4" Type="http://schemas.openxmlformats.org/officeDocument/2006/relationships/image" Target="../media/image30.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0.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51.xml"/><Relationship Id="rId1" Type="http://schemas.openxmlformats.org/officeDocument/2006/relationships/slideLayout" Target="../slideLayouts/slideLayout17.xml"/><Relationship Id="rId4" Type="http://schemas.openxmlformats.org/officeDocument/2006/relationships/chart" Target="../charts/char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54.xml"/><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7.xml"/><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7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8.xml"/><Relationship Id="rId1" Type="http://schemas.openxmlformats.org/officeDocument/2006/relationships/slideLayout" Target="../slideLayouts/slideLayout28.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0.xml"/><Relationship Id="rId1" Type="http://schemas.openxmlformats.org/officeDocument/2006/relationships/slideLayout" Target="../slideLayouts/slideLayout28.xml"/></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1.xml"/><Relationship Id="rId1" Type="http://schemas.openxmlformats.org/officeDocument/2006/relationships/slideLayout" Target="../slideLayouts/slideLayout28.xml"/></Relationships>
</file>

<file path=ppt/slides/_rels/slide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2.xml"/><Relationship Id="rId1" Type="http://schemas.openxmlformats.org/officeDocument/2006/relationships/slideLayout" Target="../slideLayouts/slideLayout28.xml"/></Relationships>
</file>

<file path=ppt/slides/_rels/slide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3.xml"/><Relationship Id="rId1" Type="http://schemas.openxmlformats.org/officeDocument/2006/relationships/slideLayout" Target="../slideLayouts/slideLayout28.xml"/><Relationship Id="rId5" Type="http://schemas.openxmlformats.org/officeDocument/2006/relationships/image" Target="../media/image34.png"/><Relationship Id="rId4" Type="http://schemas.openxmlformats.org/officeDocument/2006/relationships/image" Target="../media/image33.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3" Type="http://schemas.openxmlformats.org/officeDocument/2006/relationships/hyperlink" Target="https://github.com/CMU-SAFARI/Polynesia" TargetMode="External"/><Relationship Id="rId2" Type="http://schemas.openxmlformats.org/officeDocument/2006/relationships/notesSlide" Target="../notesSlides/notesSlide75.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76.xml"/><Relationship Id="rId1" Type="http://schemas.openxmlformats.org/officeDocument/2006/relationships/slideLayout" Target="../slideLayouts/slideLayout17.xml"/><Relationship Id="rId4" Type="http://schemas.openxmlformats.org/officeDocument/2006/relationships/chart" Target="../charts/chart16.xml"/></Relationships>
</file>

<file path=ppt/slides/_rels/slide79.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77.xml"/><Relationship Id="rId1" Type="http://schemas.openxmlformats.org/officeDocument/2006/relationships/slideLayout" Target="../slideLayouts/slideLayout17.xml"/><Relationship Id="rId4" Type="http://schemas.openxmlformats.org/officeDocument/2006/relationships/chart" Target="../charts/chart18.xml"/></Relationships>
</file>

<file path=ppt/slides/_rels/slide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80.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78.xml"/><Relationship Id="rId1" Type="http://schemas.openxmlformats.org/officeDocument/2006/relationships/slideLayout" Target="../slideLayouts/slideLayout17.xml"/><Relationship Id="rId4" Type="http://schemas.openxmlformats.org/officeDocument/2006/relationships/chart" Target="../charts/chart20.xml"/></Relationships>
</file>

<file path=ppt/slides/_rels/slide81.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79.xml"/><Relationship Id="rId1" Type="http://schemas.openxmlformats.org/officeDocument/2006/relationships/slideLayout" Target="../slideLayouts/slideLayout17.xml"/><Relationship Id="rId4" Type="http://schemas.openxmlformats.org/officeDocument/2006/relationships/chart" Target="../charts/chart22.xml"/></Relationships>
</file>

<file path=ppt/slides/_rels/slide82.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80.xml"/><Relationship Id="rId1" Type="http://schemas.openxmlformats.org/officeDocument/2006/relationships/slideLayout" Target="../slideLayouts/slideLayout17.xml"/><Relationship Id="rId4" Type="http://schemas.openxmlformats.org/officeDocument/2006/relationships/chart" Target="../charts/chart24.xml"/></Relationships>
</file>

<file path=ppt/slides/_rels/slide83.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81.xml"/><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7.xml"/></Relationships>
</file>

<file path=ppt/slides/_rels/slide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3.xml"/><Relationship Id="rId1" Type="http://schemas.openxmlformats.org/officeDocument/2006/relationships/slideLayout" Target="../slideLayouts/slideLayout17.xml"/><Relationship Id="rId4" Type="http://schemas.openxmlformats.org/officeDocument/2006/relationships/image" Target="../media/image34.pn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7.xml"/></Relationships>
</file>

<file path=ppt/slides/_rels/slide8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5.png"/><Relationship Id="rId7" Type="http://schemas.openxmlformats.org/officeDocument/2006/relationships/image" Target="../media/image7.png"/><Relationship Id="rId2" Type="http://schemas.openxmlformats.org/officeDocument/2006/relationships/notesSlide" Target="../notesSlides/notesSlide86.xml"/><Relationship Id="rId1" Type="http://schemas.openxmlformats.org/officeDocument/2006/relationships/slideLayout" Target="../slideLayouts/slideLayout14.xml"/><Relationship Id="rId6" Type="http://schemas.openxmlformats.org/officeDocument/2006/relationships/image" Target="../media/image1.jpeg"/><Relationship Id="rId5" Type="http://schemas.openxmlformats.org/officeDocument/2006/relationships/image" Target="../media/image6.png"/><Relationship Id="rId4" Type="http://schemas.openxmlformats.org/officeDocument/2006/relationships/image" Target="../media/image4.svg"/></Relationships>
</file>

<file path=ppt/slides/_rels/slide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7.xml"/><Relationship Id="rId1" Type="http://schemas.openxmlformats.org/officeDocument/2006/relationships/slideLayout" Target="../slideLayouts/slideLayout3.xml"/><Relationship Id="rId5" Type="http://schemas.openxmlformats.org/officeDocument/2006/relationships/image" Target="../media/image1.jpeg"/><Relationship Id="rId4" Type="http://schemas.openxmlformats.org/officeDocument/2006/relationships/image" Target="../media/image4.sv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0" y="0"/>
            <a:ext cx="9144000" cy="3670751"/>
          </a:xfrm>
          <a:solidFill>
            <a:schemeClr val="tx2">
              <a:lumMod val="75000"/>
            </a:schemeClr>
          </a:solidFill>
        </p:spPr>
        <p:txBody>
          <a:bodyPr/>
          <a:lstStyle/>
          <a:p>
            <a:r>
              <a:rPr lang="en-US" sz="2800" b="1" dirty="0">
                <a:solidFill>
                  <a:schemeClr val="bg1">
                    <a:lumMod val="95000"/>
                  </a:schemeClr>
                </a:solidFill>
                <a:latin typeface="Gill Sans MT" panose="020B0502020104020203" pitchFamily="34" charset="77"/>
              </a:rPr>
              <a:t>Heterogeneous Data-Centric Architectures for Modern Data-Intensive Applications: </a:t>
            </a:r>
            <a:br>
              <a:rPr lang="en-US" sz="2800" b="1" dirty="0">
                <a:solidFill>
                  <a:schemeClr val="bg1">
                    <a:lumMod val="95000"/>
                  </a:schemeClr>
                </a:solidFill>
                <a:latin typeface="Gill Sans MT" panose="020B0502020104020203" pitchFamily="34" charset="77"/>
              </a:rPr>
            </a:br>
            <a:r>
              <a:rPr lang="en-US" sz="2800" b="1" dirty="0">
                <a:solidFill>
                  <a:schemeClr val="bg1">
                    <a:lumMod val="95000"/>
                  </a:schemeClr>
                </a:solidFill>
                <a:latin typeface="Gill Sans MT" panose="020B0502020104020203" pitchFamily="34" charset="77"/>
              </a:rPr>
              <a:t>Case Studies in Machine Learning and Databases</a:t>
            </a:r>
            <a:br>
              <a:rPr lang="en-US" sz="3000" b="1" dirty="0">
                <a:solidFill>
                  <a:schemeClr val="bg1">
                    <a:lumMod val="95000"/>
                  </a:schemeClr>
                </a:solidFill>
                <a:latin typeface="Gill Sans MT" panose="020B0502020104020203" pitchFamily="34" charset="77"/>
              </a:rPr>
            </a:br>
            <a:br>
              <a:rPr lang="en-US" sz="1000" b="1" dirty="0">
                <a:solidFill>
                  <a:schemeClr val="bg1">
                    <a:lumMod val="95000"/>
                  </a:schemeClr>
                </a:solidFill>
                <a:latin typeface="Gill Sans MT" panose="020B0502020104020203" pitchFamily="34" charset="77"/>
              </a:rPr>
            </a:br>
            <a:br>
              <a:rPr lang="en-US" sz="1000" b="1" dirty="0">
                <a:solidFill>
                  <a:schemeClr val="bg1">
                    <a:lumMod val="95000"/>
                  </a:schemeClr>
                </a:solidFill>
                <a:latin typeface="Gill Sans MT" panose="020B0502020104020203" pitchFamily="34" charset="77"/>
              </a:rPr>
            </a:br>
            <a:r>
              <a:rPr lang="en-US" sz="2400" dirty="0">
                <a:solidFill>
                  <a:schemeClr val="bg1">
                    <a:lumMod val="85000"/>
                  </a:schemeClr>
                </a:solidFill>
              </a:rPr>
              <a:t>P&amp;S Processing-in-Memory</a:t>
            </a:r>
            <a:br>
              <a:rPr lang="en-US" sz="2400" dirty="0">
                <a:solidFill>
                  <a:schemeClr val="bg1">
                    <a:lumMod val="85000"/>
                  </a:schemeClr>
                </a:solidFill>
              </a:rPr>
            </a:br>
            <a:r>
              <a:rPr lang="en-US" sz="2400" dirty="0">
                <a:solidFill>
                  <a:schemeClr val="bg1">
                    <a:lumMod val="85000"/>
                  </a:schemeClr>
                </a:solidFill>
              </a:rPr>
              <a:t>Fall 2022 </a:t>
            </a:r>
            <a:br>
              <a:rPr lang="en-US" sz="2400" dirty="0">
                <a:solidFill>
                  <a:schemeClr val="bg1">
                    <a:lumMod val="85000"/>
                  </a:schemeClr>
                </a:solidFill>
              </a:rPr>
            </a:br>
            <a:r>
              <a:rPr lang="en-US" sz="2400" dirty="0">
                <a:solidFill>
                  <a:schemeClr val="bg1">
                    <a:lumMod val="85000"/>
                  </a:schemeClr>
                </a:solidFill>
              </a:rPr>
              <a:t>17 January 2023</a:t>
            </a:r>
            <a:endParaRPr lang="en-US" sz="3000" b="1" dirty="0">
              <a:solidFill>
                <a:schemeClr val="bg1">
                  <a:lumMod val="85000"/>
                </a:schemeClr>
              </a:solidFill>
              <a:latin typeface="Gill Sans MT" panose="020B0502020104020203" pitchFamily="34" charset="77"/>
            </a:endParaRPr>
          </a:p>
        </p:txBody>
      </p:sp>
      <p:sp>
        <p:nvSpPr>
          <p:cNvPr id="6" name="Subtitle 5"/>
          <p:cNvSpPr>
            <a:spLocks noGrp="1"/>
          </p:cNvSpPr>
          <p:nvPr>
            <p:ph type="subTitle" idx="1"/>
          </p:nvPr>
        </p:nvSpPr>
        <p:spPr>
          <a:xfrm>
            <a:off x="1371600" y="3156704"/>
            <a:ext cx="6400800" cy="685800"/>
          </a:xfrm>
        </p:spPr>
        <p:txBody>
          <a:bodyPr>
            <a:noAutofit/>
          </a:bodyPr>
          <a:lstStyle/>
          <a:p>
            <a:br>
              <a:rPr lang="en-US" sz="3600" dirty="0">
                <a:solidFill>
                  <a:schemeClr val="tx1">
                    <a:lumMod val="75000"/>
                    <a:lumOff val="25000"/>
                  </a:schemeClr>
                </a:solidFill>
              </a:rPr>
            </a:br>
            <a:br>
              <a:rPr lang="en-US" sz="3600" dirty="0">
                <a:solidFill>
                  <a:schemeClr val="tx1">
                    <a:lumMod val="75000"/>
                    <a:lumOff val="25000"/>
                  </a:schemeClr>
                </a:solidFill>
              </a:rPr>
            </a:br>
            <a:endParaRPr lang="en-US" sz="3600" dirty="0">
              <a:solidFill>
                <a:schemeClr val="tx1">
                  <a:lumMod val="75000"/>
                  <a:lumOff val="25000"/>
                </a:schemeClr>
              </a:solidFill>
            </a:endParaRPr>
          </a:p>
        </p:txBody>
      </p:sp>
      <p:sp>
        <p:nvSpPr>
          <p:cNvPr id="2" name="Rectangle 1"/>
          <p:cNvSpPr/>
          <p:nvPr/>
        </p:nvSpPr>
        <p:spPr>
          <a:xfrm>
            <a:off x="0" y="4515940"/>
            <a:ext cx="9144000" cy="584775"/>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effectLst/>
                <a:uLnTx/>
                <a:uFillTx/>
                <a:latin typeface="Gill Sans MT" panose="020B0502020104020203" pitchFamily="34" charset="77"/>
                <a:ea typeface="+mn-ea"/>
                <a:cs typeface="+mn-cs"/>
              </a:rPr>
              <a:t>Geraldo F. Oliveira</a:t>
            </a:r>
          </a:p>
        </p:txBody>
      </p:sp>
      <p:sp>
        <p:nvSpPr>
          <p:cNvPr id="4" name="TextBox 3"/>
          <p:cNvSpPr txBox="1"/>
          <p:nvPr/>
        </p:nvSpPr>
        <p:spPr>
          <a:xfrm>
            <a:off x="-1882588" y="3316941"/>
            <a:ext cx="184666" cy="523220"/>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lumMod val="75000"/>
                  <a:lumOff val="25000"/>
                </a:prstClr>
              </a:solidFill>
              <a:effectLst/>
              <a:uLnTx/>
              <a:uFillTx/>
              <a:latin typeface="Gill Sans MT"/>
              <a:ea typeface="+mn-ea"/>
              <a:cs typeface="+mn-cs"/>
            </a:endParaRPr>
          </a:p>
        </p:txBody>
      </p:sp>
      <p:pic>
        <p:nvPicPr>
          <p:cNvPr id="8" name="Graphic 7">
            <a:extLst>
              <a:ext uri="{FF2B5EF4-FFF2-40B4-BE49-F238E27FC236}">
                <a16:creationId xmlns:a16="http://schemas.microsoft.com/office/drawing/2014/main" id="{43B2F70C-CDC6-A642-9D6B-32E6A8EA358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2500" y="6173160"/>
            <a:ext cx="2286000" cy="439783"/>
          </a:xfrm>
          <a:prstGeom prst="rect">
            <a:avLst/>
          </a:prstGeom>
        </p:spPr>
      </p:pic>
      <p:pic>
        <p:nvPicPr>
          <p:cNvPr id="14" name="Picture 2" descr="http://www.euroc-project.eu/fileadmin/imgEuroc/eurocConsortiumLogos/ethLogo.png">
            <a:extLst>
              <a:ext uri="{FF2B5EF4-FFF2-40B4-BE49-F238E27FC236}">
                <a16:creationId xmlns:a16="http://schemas.microsoft.com/office/drawing/2014/main" id="{8E6DF52C-6D6F-1D47-92E5-A4DDA60A3E2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84924" y="6173160"/>
            <a:ext cx="1998476" cy="410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88687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76200"/>
            <a:ext cx="10363200" cy="914400"/>
          </a:xfrm>
        </p:spPr>
        <p:txBody>
          <a:bodyPr/>
          <a:lstStyle/>
          <a:p>
            <a:r>
              <a:rPr lang="en-US" dirty="0">
                <a:latin typeface="Gill Sans MT"/>
                <a:cs typeface="Gill Sans MT"/>
              </a:rPr>
              <a:t>Edge TPU: Baseline Accelerator</a:t>
            </a:r>
          </a:p>
        </p:txBody>
      </p:sp>
      <p:sp>
        <p:nvSpPr>
          <p:cNvPr id="3" name="Content Placeholder 2"/>
          <p:cNvSpPr>
            <a:spLocks noGrp="1"/>
          </p:cNvSpPr>
          <p:nvPr>
            <p:ph idx="1"/>
          </p:nvPr>
        </p:nvSpPr>
        <p:spPr>
          <a:xfrm>
            <a:off x="152400" y="990600"/>
            <a:ext cx="8610600" cy="5562600"/>
          </a:xfrm>
        </p:spPr>
        <p:txBody>
          <a:bodyPr>
            <a:noAutofit/>
          </a:bodyPr>
          <a:lstStyle/>
          <a:p>
            <a:pPr marL="457200" lvl="1" indent="0">
              <a:buNone/>
            </a:pPr>
            <a:endParaRPr lang="en-US" sz="2400" dirty="0">
              <a:solidFill>
                <a:srgbClr val="595959"/>
              </a:solidFill>
              <a:latin typeface="Gill Sans MT"/>
              <a:cs typeface="Gill Sans MT"/>
            </a:endParaRPr>
          </a:p>
          <a:p>
            <a:pPr lvl="2"/>
            <a:endParaRPr lang="en-US" sz="1800" dirty="0">
              <a:solidFill>
                <a:srgbClr val="595959"/>
              </a:solidFill>
              <a:latin typeface="Gill Sans MT"/>
              <a:cs typeface="Gill Sans MT"/>
            </a:endParaRPr>
          </a:p>
          <a:p>
            <a:pPr marL="914400" lvl="2" indent="0">
              <a:buNone/>
            </a:pPr>
            <a:endParaRPr lang="en-US" sz="1400" dirty="0">
              <a:solidFill>
                <a:srgbClr val="0000FF"/>
              </a:solidFill>
              <a:latin typeface="Gill Sans MT"/>
              <a:cs typeface="Gill Sans MT"/>
            </a:endParaRPr>
          </a:p>
          <a:p>
            <a:pPr lvl="1"/>
            <a:endParaRPr lang="en-US" sz="1600" dirty="0">
              <a:latin typeface="Gill Sans MT"/>
              <a:cs typeface="Gill Sans MT"/>
            </a:endParaRPr>
          </a:p>
        </p:txBody>
      </p:sp>
      <p:sp>
        <p:nvSpPr>
          <p:cNvPr id="6" name="Rounded Rectangle 5"/>
          <p:cNvSpPr/>
          <p:nvPr/>
        </p:nvSpPr>
        <p:spPr>
          <a:xfrm>
            <a:off x="762000" y="3379113"/>
            <a:ext cx="1371600" cy="1600200"/>
          </a:xfrm>
          <a:prstGeom prst="roundRect">
            <a:avLst/>
          </a:prstGeom>
          <a:solidFill>
            <a:schemeClr val="tx2"/>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DRAM</a:t>
            </a:r>
            <a:endParaRPr kumimoji="0" lang="en-US" sz="2000" b="1" i="0" u="none" strike="noStrike" kern="1200" cap="none" spc="0" normalizeH="0" baseline="0" noProof="0" dirty="0">
              <a:ln>
                <a:noFill/>
              </a:ln>
              <a:solidFill>
                <a:prstClr val="white"/>
              </a:solidFill>
              <a:effectLst/>
              <a:uLnTx/>
              <a:uFillTx/>
              <a:latin typeface="Gill Sans MT"/>
              <a:ea typeface="+mn-ea"/>
              <a:cs typeface="Gill Sans MT"/>
            </a:endParaRPr>
          </a:p>
        </p:txBody>
      </p:sp>
      <p:cxnSp>
        <p:nvCxnSpPr>
          <p:cNvPr id="24" name="Straight Arrow Connector 23"/>
          <p:cNvCxnSpPr/>
          <p:nvPr/>
        </p:nvCxnSpPr>
        <p:spPr>
          <a:xfrm flipH="1">
            <a:off x="2362200" y="4369713"/>
            <a:ext cx="1981200" cy="0"/>
          </a:xfrm>
          <a:prstGeom prst="straightConnector1">
            <a:avLst/>
          </a:prstGeom>
          <a:noFill/>
          <a:ln w="57150" cap="flat" cmpd="sng" algn="ctr">
            <a:solidFill>
              <a:schemeClr val="tx1"/>
            </a:solidFill>
            <a:prstDash val="solid"/>
            <a:miter lim="800000"/>
            <a:headEnd type="arrow"/>
            <a:tailEnd type="arrow"/>
          </a:ln>
          <a:effectLst/>
        </p:spPr>
      </p:cxnSp>
      <p:pic>
        <p:nvPicPr>
          <p:cNvPr id="28" name="Picture 27"/>
          <p:cNvPicPr>
            <a:picLocks noChangeAspect="1"/>
          </p:cNvPicPr>
          <p:nvPr/>
        </p:nvPicPr>
        <p:blipFill>
          <a:blip r:embed="rId3"/>
          <a:stretch>
            <a:fillRect/>
          </a:stretch>
        </p:blipFill>
        <p:spPr>
          <a:xfrm>
            <a:off x="609600" y="2093995"/>
            <a:ext cx="1905000" cy="1132718"/>
          </a:xfrm>
          <a:prstGeom prst="rect">
            <a:avLst/>
          </a:prstGeom>
        </p:spPr>
      </p:pic>
      <p:sp>
        <p:nvSpPr>
          <p:cNvPr id="25" name="TextBox 24"/>
          <p:cNvSpPr txBox="1"/>
          <p:nvPr/>
        </p:nvSpPr>
        <p:spPr>
          <a:xfrm>
            <a:off x="666296" y="1636795"/>
            <a:ext cx="1619704"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t>ML Model</a:t>
            </a:r>
          </a:p>
        </p:txBody>
      </p:sp>
      <p:grpSp>
        <p:nvGrpSpPr>
          <p:cNvPr id="124" name="Group 123"/>
          <p:cNvGrpSpPr/>
          <p:nvPr/>
        </p:nvGrpSpPr>
        <p:grpSpPr>
          <a:xfrm>
            <a:off x="4762501" y="3226712"/>
            <a:ext cx="2400300" cy="1828802"/>
            <a:chOff x="4038600" y="3383410"/>
            <a:chExt cx="2743200" cy="1950593"/>
          </a:xfrm>
        </p:grpSpPr>
        <p:sp>
          <p:nvSpPr>
            <p:cNvPr id="125" name="TextBox 124"/>
            <p:cNvSpPr txBox="1"/>
            <p:nvPr/>
          </p:nvSpPr>
          <p:spPr>
            <a:xfrm>
              <a:off x="4065813" y="3383410"/>
              <a:ext cx="2367645" cy="42675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MT"/>
                  <a:ea typeface="+mn-ea"/>
                  <a:cs typeface="Gill Sans MT"/>
                </a:rPr>
                <a:t>PE Array</a:t>
              </a:r>
            </a:p>
          </p:txBody>
        </p:sp>
        <p:grpSp>
          <p:nvGrpSpPr>
            <p:cNvPr id="126" name="Group 125"/>
            <p:cNvGrpSpPr/>
            <p:nvPr/>
          </p:nvGrpSpPr>
          <p:grpSpPr>
            <a:xfrm>
              <a:off x="4038600" y="3886200"/>
              <a:ext cx="2743200" cy="1447803"/>
              <a:chOff x="4038600" y="3886200"/>
              <a:chExt cx="2743200" cy="1447803"/>
            </a:xfrm>
          </p:grpSpPr>
          <p:grpSp>
            <p:nvGrpSpPr>
              <p:cNvPr id="128" name="Group 127"/>
              <p:cNvGrpSpPr/>
              <p:nvPr/>
            </p:nvGrpSpPr>
            <p:grpSpPr>
              <a:xfrm>
                <a:off x="4038600" y="3886201"/>
                <a:ext cx="2057400" cy="1447802"/>
                <a:chOff x="4038600" y="3886201"/>
                <a:chExt cx="2057400" cy="1447802"/>
              </a:xfrm>
            </p:grpSpPr>
            <p:grpSp>
              <p:nvGrpSpPr>
                <p:cNvPr id="135" name="Group 134"/>
                <p:cNvGrpSpPr/>
                <p:nvPr/>
              </p:nvGrpSpPr>
              <p:grpSpPr>
                <a:xfrm>
                  <a:off x="4038600" y="3886201"/>
                  <a:ext cx="2057400" cy="1447802"/>
                  <a:chOff x="1823106" y="5024282"/>
                  <a:chExt cx="1822812" cy="1372559"/>
                </a:xfrm>
              </p:grpSpPr>
              <p:sp>
                <p:nvSpPr>
                  <p:cNvPr id="151" name="Rounded Rectangle 150"/>
                  <p:cNvSpPr/>
                  <p:nvPr/>
                </p:nvSpPr>
                <p:spPr>
                  <a:xfrm>
                    <a:off x="1828800" y="5030495"/>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152" name="Rounded Rectangle 151"/>
                  <p:cNvSpPr/>
                  <p:nvPr/>
                </p:nvSpPr>
                <p:spPr>
                  <a:xfrm>
                    <a:off x="2308049" y="5030492"/>
                    <a:ext cx="392707" cy="238742"/>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153" name="Rounded Rectangle 152"/>
                  <p:cNvSpPr/>
                  <p:nvPr/>
                </p:nvSpPr>
                <p:spPr>
                  <a:xfrm>
                    <a:off x="1828800" y="539169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154" name="Rounded Rectangle 153"/>
                  <p:cNvSpPr/>
                  <p:nvPr/>
                </p:nvSpPr>
                <p:spPr>
                  <a:xfrm>
                    <a:off x="2308049" y="5391695"/>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155" name="Rounded Rectangle 154"/>
                  <p:cNvSpPr/>
                  <p:nvPr/>
                </p:nvSpPr>
                <p:spPr>
                  <a:xfrm>
                    <a:off x="1828800" y="57810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156" name="Rounded Rectangle 155"/>
                  <p:cNvSpPr/>
                  <p:nvPr/>
                </p:nvSpPr>
                <p:spPr>
                  <a:xfrm>
                    <a:off x="2308049" y="5771323"/>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157" name="Rounded Rectangle 156"/>
                  <p:cNvSpPr/>
                  <p:nvPr/>
                </p:nvSpPr>
                <p:spPr>
                  <a:xfrm>
                    <a:off x="2780629" y="5030493"/>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158" name="Rounded Rectangle 157"/>
                  <p:cNvSpPr/>
                  <p:nvPr/>
                </p:nvSpPr>
                <p:spPr>
                  <a:xfrm>
                    <a:off x="2780629" y="539169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159" name="Rounded Rectangle 158"/>
                  <p:cNvSpPr/>
                  <p:nvPr/>
                </p:nvSpPr>
                <p:spPr>
                  <a:xfrm>
                    <a:off x="2780629"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160" name="Rounded Rectangle 159"/>
                  <p:cNvSpPr/>
                  <p:nvPr/>
                </p:nvSpPr>
                <p:spPr>
                  <a:xfrm>
                    <a:off x="3253209" y="5024282"/>
                    <a:ext cx="392707" cy="238742"/>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161" name="Rounded Rectangle 160"/>
                  <p:cNvSpPr/>
                  <p:nvPr/>
                </p:nvSpPr>
                <p:spPr>
                  <a:xfrm>
                    <a:off x="3253211" y="538548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162" name="Rounded Rectangle 161"/>
                  <p:cNvSpPr/>
                  <p:nvPr/>
                </p:nvSpPr>
                <p:spPr>
                  <a:xfrm>
                    <a:off x="3253211" y="57748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163" name="Rounded Rectangle 162"/>
                  <p:cNvSpPr/>
                  <p:nvPr/>
                </p:nvSpPr>
                <p:spPr>
                  <a:xfrm>
                    <a:off x="1823106" y="6158100"/>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164" name="Rounded Rectangle 163"/>
                  <p:cNvSpPr/>
                  <p:nvPr/>
                </p:nvSpPr>
                <p:spPr>
                  <a:xfrm>
                    <a:off x="2302355" y="614836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165" name="Rounded Rectangle 164"/>
                  <p:cNvSpPr/>
                  <p:nvPr/>
                </p:nvSpPr>
                <p:spPr>
                  <a:xfrm>
                    <a:off x="2774935" y="6148363"/>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166" name="Rounded Rectangle 165"/>
                  <p:cNvSpPr/>
                  <p:nvPr/>
                </p:nvSpPr>
                <p:spPr>
                  <a:xfrm>
                    <a:off x="3247517" y="615188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grpSp>
            <p:cxnSp>
              <p:nvCxnSpPr>
                <p:cNvPr id="136" name="Straight Arrow Connector 135"/>
                <p:cNvCxnSpPr/>
                <p:nvPr/>
              </p:nvCxnSpPr>
              <p:spPr>
                <a:xfrm>
                  <a:off x="5867400" y="4145286"/>
                  <a:ext cx="0" cy="121914"/>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137" name="Straight Arrow Connector 136"/>
                <p:cNvCxnSpPr/>
                <p:nvPr/>
              </p:nvCxnSpPr>
              <p:spPr>
                <a:xfrm>
                  <a:off x="5867400" y="4526286"/>
                  <a:ext cx="0" cy="15849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138" name="Straight Arrow Connector 137"/>
                <p:cNvCxnSpPr/>
                <p:nvPr/>
              </p:nvCxnSpPr>
              <p:spPr>
                <a:xfrm>
                  <a:off x="5867400" y="4946910"/>
                  <a:ext cx="0" cy="149346"/>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139" name="Straight Arrow Connector 138"/>
                <p:cNvCxnSpPr>
                  <a:stCxn id="163" idx="3"/>
                  <a:endCxn id="164" idx="1"/>
                </p:cNvCxnSpPr>
                <p:nvPr/>
              </p:nvCxnSpPr>
              <p:spPr>
                <a:xfrm flipV="1">
                  <a:off x="4481847" y="519782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140" name="Straight Arrow Connector 139"/>
                <p:cNvCxnSpPr/>
                <p:nvPr/>
              </p:nvCxnSpPr>
              <p:spPr>
                <a:xfrm flipV="1">
                  <a:off x="4495800" y="480060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141" name="Straight Arrow Connector 140"/>
                <p:cNvCxnSpPr/>
                <p:nvPr/>
              </p:nvCxnSpPr>
              <p:spPr>
                <a:xfrm flipV="1">
                  <a:off x="4495800" y="441960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142" name="Straight Arrow Connector 141"/>
                <p:cNvCxnSpPr/>
                <p:nvPr/>
              </p:nvCxnSpPr>
              <p:spPr>
                <a:xfrm flipV="1">
                  <a:off x="4495800" y="403860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p:nvPr/>
              </p:nvCxnSpPr>
              <p:spPr>
                <a:xfrm flipV="1">
                  <a:off x="4993768" y="519782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144" name="Straight Arrow Connector 143"/>
                <p:cNvCxnSpPr/>
                <p:nvPr/>
              </p:nvCxnSpPr>
              <p:spPr>
                <a:xfrm flipV="1">
                  <a:off x="5007721" y="480060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p:nvPr/>
              </p:nvCxnSpPr>
              <p:spPr>
                <a:xfrm flipV="1">
                  <a:off x="5007721" y="441960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146" name="Straight Arrow Connector 145"/>
                <p:cNvCxnSpPr/>
                <p:nvPr/>
              </p:nvCxnSpPr>
              <p:spPr>
                <a:xfrm flipV="1">
                  <a:off x="5007721" y="403860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147" name="Straight Arrow Connector 146"/>
                <p:cNvCxnSpPr/>
                <p:nvPr/>
              </p:nvCxnSpPr>
              <p:spPr>
                <a:xfrm flipV="1">
                  <a:off x="5562600" y="518160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148" name="Straight Arrow Connector 147"/>
                <p:cNvCxnSpPr/>
                <p:nvPr/>
              </p:nvCxnSpPr>
              <p:spPr>
                <a:xfrm flipV="1">
                  <a:off x="5576553" y="478438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149" name="Straight Arrow Connector 148"/>
                <p:cNvCxnSpPr/>
                <p:nvPr/>
              </p:nvCxnSpPr>
              <p:spPr>
                <a:xfrm flipV="1">
                  <a:off x="5576553" y="440338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150" name="Straight Arrow Connector 149"/>
                <p:cNvCxnSpPr/>
                <p:nvPr/>
              </p:nvCxnSpPr>
              <p:spPr>
                <a:xfrm flipV="1">
                  <a:off x="5576553" y="402238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grpSp>
          <p:grpSp>
            <p:nvGrpSpPr>
              <p:cNvPr id="129" name="Group 128"/>
              <p:cNvGrpSpPr/>
              <p:nvPr/>
            </p:nvGrpSpPr>
            <p:grpSpPr>
              <a:xfrm>
                <a:off x="6096000" y="3886200"/>
                <a:ext cx="685800" cy="1447800"/>
                <a:chOff x="6096000" y="3886200"/>
                <a:chExt cx="685800" cy="1447800"/>
              </a:xfrm>
            </p:grpSpPr>
            <p:cxnSp>
              <p:nvCxnSpPr>
                <p:cNvPr id="130" name="Straight Arrow Connector 129"/>
                <p:cNvCxnSpPr/>
                <p:nvPr/>
              </p:nvCxnSpPr>
              <p:spPr>
                <a:xfrm flipV="1">
                  <a:off x="6096000" y="4038600"/>
                  <a:ext cx="134255" cy="0"/>
                </a:xfrm>
                <a:prstGeom prst="straightConnector1">
                  <a:avLst/>
                </a:prstGeom>
                <a:ln w="28575"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131" name="Straight Arrow Connector 130"/>
                <p:cNvCxnSpPr/>
                <p:nvPr/>
              </p:nvCxnSpPr>
              <p:spPr>
                <a:xfrm flipV="1">
                  <a:off x="6096000" y="4419600"/>
                  <a:ext cx="134255" cy="0"/>
                </a:xfrm>
                <a:prstGeom prst="straightConnector1">
                  <a:avLst/>
                </a:prstGeom>
                <a:ln w="28575"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132" name="Straight Arrow Connector 131"/>
                <p:cNvCxnSpPr/>
                <p:nvPr/>
              </p:nvCxnSpPr>
              <p:spPr>
                <a:xfrm flipV="1">
                  <a:off x="6096000" y="4800600"/>
                  <a:ext cx="134255" cy="0"/>
                </a:xfrm>
                <a:prstGeom prst="straightConnector1">
                  <a:avLst/>
                </a:prstGeom>
                <a:ln w="28575"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133" name="Straight Arrow Connector 132"/>
                <p:cNvCxnSpPr/>
                <p:nvPr/>
              </p:nvCxnSpPr>
              <p:spPr>
                <a:xfrm flipV="1">
                  <a:off x="6096000" y="5181600"/>
                  <a:ext cx="134255" cy="0"/>
                </a:xfrm>
                <a:prstGeom prst="straightConnector1">
                  <a:avLst/>
                </a:prstGeom>
                <a:ln w="28575"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134" name="Rounded Rectangle 133"/>
                <p:cNvSpPr/>
                <p:nvPr/>
              </p:nvSpPr>
              <p:spPr>
                <a:xfrm>
                  <a:off x="6248400" y="3886200"/>
                  <a:ext cx="533400" cy="1447800"/>
                </a:xfrm>
                <a:prstGeom prst="roundRect">
                  <a:avLst/>
                </a:prstGeom>
                <a:solidFill>
                  <a:srgbClr val="4A8861"/>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Gill Sans MT"/>
                    <a:ea typeface="+mn-ea"/>
                    <a:cs typeface="+mn-cs"/>
                  </a:endParaRPr>
                </a:p>
              </p:txBody>
            </p:sp>
          </p:grpSp>
        </p:grpSp>
        <p:sp>
          <p:nvSpPr>
            <p:cNvPr id="127" name="TextBox 126"/>
            <p:cNvSpPr txBox="1"/>
            <p:nvPr/>
          </p:nvSpPr>
          <p:spPr>
            <a:xfrm rot="16200000">
              <a:off x="5947615" y="4337269"/>
              <a:ext cx="1140750" cy="52761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t>Buffer</a:t>
              </a:r>
            </a:p>
          </p:txBody>
        </p:sp>
      </p:grpSp>
      <p:cxnSp>
        <p:nvCxnSpPr>
          <p:cNvPr id="167" name="Straight Arrow Connector 166"/>
          <p:cNvCxnSpPr/>
          <p:nvPr/>
        </p:nvCxnSpPr>
        <p:spPr>
          <a:xfrm>
            <a:off x="5867400" y="2438400"/>
            <a:ext cx="0" cy="685800"/>
          </a:xfrm>
          <a:prstGeom prst="straightConnector1">
            <a:avLst/>
          </a:prstGeom>
          <a:noFill/>
          <a:ln w="88900" cap="flat" cmpd="sng" algn="ctr">
            <a:solidFill>
              <a:schemeClr val="tx1"/>
            </a:solidFill>
            <a:prstDash val="solid"/>
            <a:miter lim="800000"/>
            <a:headEnd type="none"/>
            <a:tailEnd type="triangle"/>
          </a:ln>
          <a:effectLst/>
        </p:spPr>
      </p:cxnSp>
      <p:sp>
        <p:nvSpPr>
          <p:cNvPr id="168" name="TextBox 167"/>
          <p:cNvSpPr txBox="1"/>
          <p:nvPr/>
        </p:nvSpPr>
        <p:spPr>
          <a:xfrm>
            <a:off x="5943600" y="2433935"/>
            <a:ext cx="167640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t>Dataflow</a:t>
            </a:r>
          </a:p>
        </p:txBody>
      </p:sp>
      <p:sp>
        <p:nvSpPr>
          <p:cNvPr id="169" name="Rounded Rectangle 168"/>
          <p:cNvSpPr/>
          <p:nvPr/>
        </p:nvSpPr>
        <p:spPr bwMode="auto">
          <a:xfrm>
            <a:off x="990600" y="2180477"/>
            <a:ext cx="304800" cy="882848"/>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Gill Sans MT"/>
              <a:ea typeface="굴림" pitchFamily="34" charset="-127"/>
              <a:cs typeface="Gill Sans MT"/>
            </a:endParaRPr>
          </a:p>
        </p:txBody>
      </p:sp>
      <p:grpSp>
        <p:nvGrpSpPr>
          <p:cNvPr id="170" name="Group 169"/>
          <p:cNvGrpSpPr/>
          <p:nvPr/>
        </p:nvGrpSpPr>
        <p:grpSpPr>
          <a:xfrm>
            <a:off x="2743200" y="3912513"/>
            <a:ext cx="1219200" cy="228600"/>
            <a:chOff x="3505200" y="2590800"/>
            <a:chExt cx="1447800" cy="228600"/>
          </a:xfrm>
        </p:grpSpPr>
        <p:sp>
          <p:nvSpPr>
            <p:cNvPr id="171" name="Oval 170"/>
            <p:cNvSpPr/>
            <p:nvPr/>
          </p:nvSpPr>
          <p:spPr>
            <a:xfrm>
              <a:off x="3505200" y="2590800"/>
              <a:ext cx="304800" cy="228600"/>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sp>
          <p:nvSpPr>
            <p:cNvPr id="172" name="Oval 171"/>
            <p:cNvSpPr/>
            <p:nvPr/>
          </p:nvSpPr>
          <p:spPr>
            <a:xfrm>
              <a:off x="3886200" y="2590800"/>
              <a:ext cx="304800" cy="228600"/>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sp>
          <p:nvSpPr>
            <p:cNvPr id="173" name="Oval 172"/>
            <p:cNvSpPr/>
            <p:nvPr/>
          </p:nvSpPr>
          <p:spPr>
            <a:xfrm>
              <a:off x="4267200" y="2590800"/>
              <a:ext cx="304800" cy="228600"/>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sp>
          <p:nvSpPr>
            <p:cNvPr id="174" name="Oval 173"/>
            <p:cNvSpPr/>
            <p:nvPr/>
          </p:nvSpPr>
          <p:spPr>
            <a:xfrm>
              <a:off x="4648200" y="2590800"/>
              <a:ext cx="304800" cy="228600"/>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grpSp>
      <p:cxnSp>
        <p:nvCxnSpPr>
          <p:cNvPr id="175" name="Straight Arrow Connector 174"/>
          <p:cNvCxnSpPr>
            <a:stCxn id="172" idx="0"/>
          </p:cNvCxnSpPr>
          <p:nvPr/>
        </p:nvCxnSpPr>
        <p:spPr>
          <a:xfrm flipV="1">
            <a:off x="3192379" y="1143000"/>
            <a:ext cx="922421" cy="2769513"/>
          </a:xfrm>
          <a:prstGeom prst="straightConnector1">
            <a:avLst/>
          </a:prstGeom>
          <a:noFill/>
          <a:ln w="28575" cap="flat" cmpd="sng" algn="ctr">
            <a:solidFill>
              <a:schemeClr val="tx1"/>
            </a:solidFill>
            <a:prstDash val="sysDash"/>
            <a:miter lim="800000"/>
            <a:headEnd type="none"/>
            <a:tailEnd type="none"/>
          </a:ln>
          <a:effectLst/>
        </p:spPr>
      </p:cxnSp>
      <p:cxnSp>
        <p:nvCxnSpPr>
          <p:cNvPr id="177" name="Straight Arrow Connector 176"/>
          <p:cNvCxnSpPr>
            <a:stCxn id="172" idx="0"/>
          </p:cNvCxnSpPr>
          <p:nvPr/>
        </p:nvCxnSpPr>
        <p:spPr>
          <a:xfrm flipV="1">
            <a:off x="3192379" y="2209800"/>
            <a:ext cx="998621" cy="1702713"/>
          </a:xfrm>
          <a:prstGeom prst="straightConnector1">
            <a:avLst/>
          </a:prstGeom>
          <a:noFill/>
          <a:ln w="28575" cap="flat" cmpd="sng" algn="ctr">
            <a:solidFill>
              <a:schemeClr val="tx1"/>
            </a:solidFill>
            <a:prstDash val="sysDash"/>
            <a:miter lim="800000"/>
            <a:headEnd type="none"/>
            <a:tailEnd type="none"/>
          </a:ln>
          <a:effectLst/>
        </p:spPr>
      </p:cxnSp>
      <p:cxnSp>
        <p:nvCxnSpPr>
          <p:cNvPr id="238" name="Straight Arrow Connector 237"/>
          <p:cNvCxnSpPr/>
          <p:nvPr/>
        </p:nvCxnSpPr>
        <p:spPr>
          <a:xfrm>
            <a:off x="5943600" y="5131713"/>
            <a:ext cx="152400" cy="685800"/>
          </a:xfrm>
          <a:prstGeom prst="straightConnector1">
            <a:avLst/>
          </a:prstGeom>
          <a:noFill/>
          <a:ln w="38100" cap="flat" cmpd="sng" algn="ctr">
            <a:solidFill>
              <a:schemeClr val="tx1"/>
            </a:solidFill>
            <a:prstDash val="sysDash"/>
            <a:miter lim="800000"/>
            <a:headEnd type="none"/>
            <a:tailEnd type="arrow"/>
          </a:ln>
          <a:effectLst/>
        </p:spPr>
      </p:cxnSp>
      <p:sp>
        <p:nvSpPr>
          <p:cNvPr id="239" name="TextBox 238"/>
          <p:cNvSpPr txBox="1"/>
          <p:nvPr/>
        </p:nvSpPr>
        <p:spPr>
          <a:xfrm>
            <a:off x="4800600" y="5817513"/>
            <a:ext cx="2590800"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64x64 array</a:t>
            </a:r>
            <a:br>
              <a:rPr kumimoji="0" lang="en-US" sz="22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2TFLOP/s</a:t>
            </a:r>
          </a:p>
        </p:txBody>
      </p:sp>
      <p:cxnSp>
        <p:nvCxnSpPr>
          <p:cNvPr id="240" name="Straight Arrow Connector 239"/>
          <p:cNvCxnSpPr/>
          <p:nvPr/>
        </p:nvCxnSpPr>
        <p:spPr>
          <a:xfrm flipV="1">
            <a:off x="7239000" y="4141113"/>
            <a:ext cx="533400" cy="304800"/>
          </a:xfrm>
          <a:prstGeom prst="straightConnector1">
            <a:avLst/>
          </a:prstGeom>
          <a:noFill/>
          <a:ln w="38100" cap="flat" cmpd="sng" algn="ctr">
            <a:solidFill>
              <a:schemeClr val="tx1"/>
            </a:solidFill>
            <a:prstDash val="sysDash"/>
            <a:miter lim="800000"/>
            <a:headEnd type="none"/>
            <a:tailEnd type="arrow"/>
          </a:ln>
          <a:effectLst/>
        </p:spPr>
      </p:cxnSp>
      <p:sp>
        <p:nvSpPr>
          <p:cNvPr id="241" name="TextBox 240"/>
          <p:cNvSpPr txBox="1"/>
          <p:nvPr/>
        </p:nvSpPr>
        <p:spPr>
          <a:xfrm>
            <a:off x="6934200" y="3302913"/>
            <a:ext cx="2590800" cy="7386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prstClr val="black"/>
                </a:solidFill>
                <a:effectLst/>
                <a:uLnTx/>
                <a:uFillTx/>
                <a:latin typeface="Gill Sans MT"/>
                <a:ea typeface="+mn-ea"/>
                <a:cs typeface="Gill Sans MT"/>
              </a:rPr>
              <a:t>4MB </a:t>
            </a:r>
            <a:br>
              <a:rPr kumimoji="0" lang="en-US" sz="21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2100" b="1" i="0" u="none" strike="noStrike" kern="1200" cap="none" spc="0" normalizeH="0" baseline="0" noProof="0" dirty="0">
                <a:ln>
                  <a:noFill/>
                </a:ln>
                <a:solidFill>
                  <a:prstClr val="black"/>
                </a:solidFill>
                <a:effectLst/>
                <a:uLnTx/>
                <a:uFillTx/>
                <a:latin typeface="Gill Sans MT"/>
                <a:ea typeface="+mn-ea"/>
                <a:cs typeface="Gill Sans MT"/>
              </a:rPr>
              <a:t>on-chip buffer</a:t>
            </a:r>
          </a:p>
        </p:txBody>
      </p:sp>
      <p:grpSp>
        <p:nvGrpSpPr>
          <p:cNvPr id="14" name="Group 13"/>
          <p:cNvGrpSpPr/>
          <p:nvPr/>
        </p:nvGrpSpPr>
        <p:grpSpPr>
          <a:xfrm>
            <a:off x="3962400" y="1066800"/>
            <a:ext cx="3794667" cy="1143000"/>
            <a:chOff x="6797133" y="914400"/>
            <a:chExt cx="3794667" cy="1143000"/>
          </a:xfrm>
        </p:grpSpPr>
        <p:grpSp>
          <p:nvGrpSpPr>
            <p:cNvPr id="12" name="Group 11"/>
            <p:cNvGrpSpPr/>
            <p:nvPr/>
          </p:nvGrpSpPr>
          <p:grpSpPr>
            <a:xfrm>
              <a:off x="6797133" y="914400"/>
              <a:ext cx="3794667" cy="1143000"/>
              <a:chOff x="4892133" y="990600"/>
              <a:chExt cx="3794667" cy="1143000"/>
            </a:xfrm>
          </p:grpSpPr>
          <p:sp>
            <p:nvSpPr>
              <p:cNvPr id="179" name="Rounded Rectangle 178"/>
              <p:cNvSpPr/>
              <p:nvPr/>
            </p:nvSpPr>
            <p:spPr>
              <a:xfrm>
                <a:off x="5029200" y="990600"/>
                <a:ext cx="3505200" cy="1143000"/>
              </a:xfrm>
              <a:prstGeom prst="roundRect">
                <a:avLst/>
              </a:prstGeom>
              <a:solidFill>
                <a:schemeClr val="bg1">
                  <a:lumMod val="85000"/>
                  <a:alpha val="3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grpSp>
            <p:nvGrpSpPr>
              <p:cNvPr id="11" name="Group 10"/>
              <p:cNvGrpSpPr/>
              <p:nvPr/>
            </p:nvGrpSpPr>
            <p:grpSpPr>
              <a:xfrm>
                <a:off x="4892133" y="1046987"/>
                <a:ext cx="3794667" cy="1086613"/>
                <a:chOff x="4892133" y="1046987"/>
                <a:chExt cx="3794667" cy="1086613"/>
              </a:xfrm>
            </p:grpSpPr>
            <p:grpSp>
              <p:nvGrpSpPr>
                <p:cNvPr id="311" name="Group 310"/>
                <p:cNvGrpSpPr/>
                <p:nvPr/>
              </p:nvGrpSpPr>
              <p:grpSpPr>
                <a:xfrm>
                  <a:off x="7239000" y="1170994"/>
                  <a:ext cx="1447800" cy="886406"/>
                  <a:chOff x="-2433918" y="1957107"/>
                  <a:chExt cx="1839558" cy="1101123"/>
                </a:xfrm>
              </p:grpSpPr>
              <p:sp>
                <p:nvSpPr>
                  <p:cNvPr id="312" name="TextBox 311"/>
                  <p:cNvSpPr txBox="1"/>
                  <p:nvPr/>
                </p:nvSpPr>
                <p:spPr>
                  <a:xfrm>
                    <a:off x="-2433918" y="2331801"/>
                    <a:ext cx="1839558" cy="7264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Gill Sans MT"/>
                        <a:ea typeface="+mn-ea"/>
                        <a:cs typeface="Gill Sans MT"/>
                      </a:rPr>
                      <a:t>Output Activation</a:t>
                    </a:r>
                  </a:p>
                </p:txBody>
              </p:sp>
              <p:sp>
                <p:nvSpPr>
                  <p:cNvPr id="313" name="Rounded Rectangle 312"/>
                  <p:cNvSpPr/>
                  <p:nvPr/>
                </p:nvSpPr>
                <p:spPr>
                  <a:xfrm>
                    <a:off x="-1849417" y="1957107"/>
                    <a:ext cx="336745" cy="206678"/>
                  </a:xfrm>
                  <a:prstGeom prst="roundRect">
                    <a:avLst/>
                  </a:prstGeom>
                  <a:solidFill>
                    <a:srgbClr val="CCDFFF"/>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14" name="Rounded Rectangle 313"/>
                  <p:cNvSpPr/>
                  <p:nvPr/>
                </p:nvSpPr>
                <p:spPr>
                  <a:xfrm>
                    <a:off x="-1500368" y="1957109"/>
                    <a:ext cx="336747" cy="206679"/>
                  </a:xfrm>
                  <a:prstGeom prst="roundRect">
                    <a:avLst/>
                  </a:prstGeom>
                  <a:solidFill>
                    <a:srgbClr val="CCDFFF"/>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15" name="Rounded Rectangle 314"/>
                  <p:cNvSpPr/>
                  <p:nvPr/>
                </p:nvSpPr>
                <p:spPr>
                  <a:xfrm>
                    <a:off x="-1849419" y="2170100"/>
                    <a:ext cx="336747" cy="206679"/>
                  </a:xfrm>
                  <a:prstGeom prst="roundRect">
                    <a:avLst/>
                  </a:prstGeom>
                  <a:solidFill>
                    <a:srgbClr val="CCDFFF"/>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16" name="Rounded Rectangle 315"/>
                  <p:cNvSpPr/>
                  <p:nvPr/>
                </p:nvSpPr>
                <p:spPr>
                  <a:xfrm>
                    <a:off x="-1500363" y="2170102"/>
                    <a:ext cx="336747" cy="206678"/>
                  </a:xfrm>
                  <a:prstGeom prst="roundRect">
                    <a:avLst/>
                  </a:prstGeom>
                  <a:solidFill>
                    <a:srgbClr val="CCDFFF"/>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grpSp>
            <p:grpSp>
              <p:nvGrpSpPr>
                <p:cNvPr id="318" name="Group 317"/>
                <p:cNvGrpSpPr/>
                <p:nvPr/>
              </p:nvGrpSpPr>
              <p:grpSpPr>
                <a:xfrm>
                  <a:off x="6248400" y="1219202"/>
                  <a:ext cx="1223412" cy="795753"/>
                  <a:chOff x="2666640" y="2957899"/>
                  <a:chExt cx="1420202" cy="1150045"/>
                </a:xfrm>
              </p:grpSpPr>
              <p:sp>
                <p:nvSpPr>
                  <p:cNvPr id="361" name="TextBox 360"/>
                  <p:cNvSpPr txBox="1"/>
                  <p:nvPr/>
                </p:nvSpPr>
                <p:spPr>
                  <a:xfrm>
                    <a:off x="2666640" y="3618656"/>
                    <a:ext cx="1420202" cy="48928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Gill Sans MT"/>
                        <a:ea typeface="+mn-ea"/>
                        <a:cs typeface="Gill Sans MT"/>
                      </a:rPr>
                      <a:t>Parameter</a:t>
                    </a:r>
                  </a:p>
                </p:txBody>
              </p:sp>
              <p:grpSp>
                <p:nvGrpSpPr>
                  <p:cNvPr id="362" name="Group 361"/>
                  <p:cNvGrpSpPr/>
                  <p:nvPr/>
                </p:nvGrpSpPr>
                <p:grpSpPr>
                  <a:xfrm>
                    <a:off x="3104337" y="2957899"/>
                    <a:ext cx="546702" cy="547301"/>
                    <a:chOff x="3269048" y="1131397"/>
                    <a:chExt cx="573797" cy="542707"/>
                  </a:xfrm>
                </p:grpSpPr>
                <p:sp>
                  <p:nvSpPr>
                    <p:cNvPr id="363" name="Rounded Rectangle 362"/>
                    <p:cNvSpPr/>
                    <p:nvPr/>
                  </p:nvSpPr>
                  <p:spPr>
                    <a:xfrm>
                      <a:off x="3269048" y="1131397"/>
                      <a:ext cx="345193" cy="314108"/>
                    </a:xfrm>
                    <a:prstGeom prst="roundRect">
                      <a:avLst/>
                    </a:prstGeom>
                    <a:solidFill>
                      <a:schemeClr val="accent2">
                        <a:lumMod val="20000"/>
                        <a:lumOff val="8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64" name="Rounded Rectangle 363"/>
                    <p:cNvSpPr/>
                    <p:nvPr/>
                  </p:nvSpPr>
                  <p:spPr>
                    <a:xfrm>
                      <a:off x="3345244" y="1207597"/>
                      <a:ext cx="345192" cy="314108"/>
                    </a:xfrm>
                    <a:prstGeom prst="roundRect">
                      <a:avLst/>
                    </a:prstGeom>
                    <a:solidFill>
                      <a:schemeClr val="accent2">
                        <a:lumMod val="20000"/>
                        <a:lumOff val="8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65" name="Rounded Rectangle 364"/>
                    <p:cNvSpPr/>
                    <p:nvPr/>
                  </p:nvSpPr>
                  <p:spPr>
                    <a:xfrm>
                      <a:off x="3421449" y="1283797"/>
                      <a:ext cx="345193" cy="314108"/>
                    </a:xfrm>
                    <a:prstGeom prst="roundRect">
                      <a:avLst/>
                    </a:prstGeom>
                    <a:solidFill>
                      <a:schemeClr val="accent2">
                        <a:lumMod val="20000"/>
                        <a:lumOff val="8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66" name="Rounded Rectangle 365"/>
                    <p:cNvSpPr/>
                    <p:nvPr/>
                  </p:nvSpPr>
                  <p:spPr>
                    <a:xfrm>
                      <a:off x="3497650" y="1359996"/>
                      <a:ext cx="345195" cy="314108"/>
                    </a:xfrm>
                    <a:prstGeom prst="roundRect">
                      <a:avLst/>
                    </a:prstGeom>
                    <a:solidFill>
                      <a:schemeClr val="accent2">
                        <a:lumMod val="20000"/>
                        <a:lumOff val="8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grpSp>
            </p:grpSp>
            <p:grpSp>
              <p:nvGrpSpPr>
                <p:cNvPr id="319" name="Group 318"/>
                <p:cNvGrpSpPr/>
                <p:nvPr/>
              </p:nvGrpSpPr>
              <p:grpSpPr>
                <a:xfrm>
                  <a:off x="4892133" y="1046987"/>
                  <a:ext cx="1661067" cy="1086613"/>
                  <a:chOff x="1295400" y="2743200"/>
                  <a:chExt cx="1928255" cy="1570404"/>
                </a:xfrm>
              </p:grpSpPr>
              <p:sp>
                <p:nvSpPr>
                  <p:cNvPr id="320" name="TextBox 319"/>
                  <p:cNvSpPr txBox="1"/>
                  <p:nvPr/>
                </p:nvSpPr>
                <p:spPr>
                  <a:xfrm>
                    <a:off x="1295400" y="3468469"/>
                    <a:ext cx="1928255" cy="84513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Gill Sans MT"/>
                        <a:ea typeface="+mn-ea"/>
                        <a:cs typeface="Gill Sans MT"/>
                      </a:rPr>
                      <a:t>Input Activation</a:t>
                    </a:r>
                  </a:p>
                </p:txBody>
              </p:sp>
              <p:grpSp>
                <p:nvGrpSpPr>
                  <p:cNvPr id="321" name="Group 320"/>
                  <p:cNvGrpSpPr/>
                  <p:nvPr/>
                </p:nvGrpSpPr>
                <p:grpSpPr>
                  <a:xfrm>
                    <a:off x="1770152" y="2743200"/>
                    <a:ext cx="973048" cy="757164"/>
                    <a:chOff x="1770152" y="2743200"/>
                    <a:chExt cx="973048" cy="757164"/>
                  </a:xfrm>
                </p:grpSpPr>
                <p:grpSp>
                  <p:nvGrpSpPr>
                    <p:cNvPr id="322" name="Group 321"/>
                    <p:cNvGrpSpPr/>
                    <p:nvPr/>
                  </p:nvGrpSpPr>
                  <p:grpSpPr>
                    <a:xfrm>
                      <a:off x="1770152" y="2743200"/>
                      <a:ext cx="820648" cy="604764"/>
                      <a:chOff x="914401" y="1019094"/>
                      <a:chExt cx="904238" cy="727979"/>
                    </a:xfrm>
                  </p:grpSpPr>
                  <p:grpSp>
                    <p:nvGrpSpPr>
                      <p:cNvPr id="349" name="Group 348"/>
                      <p:cNvGrpSpPr/>
                      <p:nvPr/>
                    </p:nvGrpSpPr>
                    <p:grpSpPr>
                      <a:xfrm>
                        <a:off x="914401" y="1019094"/>
                        <a:ext cx="444005" cy="444579"/>
                        <a:chOff x="914400" y="1024519"/>
                        <a:chExt cx="560217" cy="394090"/>
                      </a:xfrm>
                    </p:grpSpPr>
                    <p:sp>
                      <p:nvSpPr>
                        <p:cNvPr id="359" name="Rounded Rectangle 358"/>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60" name="TextBox 359"/>
                        <p:cNvSpPr txBox="1"/>
                        <p:nvPr/>
                      </p:nvSpPr>
                      <p:spPr>
                        <a:xfrm>
                          <a:off x="1072555" y="1024519"/>
                          <a:ext cx="256733" cy="39409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nvGrpSpPr>
                      <p:cNvPr id="350" name="Group 349"/>
                      <p:cNvGrpSpPr/>
                      <p:nvPr/>
                    </p:nvGrpSpPr>
                    <p:grpSpPr>
                      <a:xfrm>
                        <a:off x="1374630" y="1019109"/>
                        <a:ext cx="444005" cy="444580"/>
                        <a:chOff x="914400" y="1024522"/>
                        <a:chExt cx="560217" cy="394088"/>
                      </a:xfrm>
                    </p:grpSpPr>
                    <p:sp>
                      <p:nvSpPr>
                        <p:cNvPr id="357" name="Rounded Rectangle 356"/>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58" name="TextBox 357"/>
                        <p:cNvSpPr txBox="1"/>
                        <p:nvPr/>
                      </p:nvSpPr>
                      <p:spPr>
                        <a:xfrm>
                          <a:off x="1072558" y="1024522"/>
                          <a:ext cx="256733" cy="39408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nvGrpSpPr>
                      <p:cNvPr id="351" name="Group 350"/>
                      <p:cNvGrpSpPr/>
                      <p:nvPr/>
                    </p:nvGrpSpPr>
                    <p:grpSpPr>
                      <a:xfrm>
                        <a:off x="914402" y="1296529"/>
                        <a:ext cx="444006" cy="450544"/>
                        <a:chOff x="914400" y="1000255"/>
                        <a:chExt cx="560217" cy="399376"/>
                      </a:xfrm>
                    </p:grpSpPr>
                    <p:sp>
                      <p:nvSpPr>
                        <p:cNvPr id="355" name="Rounded Rectangle 354"/>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56" name="TextBox 355"/>
                        <p:cNvSpPr txBox="1"/>
                        <p:nvPr/>
                      </p:nvSpPr>
                      <p:spPr>
                        <a:xfrm>
                          <a:off x="1072556" y="1000255"/>
                          <a:ext cx="256732" cy="39408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nvGrpSpPr>
                      <p:cNvPr id="352" name="Group 351"/>
                      <p:cNvGrpSpPr/>
                      <p:nvPr/>
                    </p:nvGrpSpPr>
                    <p:grpSpPr>
                      <a:xfrm>
                        <a:off x="1374633" y="1296526"/>
                        <a:ext cx="444006" cy="450543"/>
                        <a:chOff x="914400" y="1000255"/>
                        <a:chExt cx="560217" cy="399376"/>
                      </a:xfrm>
                    </p:grpSpPr>
                    <p:sp>
                      <p:nvSpPr>
                        <p:cNvPr id="353" name="Rounded Rectangle 352"/>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54" name="TextBox 353"/>
                        <p:cNvSpPr txBox="1"/>
                        <p:nvPr/>
                      </p:nvSpPr>
                      <p:spPr>
                        <a:xfrm>
                          <a:off x="1072558" y="1000255"/>
                          <a:ext cx="256732" cy="39409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grpSp>
                  <p:nvGrpSpPr>
                    <p:cNvPr id="323" name="Group 322"/>
                    <p:cNvGrpSpPr/>
                    <p:nvPr/>
                  </p:nvGrpSpPr>
                  <p:grpSpPr>
                    <a:xfrm>
                      <a:off x="1846352" y="2819400"/>
                      <a:ext cx="820648" cy="604764"/>
                      <a:chOff x="914401" y="1019093"/>
                      <a:chExt cx="904238" cy="727978"/>
                    </a:xfrm>
                  </p:grpSpPr>
                  <p:grpSp>
                    <p:nvGrpSpPr>
                      <p:cNvPr id="337" name="Group 336"/>
                      <p:cNvGrpSpPr/>
                      <p:nvPr/>
                    </p:nvGrpSpPr>
                    <p:grpSpPr>
                      <a:xfrm>
                        <a:off x="914401" y="1019093"/>
                        <a:ext cx="444005" cy="444578"/>
                        <a:chOff x="914400" y="1024519"/>
                        <a:chExt cx="560217" cy="394090"/>
                      </a:xfrm>
                    </p:grpSpPr>
                    <p:sp>
                      <p:nvSpPr>
                        <p:cNvPr id="347" name="Rounded Rectangle 346"/>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48" name="TextBox 347"/>
                        <p:cNvSpPr txBox="1"/>
                        <p:nvPr/>
                      </p:nvSpPr>
                      <p:spPr>
                        <a:xfrm>
                          <a:off x="1072555" y="1024519"/>
                          <a:ext cx="256733" cy="39409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nvGrpSpPr>
                      <p:cNvPr id="338" name="Group 337"/>
                      <p:cNvGrpSpPr/>
                      <p:nvPr/>
                    </p:nvGrpSpPr>
                    <p:grpSpPr>
                      <a:xfrm>
                        <a:off x="1374630" y="1019106"/>
                        <a:ext cx="444005" cy="444579"/>
                        <a:chOff x="914400" y="1024522"/>
                        <a:chExt cx="560217" cy="394088"/>
                      </a:xfrm>
                    </p:grpSpPr>
                    <p:sp>
                      <p:nvSpPr>
                        <p:cNvPr id="345" name="Rounded Rectangle 344"/>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46" name="TextBox 345"/>
                        <p:cNvSpPr txBox="1"/>
                        <p:nvPr/>
                      </p:nvSpPr>
                      <p:spPr>
                        <a:xfrm>
                          <a:off x="1072558" y="1024522"/>
                          <a:ext cx="256733" cy="39408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nvGrpSpPr>
                      <p:cNvPr id="339" name="Group 338"/>
                      <p:cNvGrpSpPr/>
                      <p:nvPr/>
                    </p:nvGrpSpPr>
                    <p:grpSpPr>
                      <a:xfrm>
                        <a:off x="914402" y="1296527"/>
                        <a:ext cx="444006" cy="450544"/>
                        <a:chOff x="914400" y="1000255"/>
                        <a:chExt cx="560217" cy="399376"/>
                      </a:xfrm>
                    </p:grpSpPr>
                    <p:sp>
                      <p:nvSpPr>
                        <p:cNvPr id="343" name="Rounded Rectangle 342"/>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44" name="TextBox 343"/>
                        <p:cNvSpPr txBox="1"/>
                        <p:nvPr/>
                      </p:nvSpPr>
                      <p:spPr>
                        <a:xfrm>
                          <a:off x="1072556" y="1000255"/>
                          <a:ext cx="256732" cy="39408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nvGrpSpPr>
                      <p:cNvPr id="340" name="Group 339"/>
                      <p:cNvGrpSpPr/>
                      <p:nvPr/>
                    </p:nvGrpSpPr>
                    <p:grpSpPr>
                      <a:xfrm>
                        <a:off x="1374633" y="1296526"/>
                        <a:ext cx="444006" cy="450543"/>
                        <a:chOff x="914400" y="1000255"/>
                        <a:chExt cx="560217" cy="399376"/>
                      </a:xfrm>
                    </p:grpSpPr>
                    <p:sp>
                      <p:nvSpPr>
                        <p:cNvPr id="341" name="Rounded Rectangle 340"/>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42" name="TextBox 341"/>
                        <p:cNvSpPr txBox="1"/>
                        <p:nvPr/>
                      </p:nvSpPr>
                      <p:spPr>
                        <a:xfrm>
                          <a:off x="1072558" y="1000255"/>
                          <a:ext cx="256732" cy="39409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grpSp>
                  <p:nvGrpSpPr>
                    <p:cNvPr id="324" name="Group 323"/>
                    <p:cNvGrpSpPr/>
                    <p:nvPr/>
                  </p:nvGrpSpPr>
                  <p:grpSpPr>
                    <a:xfrm>
                      <a:off x="1922552" y="2895600"/>
                      <a:ext cx="820648" cy="604764"/>
                      <a:chOff x="914401" y="1019094"/>
                      <a:chExt cx="904238" cy="727979"/>
                    </a:xfrm>
                  </p:grpSpPr>
                  <p:grpSp>
                    <p:nvGrpSpPr>
                      <p:cNvPr id="325" name="Group 324"/>
                      <p:cNvGrpSpPr/>
                      <p:nvPr/>
                    </p:nvGrpSpPr>
                    <p:grpSpPr>
                      <a:xfrm>
                        <a:off x="914401" y="1019094"/>
                        <a:ext cx="444005" cy="444579"/>
                        <a:chOff x="914400" y="1024519"/>
                        <a:chExt cx="560217" cy="394090"/>
                      </a:xfrm>
                    </p:grpSpPr>
                    <p:sp>
                      <p:nvSpPr>
                        <p:cNvPr id="335" name="Rounded Rectangle 334"/>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36" name="TextBox 335"/>
                        <p:cNvSpPr txBox="1"/>
                        <p:nvPr/>
                      </p:nvSpPr>
                      <p:spPr>
                        <a:xfrm>
                          <a:off x="1072555" y="1024519"/>
                          <a:ext cx="256733" cy="39409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nvGrpSpPr>
                      <p:cNvPr id="326" name="Group 325"/>
                      <p:cNvGrpSpPr/>
                      <p:nvPr/>
                    </p:nvGrpSpPr>
                    <p:grpSpPr>
                      <a:xfrm>
                        <a:off x="1374630" y="1019109"/>
                        <a:ext cx="444005" cy="444580"/>
                        <a:chOff x="914400" y="1024522"/>
                        <a:chExt cx="560217" cy="394088"/>
                      </a:xfrm>
                    </p:grpSpPr>
                    <p:sp>
                      <p:nvSpPr>
                        <p:cNvPr id="333" name="Rounded Rectangle 332"/>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34" name="TextBox 333"/>
                        <p:cNvSpPr txBox="1"/>
                        <p:nvPr/>
                      </p:nvSpPr>
                      <p:spPr>
                        <a:xfrm>
                          <a:off x="1072558" y="1024522"/>
                          <a:ext cx="256733" cy="39408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nvGrpSpPr>
                      <p:cNvPr id="327" name="Group 326"/>
                      <p:cNvGrpSpPr/>
                      <p:nvPr/>
                    </p:nvGrpSpPr>
                    <p:grpSpPr>
                      <a:xfrm>
                        <a:off x="914402" y="1296529"/>
                        <a:ext cx="444006" cy="450544"/>
                        <a:chOff x="914400" y="1000255"/>
                        <a:chExt cx="560217" cy="399376"/>
                      </a:xfrm>
                    </p:grpSpPr>
                    <p:sp>
                      <p:nvSpPr>
                        <p:cNvPr id="331" name="Rounded Rectangle 330"/>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32" name="TextBox 331"/>
                        <p:cNvSpPr txBox="1"/>
                        <p:nvPr/>
                      </p:nvSpPr>
                      <p:spPr>
                        <a:xfrm>
                          <a:off x="1072556" y="1000255"/>
                          <a:ext cx="256732" cy="39408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nvGrpSpPr>
                      <p:cNvPr id="328" name="Group 327"/>
                      <p:cNvGrpSpPr/>
                      <p:nvPr/>
                    </p:nvGrpSpPr>
                    <p:grpSpPr>
                      <a:xfrm>
                        <a:off x="1374633" y="1296526"/>
                        <a:ext cx="444006" cy="450543"/>
                        <a:chOff x="914400" y="1000255"/>
                        <a:chExt cx="560217" cy="399376"/>
                      </a:xfrm>
                    </p:grpSpPr>
                    <p:sp>
                      <p:nvSpPr>
                        <p:cNvPr id="329" name="Rounded Rectangle 328"/>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30" name="TextBox 329"/>
                        <p:cNvSpPr txBox="1"/>
                        <p:nvPr/>
                      </p:nvSpPr>
                      <p:spPr>
                        <a:xfrm>
                          <a:off x="1072558" y="1000255"/>
                          <a:ext cx="256732" cy="39409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grpSp>
            </p:grpSp>
            <p:sp>
              <p:nvSpPr>
                <p:cNvPr id="178" name="TextBox 177"/>
                <p:cNvSpPr txBox="1"/>
                <p:nvPr/>
              </p:nvSpPr>
              <p:spPr>
                <a:xfrm>
                  <a:off x="7195685" y="1091624"/>
                  <a:ext cx="424315" cy="58477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0000"/>
                      </a:solidFill>
                      <a:effectLst/>
                      <a:uLnTx/>
                      <a:uFillTx/>
                      <a:latin typeface="Gill Sans MT"/>
                      <a:ea typeface="+mn-ea"/>
                      <a:cs typeface="Gill Sans MT"/>
                    </a:rPr>
                    <a:t>=</a:t>
                  </a:r>
                </a:p>
              </p:txBody>
            </p:sp>
          </p:grpSp>
        </p:grpSp>
        <p:sp>
          <p:nvSpPr>
            <p:cNvPr id="180" name="TextBox 179"/>
            <p:cNvSpPr txBox="1"/>
            <p:nvPr/>
          </p:nvSpPr>
          <p:spPr>
            <a:xfrm>
              <a:off x="8080973" y="1066800"/>
              <a:ext cx="377227" cy="58477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0000"/>
                  </a:solidFill>
                  <a:effectLst/>
                  <a:uLnTx/>
                  <a:uFillTx/>
                  <a:latin typeface="Gill Sans MT"/>
                  <a:ea typeface="+mn-ea"/>
                  <a:cs typeface="Gill Sans MT"/>
                </a:rPr>
                <a:t>*</a:t>
              </a:r>
            </a:p>
          </p:txBody>
        </p:sp>
      </p:grpSp>
      <p:sp>
        <p:nvSpPr>
          <p:cNvPr id="176" name="Slide Number Placeholder 4">
            <a:extLst>
              <a:ext uri="{FF2B5EF4-FFF2-40B4-BE49-F238E27FC236}">
                <a16:creationId xmlns:a16="http://schemas.microsoft.com/office/drawing/2014/main" id="{0BD195AE-63AA-C740-9482-614A36889699}"/>
              </a:ext>
            </a:extLst>
          </p:cNvPr>
          <p:cNvSpPr>
            <a:spLocks noGrp="1"/>
          </p:cNvSpPr>
          <p:nvPr>
            <p:ph type="sldNum" sz="quarter" idx="12"/>
          </p:nvPr>
        </p:nvSpPr>
        <p:spPr>
          <a:xfrm>
            <a:off x="7315200" y="6492883"/>
            <a:ext cx="1828800" cy="365125"/>
          </a:xfrm>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2400" b="1" i="0" u="none" strike="noStrike" kern="1200" cap="none" spc="0" normalizeH="0" baseline="0" noProof="0">
              <a:ln>
                <a:noFill/>
              </a:ln>
              <a:solidFill>
                <a:srgbClr val="0070C0"/>
              </a:solidFill>
              <a:effectLst/>
              <a:uLnTx/>
              <a:uFillTx/>
              <a:latin typeface="Gill Sans MT"/>
              <a:ea typeface="+mn-ea"/>
              <a:cs typeface="+mn-cs"/>
            </a:endParaRPr>
          </a:p>
        </p:txBody>
      </p:sp>
      <p:pic>
        <p:nvPicPr>
          <p:cNvPr id="181" name="Picture 180" descr="safari.png">
            <a:extLst>
              <a:ext uri="{FF2B5EF4-FFF2-40B4-BE49-F238E27FC236}">
                <a16:creationId xmlns:a16="http://schemas.microsoft.com/office/drawing/2014/main" id="{0D86D801-B29E-9846-ACB6-0966005F298E}"/>
              </a:ext>
            </a:extLst>
          </p:cNvPr>
          <p:cNvPicPr>
            <a:picLocks noChangeAspect="1"/>
          </p:cNvPicPr>
          <p:nvPr/>
        </p:nvPicPr>
        <p:blipFill>
          <a:blip r:embed="rId4" cstate="print"/>
          <a:stretch>
            <a:fillRect/>
          </a:stretch>
        </p:blipFill>
        <p:spPr>
          <a:xfrm>
            <a:off x="76200" y="6580445"/>
            <a:ext cx="959296" cy="277563"/>
          </a:xfrm>
          <a:prstGeom prst="rect">
            <a:avLst/>
          </a:prstGeom>
        </p:spPr>
      </p:pic>
      <p:graphicFrame>
        <p:nvGraphicFramePr>
          <p:cNvPr id="183" name="Table 4">
            <a:extLst>
              <a:ext uri="{FF2B5EF4-FFF2-40B4-BE49-F238E27FC236}">
                <a16:creationId xmlns:a16="http://schemas.microsoft.com/office/drawing/2014/main" id="{71DD8772-1C52-C04C-AB52-79797836EC52}"/>
              </a:ext>
            </a:extLst>
          </p:cNvPr>
          <p:cNvGraphicFramePr>
            <a:graphicFrameLocks/>
          </p:cNvGraphicFramePr>
          <p:nvPr>
            <p:extLst>
              <p:ext uri="{D42A27DB-BD31-4B8C-83A1-F6EECF244321}">
                <p14:modId xmlns:p14="http://schemas.microsoft.com/office/powerpoint/2010/main" val="2912558359"/>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TPU and Model Characterization</a:t>
                      </a:r>
                      <a:r>
                        <a:rPr lang="en-US" sz="800" b="1"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002060"/>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912351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69"/>
                                        </p:tgtEl>
                                        <p:attrNameLst>
                                          <p:attrName>style.visibility</p:attrName>
                                        </p:attrNameLst>
                                      </p:cBhvr>
                                      <p:to>
                                        <p:strVal val="visible"/>
                                      </p:to>
                                    </p:set>
                                    <p:animEffect transition="in" filter="fade">
                                      <p:cBhvr>
                                        <p:cTn id="15" dur="500"/>
                                        <p:tgtEl>
                                          <p:spTgt spid="169"/>
                                        </p:tgtEl>
                                      </p:cBhvr>
                                    </p:animEffect>
                                  </p:childTnLst>
                                </p:cTn>
                              </p:par>
                              <p:par>
                                <p:cTn id="16" presetID="10" presetClass="entr" presetSubtype="0" fill="hold" nodeType="withEffect">
                                  <p:stCondLst>
                                    <p:cond delay="0"/>
                                  </p:stCondLst>
                                  <p:childTnLst>
                                    <p:set>
                                      <p:cBhvr>
                                        <p:cTn id="17" dur="1" fill="hold">
                                          <p:stCondLst>
                                            <p:cond delay="0"/>
                                          </p:stCondLst>
                                        </p:cTn>
                                        <p:tgtEl>
                                          <p:spTgt spid="170"/>
                                        </p:tgtEl>
                                        <p:attrNameLst>
                                          <p:attrName>style.visibility</p:attrName>
                                        </p:attrNameLst>
                                      </p:cBhvr>
                                      <p:to>
                                        <p:strVal val="visible"/>
                                      </p:to>
                                    </p:set>
                                    <p:animEffect transition="in" filter="fade">
                                      <p:cBhvr>
                                        <p:cTn id="18" dur="500"/>
                                        <p:tgtEl>
                                          <p:spTgt spid="17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77"/>
                                        </p:tgtEl>
                                        <p:attrNameLst>
                                          <p:attrName>style.visibility</p:attrName>
                                        </p:attrNameLst>
                                      </p:cBhvr>
                                      <p:to>
                                        <p:strVal val="visible"/>
                                      </p:to>
                                    </p:set>
                                    <p:animEffect transition="in" filter="fade">
                                      <p:cBhvr>
                                        <p:cTn id="23" dur="500"/>
                                        <p:tgtEl>
                                          <p:spTgt spid="177"/>
                                        </p:tgtEl>
                                      </p:cBhvr>
                                    </p:animEffect>
                                  </p:childTnLst>
                                </p:cTn>
                              </p:par>
                              <p:par>
                                <p:cTn id="24" presetID="10" presetClass="entr" presetSubtype="0" fill="hold" nodeType="withEffect">
                                  <p:stCondLst>
                                    <p:cond delay="0"/>
                                  </p:stCondLst>
                                  <p:childTnLst>
                                    <p:set>
                                      <p:cBhvr>
                                        <p:cTn id="25" dur="1" fill="hold">
                                          <p:stCondLst>
                                            <p:cond delay="0"/>
                                          </p:stCondLst>
                                        </p:cTn>
                                        <p:tgtEl>
                                          <p:spTgt spid="175"/>
                                        </p:tgtEl>
                                        <p:attrNameLst>
                                          <p:attrName>style.visibility</p:attrName>
                                        </p:attrNameLst>
                                      </p:cBhvr>
                                      <p:to>
                                        <p:strVal val="visible"/>
                                      </p:to>
                                    </p:set>
                                    <p:animEffect transition="in" filter="fade">
                                      <p:cBhvr>
                                        <p:cTn id="26" dur="500"/>
                                        <p:tgtEl>
                                          <p:spTgt spid="175"/>
                                        </p:tgtEl>
                                      </p:cBhvr>
                                    </p:animEffect>
                                  </p:childTnLst>
                                </p:cTn>
                              </p:par>
                              <p:par>
                                <p:cTn id="27" presetID="10" presetClass="entr" presetSubtype="0" fill="hold" nodeType="withEffect">
                                  <p:stCondLst>
                                    <p:cond delay="0"/>
                                  </p:stCondLst>
                                  <p:childTnLst>
                                    <p:set>
                                      <p:cBhvr>
                                        <p:cTn id="28" dur="1" fill="hold">
                                          <p:stCondLst>
                                            <p:cond delay="0"/>
                                          </p:stCondLst>
                                        </p:cTn>
                                        <p:tgtEl>
                                          <p:spTgt spid="175"/>
                                        </p:tgtEl>
                                        <p:attrNameLst>
                                          <p:attrName>style.visibility</p:attrName>
                                        </p:attrNameLst>
                                      </p:cBhvr>
                                      <p:to>
                                        <p:strVal val="visible"/>
                                      </p:to>
                                    </p:set>
                                    <p:animEffect transition="in" filter="fade">
                                      <p:cBhvr>
                                        <p:cTn id="29" dur="500"/>
                                        <p:tgtEl>
                                          <p:spTgt spid="175"/>
                                        </p:tgtEl>
                                      </p:cBhvr>
                                    </p:animEffect>
                                  </p:childTnLst>
                                </p:cTn>
                              </p:par>
                              <p:par>
                                <p:cTn id="30" presetID="10" presetClass="entr" presetSubtype="0" fill="hold" nodeType="withEffect">
                                  <p:stCondLst>
                                    <p:cond delay="0"/>
                                  </p:stCondLst>
                                  <p:childTnLst>
                                    <p:set>
                                      <p:cBhvr>
                                        <p:cTn id="31" dur="1" fill="hold">
                                          <p:stCondLst>
                                            <p:cond delay="0"/>
                                          </p:stCondLst>
                                        </p:cTn>
                                        <p:tgtEl>
                                          <p:spTgt spid="177"/>
                                        </p:tgtEl>
                                        <p:attrNameLst>
                                          <p:attrName>style.visibility</p:attrName>
                                        </p:attrNameLst>
                                      </p:cBhvr>
                                      <p:to>
                                        <p:strVal val="visible"/>
                                      </p:to>
                                    </p:set>
                                    <p:animEffect transition="in" filter="fade">
                                      <p:cBhvr>
                                        <p:cTn id="32" dur="500"/>
                                        <p:tgtEl>
                                          <p:spTgt spid="177"/>
                                        </p:tgtEl>
                                      </p:cBhvr>
                                    </p:animEffect>
                                  </p:childTnLst>
                                </p:cTn>
                              </p:par>
                              <p:par>
                                <p:cTn id="33" presetID="10"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39"/>
                                        </p:tgtEl>
                                        <p:attrNameLst>
                                          <p:attrName>style.visibility</p:attrName>
                                        </p:attrNameLst>
                                      </p:cBhvr>
                                      <p:to>
                                        <p:strVal val="visible"/>
                                      </p:to>
                                    </p:set>
                                    <p:animEffect transition="in" filter="fade">
                                      <p:cBhvr>
                                        <p:cTn id="40" dur="500"/>
                                        <p:tgtEl>
                                          <p:spTgt spid="239"/>
                                        </p:tgtEl>
                                      </p:cBhvr>
                                    </p:animEffect>
                                  </p:childTnLst>
                                </p:cTn>
                              </p:par>
                              <p:par>
                                <p:cTn id="41" presetID="10" presetClass="entr" presetSubtype="0" fill="hold" nodeType="withEffect">
                                  <p:stCondLst>
                                    <p:cond delay="0"/>
                                  </p:stCondLst>
                                  <p:childTnLst>
                                    <p:set>
                                      <p:cBhvr>
                                        <p:cTn id="42" dur="1" fill="hold">
                                          <p:stCondLst>
                                            <p:cond delay="0"/>
                                          </p:stCondLst>
                                        </p:cTn>
                                        <p:tgtEl>
                                          <p:spTgt spid="238"/>
                                        </p:tgtEl>
                                        <p:attrNameLst>
                                          <p:attrName>style.visibility</p:attrName>
                                        </p:attrNameLst>
                                      </p:cBhvr>
                                      <p:to>
                                        <p:strVal val="visible"/>
                                      </p:to>
                                    </p:set>
                                    <p:animEffect transition="in" filter="fade">
                                      <p:cBhvr>
                                        <p:cTn id="43" dur="500"/>
                                        <p:tgtEl>
                                          <p:spTgt spid="238"/>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41"/>
                                        </p:tgtEl>
                                        <p:attrNameLst>
                                          <p:attrName>style.visibility</p:attrName>
                                        </p:attrNameLst>
                                      </p:cBhvr>
                                      <p:to>
                                        <p:strVal val="visible"/>
                                      </p:to>
                                    </p:set>
                                    <p:animEffect transition="in" filter="fade">
                                      <p:cBhvr>
                                        <p:cTn id="48" dur="500"/>
                                        <p:tgtEl>
                                          <p:spTgt spid="241"/>
                                        </p:tgtEl>
                                      </p:cBhvr>
                                    </p:animEffect>
                                  </p:childTnLst>
                                </p:cTn>
                              </p:par>
                              <p:par>
                                <p:cTn id="49" presetID="10" presetClass="entr" presetSubtype="0" fill="hold" nodeType="withEffect">
                                  <p:stCondLst>
                                    <p:cond delay="0"/>
                                  </p:stCondLst>
                                  <p:childTnLst>
                                    <p:set>
                                      <p:cBhvr>
                                        <p:cTn id="50" dur="1" fill="hold">
                                          <p:stCondLst>
                                            <p:cond delay="0"/>
                                          </p:stCondLst>
                                        </p:cTn>
                                        <p:tgtEl>
                                          <p:spTgt spid="240"/>
                                        </p:tgtEl>
                                        <p:attrNameLst>
                                          <p:attrName>style.visibility</p:attrName>
                                        </p:attrNameLst>
                                      </p:cBhvr>
                                      <p:to>
                                        <p:strVal val="visible"/>
                                      </p:to>
                                    </p:set>
                                    <p:animEffect transition="in" filter="fade">
                                      <p:cBhvr>
                                        <p:cTn id="51" dur="500"/>
                                        <p:tgtEl>
                                          <p:spTgt spid="240"/>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68"/>
                                        </p:tgtEl>
                                        <p:attrNameLst>
                                          <p:attrName>style.visibility</p:attrName>
                                        </p:attrNameLst>
                                      </p:cBhvr>
                                      <p:to>
                                        <p:strVal val="visible"/>
                                      </p:to>
                                    </p:set>
                                    <p:animEffect transition="in" filter="fade">
                                      <p:cBhvr>
                                        <p:cTn id="56" dur="500"/>
                                        <p:tgtEl>
                                          <p:spTgt spid="168"/>
                                        </p:tgtEl>
                                      </p:cBhvr>
                                    </p:animEffect>
                                  </p:childTnLst>
                                </p:cTn>
                              </p:par>
                              <p:par>
                                <p:cTn id="57" presetID="10" presetClass="entr" presetSubtype="0" fill="hold" nodeType="withEffect">
                                  <p:stCondLst>
                                    <p:cond delay="0"/>
                                  </p:stCondLst>
                                  <p:childTnLst>
                                    <p:set>
                                      <p:cBhvr>
                                        <p:cTn id="58" dur="1" fill="hold">
                                          <p:stCondLst>
                                            <p:cond delay="0"/>
                                          </p:stCondLst>
                                        </p:cTn>
                                        <p:tgtEl>
                                          <p:spTgt spid="167"/>
                                        </p:tgtEl>
                                        <p:attrNameLst>
                                          <p:attrName>style.visibility</p:attrName>
                                        </p:attrNameLst>
                                      </p:cBhvr>
                                      <p:to>
                                        <p:strVal val="visible"/>
                                      </p:to>
                                    </p:set>
                                    <p:animEffect transition="in" filter="fade">
                                      <p:cBhvr>
                                        <p:cTn id="59" dur="500"/>
                                        <p:tgtEl>
                                          <p:spTgt spid="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68" grpId="0"/>
      <p:bldP spid="169" grpId="0" animBg="1"/>
      <p:bldP spid="239" grpId="0"/>
      <p:bldP spid="24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cs typeface="Gill Sans MT"/>
              </a:rPr>
              <a:t>Google Edge NN Models</a:t>
            </a:r>
            <a:endParaRPr lang="en-US" sz="4200" dirty="0">
              <a:latin typeface="Gill Sans MT"/>
              <a:cs typeface="Gill Sans MT"/>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2400" b="1" i="0" u="none" strike="noStrike" kern="1200" cap="none" spc="0" normalizeH="0" baseline="0" noProof="0">
              <a:ln>
                <a:noFill/>
              </a:ln>
              <a:solidFill>
                <a:srgbClr val="0070C0"/>
              </a:solidFill>
              <a:effectLst/>
              <a:uLnTx/>
              <a:uFillTx/>
              <a:latin typeface="Gill Sans MT"/>
              <a:ea typeface="+mn-ea"/>
              <a:cs typeface="+mn-cs"/>
            </a:endParaRPr>
          </a:p>
        </p:txBody>
      </p:sp>
      <p:sp>
        <p:nvSpPr>
          <p:cNvPr id="18" name="Rectangle 17"/>
          <p:cNvSpPr/>
          <p:nvPr/>
        </p:nvSpPr>
        <p:spPr>
          <a:xfrm>
            <a:off x="0" y="1172716"/>
            <a:ext cx="9144000" cy="477054"/>
          </a:xfrm>
          <a:prstGeom prst="rect">
            <a:avLst/>
          </a:prstGeom>
          <a:solidFill>
            <a:srgbClr val="800000"/>
          </a:solid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US" sz="2500" b="1" dirty="0">
                <a:solidFill>
                  <a:prstClr val="white"/>
                </a:solidFill>
                <a:latin typeface="Gill Sans MT"/>
                <a:cs typeface="Gill Sans MT"/>
              </a:rPr>
              <a:t>We analyze inference execution using 24 edge NN models </a:t>
            </a:r>
            <a:endParaRPr kumimoji="0" lang="en-US" sz="2500" b="1" i="0" u="none" strike="noStrike" kern="1200" cap="none" spc="0" normalizeH="0" baseline="0" noProof="0" dirty="0">
              <a:ln>
                <a:noFill/>
              </a:ln>
              <a:solidFill>
                <a:prstClr val="white"/>
              </a:solidFill>
              <a:effectLst/>
              <a:uLnTx/>
              <a:uFillTx/>
              <a:latin typeface="Gill Sans MT"/>
              <a:ea typeface="+mn-ea"/>
              <a:cs typeface="Gill Sans MT"/>
            </a:endParaRPr>
          </a:p>
        </p:txBody>
      </p:sp>
      <p:grpSp>
        <p:nvGrpSpPr>
          <p:cNvPr id="5" name="Group 4">
            <a:extLst>
              <a:ext uri="{FF2B5EF4-FFF2-40B4-BE49-F238E27FC236}">
                <a16:creationId xmlns:a16="http://schemas.microsoft.com/office/drawing/2014/main" id="{084FA3DE-5D66-5046-95E6-96CEBE688732}"/>
              </a:ext>
            </a:extLst>
          </p:cNvPr>
          <p:cNvGrpSpPr/>
          <p:nvPr/>
        </p:nvGrpSpPr>
        <p:grpSpPr>
          <a:xfrm>
            <a:off x="-39388" y="4008859"/>
            <a:ext cx="3745342" cy="1520809"/>
            <a:chOff x="436390" y="4008859"/>
            <a:chExt cx="3745342" cy="1520809"/>
          </a:xfrm>
        </p:grpSpPr>
        <p:cxnSp>
          <p:nvCxnSpPr>
            <p:cNvPr id="23" name="Straight Arrow Connector 22"/>
            <p:cNvCxnSpPr/>
            <p:nvPr/>
          </p:nvCxnSpPr>
          <p:spPr>
            <a:xfrm flipH="1">
              <a:off x="2722390" y="4234268"/>
              <a:ext cx="914400" cy="451103"/>
            </a:xfrm>
            <a:prstGeom prst="straightConnector1">
              <a:avLst/>
            </a:prstGeom>
            <a:ln w="38100" cmpd="sng">
              <a:solidFill>
                <a:srgbClr val="1F497D"/>
              </a:solidFill>
              <a:prstDash val="sysDash"/>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rot="19870791">
              <a:off x="1916542" y="4008859"/>
              <a:ext cx="226519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Gill Sans MT"/>
                  <a:ea typeface="+mn-ea"/>
                  <a:cs typeface="Gill Sans MT"/>
                </a:rPr>
                <a:t>13 CNN</a:t>
              </a:r>
            </a:p>
          </p:txBody>
        </p:sp>
        <p:pic>
          <p:nvPicPr>
            <p:cNvPr id="40" name="Picture 39"/>
            <p:cNvPicPr>
              <a:picLocks noChangeAspect="1"/>
            </p:cNvPicPr>
            <p:nvPr/>
          </p:nvPicPr>
          <p:blipFill>
            <a:blip r:embed="rId3"/>
            <a:stretch>
              <a:fillRect/>
            </a:stretch>
          </p:blipFill>
          <p:spPr>
            <a:xfrm>
              <a:off x="1045990" y="4124314"/>
              <a:ext cx="1016000" cy="1016000"/>
            </a:xfrm>
            <a:prstGeom prst="rect">
              <a:avLst/>
            </a:prstGeom>
          </p:spPr>
        </p:pic>
        <p:sp>
          <p:nvSpPr>
            <p:cNvPr id="41" name="TextBox 40"/>
            <p:cNvSpPr txBox="1"/>
            <p:nvPr/>
          </p:nvSpPr>
          <p:spPr>
            <a:xfrm>
              <a:off x="436390" y="5191114"/>
              <a:ext cx="226519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Gill Sans MT"/>
                  <a:ea typeface="+mn-ea"/>
                  <a:cs typeface="Gill Sans MT"/>
                </a:rPr>
                <a:t>Face Detection</a:t>
              </a:r>
            </a:p>
          </p:txBody>
        </p:sp>
      </p:grpSp>
      <p:grpSp>
        <p:nvGrpSpPr>
          <p:cNvPr id="3" name="Group 2">
            <a:extLst>
              <a:ext uri="{FF2B5EF4-FFF2-40B4-BE49-F238E27FC236}">
                <a16:creationId xmlns:a16="http://schemas.microsoft.com/office/drawing/2014/main" id="{AC5BBC32-1605-554F-BCB3-A240D470CEE3}"/>
              </a:ext>
            </a:extLst>
          </p:cNvPr>
          <p:cNvGrpSpPr/>
          <p:nvPr/>
        </p:nvGrpSpPr>
        <p:grpSpPr>
          <a:xfrm>
            <a:off x="-247178" y="2295514"/>
            <a:ext cx="3665496" cy="1405354"/>
            <a:chOff x="228600" y="2295514"/>
            <a:chExt cx="3665496" cy="1405354"/>
          </a:xfrm>
        </p:grpSpPr>
        <p:pic>
          <p:nvPicPr>
            <p:cNvPr id="12" name="Picture 11"/>
            <p:cNvPicPr>
              <a:picLocks noChangeAspect="1"/>
            </p:cNvPicPr>
            <p:nvPr/>
          </p:nvPicPr>
          <p:blipFill>
            <a:blip r:embed="rId4"/>
            <a:stretch>
              <a:fillRect/>
            </a:stretch>
          </p:blipFill>
          <p:spPr>
            <a:xfrm>
              <a:off x="990600" y="2295514"/>
              <a:ext cx="1041400" cy="1041400"/>
            </a:xfrm>
            <a:prstGeom prst="rect">
              <a:avLst/>
            </a:prstGeom>
          </p:spPr>
        </p:pic>
        <p:cxnSp>
          <p:nvCxnSpPr>
            <p:cNvPr id="21" name="Straight Arrow Connector 20"/>
            <p:cNvCxnSpPr/>
            <p:nvPr/>
          </p:nvCxnSpPr>
          <p:spPr>
            <a:xfrm flipH="1" flipV="1">
              <a:off x="2493790" y="3015068"/>
              <a:ext cx="914400" cy="219454"/>
            </a:xfrm>
            <a:prstGeom prst="straightConnector1">
              <a:avLst/>
            </a:prstGeom>
            <a:ln w="38100" cmpd="sng">
              <a:solidFill>
                <a:srgbClr val="1F497D"/>
              </a:solidFill>
              <a:prstDash val="sysDash"/>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rot="690717">
              <a:off x="2203817" y="2415234"/>
              <a:ext cx="1690279"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Gill Sans MT"/>
                  <a:ea typeface="+mn-ea"/>
                  <a:cs typeface="Gill Sans MT"/>
                </a:rPr>
                <a:t>6 RNN</a:t>
              </a:r>
              <a:br>
                <a:rPr kumimoji="0" lang="en-US" sz="1800" b="1" i="0" u="none" strike="noStrike" kern="1200" cap="none" spc="0" normalizeH="0" baseline="0" noProof="0" dirty="0">
                  <a:ln>
                    <a:noFill/>
                  </a:ln>
                  <a:solidFill>
                    <a:srgbClr val="000000"/>
                  </a:solidFill>
                  <a:effectLst/>
                  <a:uLnTx/>
                  <a:uFillTx/>
                  <a:latin typeface="Gill Sans MT"/>
                  <a:ea typeface="+mn-ea"/>
                  <a:cs typeface="Gill Sans MT"/>
                </a:rPr>
              </a:br>
              <a:r>
                <a:rPr kumimoji="0" lang="en-US" sz="1800" b="1" i="0" u="none" strike="noStrike" kern="1200" cap="none" spc="0" normalizeH="0" baseline="0" noProof="0" dirty="0">
                  <a:ln>
                    <a:noFill/>
                  </a:ln>
                  <a:solidFill>
                    <a:srgbClr val="000000"/>
                  </a:solidFill>
                  <a:effectLst/>
                  <a:uLnTx/>
                  <a:uFillTx/>
                  <a:latin typeface="Gill Sans MT"/>
                  <a:ea typeface="+mn-ea"/>
                  <a:cs typeface="Gill Sans MT"/>
                </a:rPr>
                <a:t>Transducers</a:t>
              </a:r>
            </a:p>
          </p:txBody>
        </p:sp>
        <p:sp>
          <p:nvSpPr>
            <p:cNvPr id="42" name="TextBox 41"/>
            <p:cNvSpPr txBox="1"/>
            <p:nvPr/>
          </p:nvSpPr>
          <p:spPr>
            <a:xfrm>
              <a:off x="228600" y="3362314"/>
              <a:ext cx="264619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Gill Sans MT"/>
                  <a:ea typeface="+mn-ea"/>
                  <a:cs typeface="Gill Sans MT"/>
                </a:rPr>
                <a:t>Speech Recognition</a:t>
              </a:r>
            </a:p>
          </p:txBody>
        </p:sp>
      </p:grpSp>
      <p:grpSp>
        <p:nvGrpSpPr>
          <p:cNvPr id="6" name="Group 5">
            <a:extLst>
              <a:ext uri="{FF2B5EF4-FFF2-40B4-BE49-F238E27FC236}">
                <a16:creationId xmlns:a16="http://schemas.microsoft.com/office/drawing/2014/main" id="{4D173D8C-CB41-7D42-8BF3-46C2710D7CEC}"/>
              </a:ext>
            </a:extLst>
          </p:cNvPr>
          <p:cNvGrpSpPr/>
          <p:nvPr/>
        </p:nvGrpSpPr>
        <p:grpSpPr>
          <a:xfrm>
            <a:off x="5603391" y="2253068"/>
            <a:ext cx="3726087" cy="1329154"/>
            <a:chOff x="5016103" y="2253068"/>
            <a:chExt cx="3726087" cy="1329154"/>
          </a:xfrm>
        </p:grpSpPr>
        <p:pic>
          <p:nvPicPr>
            <p:cNvPr id="13" name="Picture 12"/>
            <p:cNvPicPr>
              <a:picLocks noChangeAspect="1"/>
            </p:cNvPicPr>
            <p:nvPr/>
          </p:nvPicPr>
          <p:blipFill>
            <a:blip r:embed="rId5"/>
            <a:stretch>
              <a:fillRect/>
            </a:stretch>
          </p:blipFill>
          <p:spPr>
            <a:xfrm>
              <a:off x="6760990" y="2253068"/>
              <a:ext cx="1143000" cy="1143000"/>
            </a:xfrm>
            <a:prstGeom prst="rect">
              <a:avLst/>
            </a:prstGeom>
          </p:spPr>
        </p:pic>
        <p:cxnSp>
          <p:nvCxnSpPr>
            <p:cNvPr id="25" name="Straight Arrow Connector 24"/>
            <p:cNvCxnSpPr/>
            <p:nvPr/>
          </p:nvCxnSpPr>
          <p:spPr>
            <a:xfrm flipV="1">
              <a:off x="5617990" y="2862668"/>
              <a:ext cx="914400" cy="381000"/>
            </a:xfrm>
            <a:prstGeom prst="straightConnector1">
              <a:avLst/>
            </a:prstGeom>
            <a:ln w="38100" cmpd="sng">
              <a:solidFill>
                <a:srgbClr val="1F497D"/>
              </a:solidFill>
              <a:prstDash val="sysDash"/>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rot="20281783">
              <a:off x="5016103" y="2632046"/>
              <a:ext cx="169027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Gill Sans MT"/>
                  <a:ea typeface="+mn-ea"/>
                  <a:cs typeface="Gill Sans MT"/>
                </a:rPr>
                <a:t>2 LSTMs</a:t>
              </a:r>
            </a:p>
          </p:txBody>
        </p:sp>
        <p:sp>
          <p:nvSpPr>
            <p:cNvPr id="44" name="TextBox 43"/>
            <p:cNvSpPr txBox="1"/>
            <p:nvPr/>
          </p:nvSpPr>
          <p:spPr>
            <a:xfrm>
              <a:off x="6075190" y="3243668"/>
              <a:ext cx="266700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Gill Sans MT"/>
                  <a:ea typeface="+mn-ea"/>
                  <a:cs typeface="Gill Sans MT"/>
                </a:rPr>
                <a:t>Language Translation</a:t>
              </a:r>
            </a:p>
          </p:txBody>
        </p:sp>
      </p:grpSp>
      <p:grpSp>
        <p:nvGrpSpPr>
          <p:cNvPr id="7" name="Group 6">
            <a:extLst>
              <a:ext uri="{FF2B5EF4-FFF2-40B4-BE49-F238E27FC236}">
                <a16:creationId xmlns:a16="http://schemas.microsoft.com/office/drawing/2014/main" id="{C67ADE98-1B8B-E442-B4D1-C13216050E3C}"/>
              </a:ext>
            </a:extLst>
          </p:cNvPr>
          <p:cNvGrpSpPr/>
          <p:nvPr/>
        </p:nvGrpSpPr>
        <p:grpSpPr>
          <a:xfrm>
            <a:off x="5758020" y="4068053"/>
            <a:ext cx="3266658" cy="1342969"/>
            <a:chOff x="5170732" y="4068053"/>
            <a:chExt cx="3266658" cy="1342969"/>
          </a:xfrm>
        </p:grpSpPr>
        <p:pic>
          <p:nvPicPr>
            <p:cNvPr id="38" name="Picture 37"/>
            <p:cNvPicPr>
              <a:picLocks noChangeAspect="1"/>
            </p:cNvPicPr>
            <p:nvPr/>
          </p:nvPicPr>
          <p:blipFill>
            <a:blip r:embed="rId6"/>
            <a:stretch>
              <a:fillRect/>
            </a:stretch>
          </p:blipFill>
          <p:spPr>
            <a:xfrm>
              <a:off x="6862590" y="4183468"/>
              <a:ext cx="889000" cy="889000"/>
            </a:xfrm>
            <a:prstGeom prst="rect">
              <a:avLst/>
            </a:prstGeom>
          </p:spPr>
        </p:pic>
        <p:sp>
          <p:nvSpPr>
            <p:cNvPr id="43" name="TextBox 42"/>
            <p:cNvSpPr txBox="1"/>
            <p:nvPr/>
          </p:nvSpPr>
          <p:spPr>
            <a:xfrm>
              <a:off x="6172200" y="5072468"/>
              <a:ext cx="226519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Gill Sans MT"/>
                  <a:ea typeface="+mn-ea"/>
                  <a:cs typeface="Gill Sans MT"/>
                </a:rPr>
                <a:t>Image Captioning</a:t>
              </a:r>
            </a:p>
          </p:txBody>
        </p:sp>
        <p:cxnSp>
          <p:nvCxnSpPr>
            <p:cNvPr id="45" name="Straight Arrow Connector 44"/>
            <p:cNvCxnSpPr/>
            <p:nvPr/>
          </p:nvCxnSpPr>
          <p:spPr>
            <a:xfrm>
              <a:off x="5389390" y="4310468"/>
              <a:ext cx="914400" cy="381000"/>
            </a:xfrm>
            <a:prstGeom prst="straightConnector1">
              <a:avLst/>
            </a:prstGeom>
            <a:ln w="38100" cmpd="sng">
              <a:solidFill>
                <a:srgbClr val="1F497D"/>
              </a:solidFill>
              <a:prstDash val="sysDash"/>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rot="1399497">
              <a:off x="5170732" y="4068053"/>
              <a:ext cx="154605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Gill Sans MT"/>
                  <a:ea typeface="+mn-ea"/>
                  <a:cs typeface="Gill Sans MT"/>
                </a:rPr>
                <a:t>3 RCNN</a:t>
              </a:r>
            </a:p>
          </p:txBody>
        </p:sp>
      </p:grpSp>
      <p:pic>
        <p:nvPicPr>
          <p:cNvPr id="24" name="Picture 23" descr="safari.png"/>
          <p:cNvPicPr>
            <a:picLocks noChangeAspect="1"/>
          </p:cNvPicPr>
          <p:nvPr/>
        </p:nvPicPr>
        <p:blipFill>
          <a:blip r:embed="rId7" cstate="print"/>
          <a:stretch>
            <a:fillRect/>
          </a:stretch>
        </p:blipFill>
        <p:spPr>
          <a:xfrm>
            <a:off x="76200" y="6580445"/>
            <a:ext cx="959296" cy="277563"/>
          </a:xfrm>
          <a:prstGeom prst="rect">
            <a:avLst/>
          </a:prstGeom>
        </p:spPr>
      </p:pic>
      <p:grpSp>
        <p:nvGrpSpPr>
          <p:cNvPr id="26" name="Group 25">
            <a:extLst>
              <a:ext uri="{FF2B5EF4-FFF2-40B4-BE49-F238E27FC236}">
                <a16:creationId xmlns:a16="http://schemas.microsoft.com/office/drawing/2014/main" id="{728D0EC9-A5FF-EF49-9065-E63C4F1F200F}"/>
              </a:ext>
            </a:extLst>
          </p:cNvPr>
          <p:cNvGrpSpPr/>
          <p:nvPr/>
        </p:nvGrpSpPr>
        <p:grpSpPr>
          <a:xfrm>
            <a:off x="3037210" y="2414650"/>
            <a:ext cx="3091868" cy="2246806"/>
            <a:chOff x="5380192" y="4385166"/>
            <a:chExt cx="3091868" cy="2246806"/>
          </a:xfrm>
        </p:grpSpPr>
        <p:sp>
          <p:nvSpPr>
            <p:cNvPr id="27" name="TextBox 26">
              <a:extLst>
                <a:ext uri="{FF2B5EF4-FFF2-40B4-BE49-F238E27FC236}">
                  <a16:creationId xmlns:a16="http://schemas.microsoft.com/office/drawing/2014/main" id="{48727FEC-3FA4-3E4F-83C7-BAE3582E5637}"/>
                </a:ext>
              </a:extLst>
            </p:cNvPr>
            <p:cNvSpPr txBox="1"/>
            <p:nvPr/>
          </p:nvSpPr>
          <p:spPr>
            <a:xfrm>
              <a:off x="5380192" y="6170307"/>
              <a:ext cx="309186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t>Google Edge TPU</a:t>
              </a:r>
            </a:p>
          </p:txBody>
        </p:sp>
        <p:pic>
          <p:nvPicPr>
            <p:cNvPr id="28" name="Picture 27">
              <a:extLst>
                <a:ext uri="{FF2B5EF4-FFF2-40B4-BE49-F238E27FC236}">
                  <a16:creationId xmlns:a16="http://schemas.microsoft.com/office/drawing/2014/main" id="{FB386743-9593-C343-B987-372F277CC027}"/>
                </a:ext>
              </a:extLst>
            </p:cNvPr>
            <p:cNvPicPr>
              <a:picLocks noChangeAspect="1"/>
            </p:cNvPicPr>
            <p:nvPr/>
          </p:nvPicPr>
          <p:blipFill>
            <a:blip r:embed="rId8"/>
            <a:stretch>
              <a:fillRect/>
            </a:stretch>
          </p:blipFill>
          <p:spPr>
            <a:xfrm>
              <a:off x="5841742" y="4385166"/>
              <a:ext cx="2057400" cy="2057400"/>
            </a:xfrm>
            <a:prstGeom prst="rect">
              <a:avLst/>
            </a:prstGeom>
          </p:spPr>
        </p:pic>
      </p:grpSp>
      <p:graphicFrame>
        <p:nvGraphicFramePr>
          <p:cNvPr id="33" name="Table 4">
            <a:extLst>
              <a:ext uri="{FF2B5EF4-FFF2-40B4-BE49-F238E27FC236}">
                <a16:creationId xmlns:a16="http://schemas.microsoft.com/office/drawing/2014/main" id="{33FDF2C7-45A6-3444-A324-03F6A4BA8FCA}"/>
              </a:ext>
            </a:extLst>
          </p:cNvPr>
          <p:cNvGraphicFramePr>
            <a:graphicFrameLocks/>
          </p:cNvGraphicFramePr>
          <p:nvPr>
            <p:extLst>
              <p:ext uri="{D42A27DB-BD31-4B8C-83A1-F6EECF244321}">
                <p14:modId xmlns:p14="http://schemas.microsoft.com/office/powerpoint/2010/main" val="2654445904"/>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TPU and Model Characterization</a:t>
                      </a: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002060"/>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3946929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Gill Sans MT"/>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2400" b="1" i="0" u="none" strike="noStrike" kern="1200" cap="none" spc="0" normalizeH="0" baseline="0" noProof="0">
              <a:ln>
                <a:noFill/>
              </a:ln>
              <a:solidFill>
                <a:srgbClr val="0070C0"/>
              </a:solidFill>
              <a:effectLst/>
              <a:uLnTx/>
              <a:uFillTx/>
              <a:latin typeface="Gill Sans MT"/>
              <a:ea typeface="+mn-ea"/>
              <a:cs typeface="Gill Sans MT"/>
            </a:endParaRPr>
          </a:p>
        </p:txBody>
      </p:sp>
      <p:sp>
        <p:nvSpPr>
          <p:cNvPr id="35" name="Title 1"/>
          <p:cNvSpPr>
            <a:spLocks noGrp="1"/>
          </p:cNvSpPr>
          <p:nvPr>
            <p:ph type="title"/>
          </p:nvPr>
        </p:nvSpPr>
        <p:spPr/>
        <p:txBody>
          <a:bodyPr/>
          <a:lstStyle/>
          <a:p>
            <a:r>
              <a:rPr lang="en-US" sz="4000" dirty="0"/>
              <a:t>Major Edge TPU Challenges</a:t>
            </a:r>
            <a:endParaRPr lang="en-US" sz="4000" dirty="0">
              <a:latin typeface="Gill Sans MT"/>
              <a:cs typeface="Gill Sans MT"/>
            </a:endParaRPr>
          </a:p>
        </p:txBody>
      </p:sp>
      <p:grpSp>
        <p:nvGrpSpPr>
          <p:cNvPr id="22" name="Group 21"/>
          <p:cNvGrpSpPr/>
          <p:nvPr/>
        </p:nvGrpSpPr>
        <p:grpSpPr>
          <a:xfrm>
            <a:off x="0" y="2667000"/>
            <a:ext cx="9144000" cy="830997"/>
            <a:chOff x="0" y="3352800"/>
            <a:chExt cx="9144000" cy="830997"/>
          </a:xfrm>
        </p:grpSpPr>
        <p:grpSp>
          <p:nvGrpSpPr>
            <p:cNvPr id="23" name="Group 22"/>
            <p:cNvGrpSpPr/>
            <p:nvPr/>
          </p:nvGrpSpPr>
          <p:grpSpPr>
            <a:xfrm>
              <a:off x="0" y="3352800"/>
              <a:ext cx="9144000" cy="830997"/>
              <a:chOff x="0" y="2438989"/>
              <a:chExt cx="9144000" cy="705555"/>
            </a:xfrm>
          </p:grpSpPr>
          <p:sp>
            <p:nvSpPr>
              <p:cNvPr id="25" name="Rectangle 24"/>
              <p:cNvSpPr/>
              <p:nvPr/>
            </p:nvSpPr>
            <p:spPr>
              <a:xfrm>
                <a:off x="0" y="2503687"/>
                <a:ext cx="9144000" cy="621095"/>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26" name="TextBox 25"/>
              <p:cNvSpPr txBox="1"/>
              <p:nvPr/>
            </p:nvSpPr>
            <p:spPr>
              <a:xfrm>
                <a:off x="59389" y="2438989"/>
                <a:ext cx="474011" cy="7055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A6A6A6"/>
                    </a:solidFill>
                    <a:effectLst/>
                    <a:uLnTx/>
                    <a:uFillTx/>
                    <a:latin typeface="Arial Black" panose="020B0A04020102020204" pitchFamily="34" charset="0"/>
                    <a:ea typeface="+mn-ea"/>
                    <a:cs typeface="+mn-cs"/>
                  </a:rPr>
                  <a:t>1</a:t>
                </a:r>
              </a:p>
            </p:txBody>
          </p:sp>
        </p:grpSp>
        <p:sp>
          <p:nvSpPr>
            <p:cNvPr id="24" name="Rectangle 23"/>
            <p:cNvSpPr/>
            <p:nvPr/>
          </p:nvSpPr>
          <p:spPr>
            <a:xfrm>
              <a:off x="236032" y="3545593"/>
              <a:ext cx="8610600" cy="492443"/>
            </a:xfrm>
            <a:prstGeom prst="rect">
              <a:avLst/>
            </a:prstGeom>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A6A6A6"/>
                  </a:solidFill>
                  <a:effectLst/>
                  <a:uLnTx/>
                  <a:uFillTx/>
                  <a:latin typeface="Gill Sans MT"/>
                  <a:ea typeface="+mn-ea"/>
                  <a:cs typeface="Gill Sans MT"/>
                </a:rPr>
                <a:t>Operates significantly below its peak throughput</a:t>
              </a:r>
            </a:p>
          </p:txBody>
        </p:sp>
      </p:grpSp>
      <p:grpSp>
        <p:nvGrpSpPr>
          <p:cNvPr id="34" name="Group 33"/>
          <p:cNvGrpSpPr/>
          <p:nvPr/>
        </p:nvGrpSpPr>
        <p:grpSpPr>
          <a:xfrm>
            <a:off x="-29818" y="3649272"/>
            <a:ext cx="9173818" cy="862580"/>
            <a:chOff x="-29818" y="3352797"/>
            <a:chExt cx="9173818" cy="862580"/>
          </a:xfrm>
        </p:grpSpPr>
        <p:grpSp>
          <p:nvGrpSpPr>
            <p:cNvPr id="37" name="Group 36"/>
            <p:cNvGrpSpPr/>
            <p:nvPr/>
          </p:nvGrpSpPr>
          <p:grpSpPr>
            <a:xfrm>
              <a:off x="0" y="3352797"/>
              <a:ext cx="9144000" cy="862580"/>
              <a:chOff x="0" y="2438989"/>
              <a:chExt cx="9144000" cy="732371"/>
            </a:xfrm>
          </p:grpSpPr>
          <p:sp>
            <p:nvSpPr>
              <p:cNvPr id="39" name="Rectangle 38"/>
              <p:cNvSpPr/>
              <p:nvPr/>
            </p:nvSpPr>
            <p:spPr>
              <a:xfrm>
                <a:off x="0" y="2503686"/>
                <a:ext cx="9144000" cy="667674"/>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40" name="TextBox 39"/>
              <p:cNvSpPr txBox="1"/>
              <p:nvPr/>
            </p:nvSpPr>
            <p:spPr>
              <a:xfrm>
                <a:off x="59389" y="2438989"/>
                <a:ext cx="474011" cy="7055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A6A6A6"/>
                    </a:solidFill>
                    <a:effectLst/>
                    <a:uLnTx/>
                    <a:uFillTx/>
                    <a:latin typeface="Arial Black" panose="020B0A04020102020204" pitchFamily="34" charset="0"/>
                    <a:ea typeface="+mn-ea"/>
                    <a:cs typeface="+mn-cs"/>
                  </a:rPr>
                  <a:t>2</a:t>
                </a:r>
              </a:p>
            </p:txBody>
          </p:sp>
        </p:grpSp>
        <p:sp>
          <p:nvSpPr>
            <p:cNvPr id="38" name="Rectangle 37"/>
            <p:cNvSpPr/>
            <p:nvPr/>
          </p:nvSpPr>
          <p:spPr>
            <a:xfrm>
              <a:off x="-29818" y="3522285"/>
              <a:ext cx="9143999" cy="492443"/>
            </a:xfrm>
            <a:prstGeom prst="rect">
              <a:avLst/>
            </a:prstGeom>
          </p:spPr>
          <p:txBody>
            <a:bodyPr wrap="square">
              <a:spAutoFit/>
            </a:bodyPr>
            <a:lstStyle/>
            <a:p>
              <a:pPr marL="515938" marR="0" lvl="0" indent="0" algn="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A6A6A6"/>
                  </a:solidFill>
                  <a:effectLst/>
                  <a:uLnTx/>
                  <a:uFillTx/>
                  <a:latin typeface="Gill Sans MT"/>
                  <a:ea typeface="+mn-ea"/>
                  <a:cs typeface="Gill Sans MT"/>
                </a:rPr>
                <a:t> Operates significantly below its peak energy efficiency</a:t>
              </a:r>
            </a:p>
          </p:txBody>
        </p:sp>
      </p:grpSp>
      <p:grpSp>
        <p:nvGrpSpPr>
          <p:cNvPr id="41" name="Group 40"/>
          <p:cNvGrpSpPr/>
          <p:nvPr/>
        </p:nvGrpSpPr>
        <p:grpSpPr>
          <a:xfrm>
            <a:off x="0" y="4662044"/>
            <a:ext cx="9144000" cy="830997"/>
            <a:chOff x="0" y="3352800"/>
            <a:chExt cx="9144000" cy="830997"/>
          </a:xfrm>
        </p:grpSpPr>
        <p:grpSp>
          <p:nvGrpSpPr>
            <p:cNvPr id="42" name="Group 41"/>
            <p:cNvGrpSpPr/>
            <p:nvPr/>
          </p:nvGrpSpPr>
          <p:grpSpPr>
            <a:xfrm>
              <a:off x="0" y="3352800"/>
              <a:ext cx="9144000" cy="830997"/>
              <a:chOff x="0" y="2438989"/>
              <a:chExt cx="9144000" cy="705555"/>
            </a:xfrm>
          </p:grpSpPr>
          <p:sp>
            <p:nvSpPr>
              <p:cNvPr id="44" name="Rectangle 43"/>
              <p:cNvSpPr/>
              <p:nvPr/>
            </p:nvSpPr>
            <p:spPr>
              <a:xfrm>
                <a:off x="0" y="2503687"/>
                <a:ext cx="9144000" cy="621095"/>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45" name="TextBox 44"/>
              <p:cNvSpPr txBox="1"/>
              <p:nvPr/>
            </p:nvSpPr>
            <p:spPr>
              <a:xfrm>
                <a:off x="59389" y="2438989"/>
                <a:ext cx="474011" cy="7055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A6A6A6"/>
                    </a:solidFill>
                    <a:effectLst/>
                    <a:uLnTx/>
                    <a:uFillTx/>
                    <a:latin typeface="Arial Black" panose="020B0A04020102020204" pitchFamily="34" charset="0"/>
                    <a:ea typeface="+mn-ea"/>
                    <a:cs typeface="+mn-cs"/>
                  </a:rPr>
                  <a:t>3</a:t>
                </a:r>
              </a:p>
            </p:txBody>
          </p:sp>
        </p:grpSp>
        <p:sp>
          <p:nvSpPr>
            <p:cNvPr id="43" name="Rectangle 42"/>
            <p:cNvSpPr/>
            <p:nvPr/>
          </p:nvSpPr>
          <p:spPr>
            <a:xfrm>
              <a:off x="570530" y="3520473"/>
              <a:ext cx="7941611" cy="492443"/>
            </a:xfrm>
            <a:prstGeom prst="rect">
              <a:avLst/>
            </a:prstGeom>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A6A6A6"/>
                  </a:solidFill>
                  <a:effectLst/>
                  <a:uLnTx/>
                  <a:uFillTx/>
                  <a:latin typeface="Gill Sans MT"/>
                  <a:ea typeface="+mn-ea"/>
                  <a:cs typeface="Gill Sans MT"/>
                </a:rPr>
                <a:t>Handles memory accesses inefficiently</a:t>
              </a:r>
            </a:p>
          </p:txBody>
        </p:sp>
      </p:grpSp>
      <p:sp>
        <p:nvSpPr>
          <p:cNvPr id="46" name="Rectangle 45"/>
          <p:cNvSpPr/>
          <p:nvPr/>
        </p:nvSpPr>
        <p:spPr>
          <a:xfrm>
            <a:off x="304800" y="1295400"/>
            <a:ext cx="8458200"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We find that the accelerator suffers from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sng" strike="noStrike" kern="1200" cap="none" spc="0" normalizeH="0" baseline="0" noProof="0" dirty="0">
                <a:ln>
                  <a:noFill/>
                </a:ln>
                <a:solidFill>
                  <a:srgbClr val="C00000"/>
                </a:solidFill>
                <a:effectLst/>
                <a:uLnTx/>
                <a:uFillTx/>
                <a:latin typeface="Gill Sans MT"/>
                <a:ea typeface="+mn-ea"/>
                <a:cs typeface="Gill Sans MT"/>
              </a:rPr>
              <a:t>three major challenges</a:t>
            </a:r>
            <a:r>
              <a:rPr lang="en-US" sz="2400" b="1" noProof="0" dirty="0">
                <a:solidFill>
                  <a:prstClr val="black"/>
                </a:solidFill>
                <a:latin typeface="Gill Sans MT"/>
                <a:cs typeface="Gill Sans MT"/>
              </a:rPr>
              <a:t>:</a:t>
            </a:r>
            <a:endParaRPr kumimoji="0" lang="en-US" sz="2400" b="1" i="0" u="none" strike="noStrike" kern="1200" cap="none" spc="0" normalizeH="0" baseline="0" noProof="0" dirty="0">
              <a:ln>
                <a:noFill/>
              </a:ln>
              <a:solidFill>
                <a:prstClr val="black"/>
              </a:solidFill>
              <a:effectLst/>
              <a:uLnTx/>
              <a:uFillTx/>
              <a:latin typeface="Gill Sans MT"/>
              <a:ea typeface="+mn-ea"/>
              <a:cs typeface="Gill Sans MT"/>
            </a:endParaRPr>
          </a:p>
        </p:txBody>
      </p:sp>
      <p:pic>
        <p:nvPicPr>
          <p:cNvPr id="20" name="Picture 19" descr="safari.png"/>
          <p:cNvPicPr>
            <a:picLocks noChangeAspect="1"/>
          </p:cNvPicPr>
          <p:nvPr/>
        </p:nvPicPr>
        <p:blipFill>
          <a:blip r:embed="rId3" cstate="print"/>
          <a:stretch>
            <a:fillRect/>
          </a:stretch>
        </p:blipFill>
        <p:spPr>
          <a:xfrm>
            <a:off x="76200" y="6580445"/>
            <a:ext cx="959296" cy="277563"/>
          </a:xfrm>
          <a:prstGeom prst="rect">
            <a:avLst/>
          </a:prstGeom>
        </p:spPr>
      </p:pic>
      <p:graphicFrame>
        <p:nvGraphicFramePr>
          <p:cNvPr id="29" name="Table 4">
            <a:extLst>
              <a:ext uri="{FF2B5EF4-FFF2-40B4-BE49-F238E27FC236}">
                <a16:creationId xmlns:a16="http://schemas.microsoft.com/office/drawing/2014/main" id="{AFB17187-61FE-8341-BD4A-4D0E77EC6872}"/>
              </a:ext>
            </a:extLst>
          </p:cNvPr>
          <p:cNvGraphicFramePr>
            <a:graphicFrameLocks/>
          </p:cNvGraphicFramePr>
          <p:nvPr>
            <p:extLst>
              <p:ext uri="{D42A27DB-BD31-4B8C-83A1-F6EECF244321}">
                <p14:modId xmlns:p14="http://schemas.microsoft.com/office/powerpoint/2010/main" val="111791554"/>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TPU and Model Characterization</a:t>
                      </a:r>
                      <a:r>
                        <a:rPr lang="en-US" sz="800" b="1"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r>
                        <a:rPr lang="en-US" sz="800" kern="1200" dirty="0">
                          <a:solidFill>
                            <a:srgbClr val="002060"/>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2050500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(1) High Resource Underutilization</a:t>
            </a:r>
          </a:p>
        </p:txBody>
      </p:sp>
      <p:sp>
        <p:nvSpPr>
          <p:cNvPr id="3" name="Content Placeholder 2"/>
          <p:cNvSpPr>
            <a:spLocks noGrp="1"/>
          </p:cNvSpPr>
          <p:nvPr>
            <p:ph idx="1"/>
          </p:nvPr>
        </p:nvSpPr>
        <p:spPr>
          <a:xfrm>
            <a:off x="152400" y="990600"/>
            <a:ext cx="8610600" cy="5562600"/>
          </a:xfrm>
        </p:spPr>
        <p:txBody>
          <a:bodyPr>
            <a:noAutofit/>
          </a:bodyPr>
          <a:lstStyle/>
          <a:p>
            <a:pPr marL="457200" lvl="1" indent="0">
              <a:buNone/>
            </a:pPr>
            <a:endParaRPr lang="en-US" sz="2400" dirty="0">
              <a:solidFill>
                <a:srgbClr val="595959"/>
              </a:solidFill>
            </a:endParaRPr>
          </a:p>
          <a:p>
            <a:pPr lvl="2"/>
            <a:endParaRPr lang="en-US" sz="1800" dirty="0">
              <a:solidFill>
                <a:srgbClr val="595959"/>
              </a:solidFill>
            </a:endParaRPr>
          </a:p>
          <a:p>
            <a:pPr marL="914400" lvl="2" indent="0">
              <a:buNone/>
            </a:pPr>
            <a:endParaRPr lang="en-US" sz="1400" dirty="0">
              <a:solidFill>
                <a:srgbClr val="0000FF"/>
              </a:solidFill>
            </a:endParaRPr>
          </a:p>
          <a:p>
            <a:pPr lvl="1"/>
            <a:endParaRPr lang="en-US" sz="1600" dirty="0"/>
          </a:p>
        </p:txBody>
      </p:sp>
      <p:sp>
        <p:nvSpPr>
          <p:cNvPr id="826" name="Rectangle 825"/>
          <p:cNvSpPr/>
          <p:nvPr/>
        </p:nvSpPr>
        <p:spPr>
          <a:xfrm>
            <a:off x="0" y="1143000"/>
            <a:ext cx="9144000" cy="830997"/>
          </a:xfrm>
          <a:prstGeom prst="rect">
            <a:avLst/>
          </a:prstGeom>
          <a:solidFill>
            <a:srgbClr val="800000"/>
          </a:solid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We find that the accelerator </a:t>
            </a:r>
            <a:r>
              <a:rPr kumimoji="0" lang="en-US" sz="2400" b="1" i="0" u="none" strike="noStrike" kern="1200" cap="none" spc="0" normalizeH="0" baseline="0" noProof="0" dirty="0">
                <a:ln>
                  <a:noFill/>
                </a:ln>
                <a:solidFill>
                  <a:prstClr val="white"/>
                </a:solidFill>
                <a:effectLst/>
                <a:uLnTx/>
                <a:uFillTx/>
                <a:latin typeface="Gill Sans MT"/>
                <a:ea typeface="+mn-ea"/>
                <a:cs typeface="+mn-cs"/>
              </a:rPr>
              <a:t>operates significantly below </a:t>
            </a:r>
          </a:p>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Gill Sans MT"/>
                <a:ea typeface="+mn-ea"/>
                <a:cs typeface="+mn-cs"/>
              </a:rPr>
              <a:t>its peak throughput across all models</a:t>
            </a:r>
            <a:endParaRPr kumimoji="0" lang="en-US" sz="2400" b="1" i="0" u="none" strike="noStrike" kern="1200" cap="none" spc="0" normalizeH="0" baseline="0" noProof="0" dirty="0">
              <a:ln>
                <a:noFill/>
              </a:ln>
              <a:solidFill>
                <a:prstClr val="white"/>
              </a:solidFill>
              <a:effectLst/>
              <a:uLnTx/>
              <a:uFillTx/>
              <a:latin typeface="Gill Sans MT"/>
              <a:ea typeface="+mn-ea"/>
              <a:cs typeface="Gill Sans MT"/>
            </a:endParaRPr>
          </a:p>
        </p:txBody>
      </p:sp>
      <p:grpSp>
        <p:nvGrpSpPr>
          <p:cNvPr id="816" name="Group 815"/>
          <p:cNvGrpSpPr/>
          <p:nvPr/>
        </p:nvGrpSpPr>
        <p:grpSpPr>
          <a:xfrm>
            <a:off x="152400" y="2286000"/>
            <a:ext cx="8991600" cy="4191000"/>
            <a:chOff x="0" y="0"/>
            <a:chExt cx="7732272" cy="3822700"/>
          </a:xfrm>
        </p:grpSpPr>
        <p:graphicFrame>
          <p:nvGraphicFramePr>
            <p:cNvPr id="827" name="Chart 826"/>
            <p:cNvGraphicFramePr/>
            <p:nvPr>
              <p:extLst>
                <p:ext uri="{D42A27DB-BD31-4B8C-83A1-F6EECF244321}">
                  <p14:modId xmlns:p14="http://schemas.microsoft.com/office/powerpoint/2010/main" val="3939349342"/>
                </p:ext>
              </p:extLst>
            </p:nvPr>
          </p:nvGraphicFramePr>
          <p:xfrm>
            <a:off x="0" y="0"/>
            <a:ext cx="7732272" cy="3822700"/>
          </p:xfrm>
          <a:graphic>
            <a:graphicData uri="http://schemas.openxmlformats.org/drawingml/2006/chart">
              <c:chart xmlns:c="http://schemas.openxmlformats.org/drawingml/2006/chart" xmlns:r="http://schemas.openxmlformats.org/officeDocument/2006/relationships" r:id="rId3"/>
            </a:graphicData>
          </a:graphic>
        </p:graphicFrame>
        <p:cxnSp>
          <p:nvCxnSpPr>
            <p:cNvPr id="828" name="Shape 4"/>
            <p:cNvCxnSpPr/>
            <p:nvPr/>
          </p:nvCxnSpPr>
          <p:spPr>
            <a:xfrm flipV="1">
              <a:off x="1981463" y="764540"/>
              <a:ext cx="2933117" cy="2432627"/>
            </a:xfrm>
            <a:prstGeom prst="straightConnector1">
              <a:avLst/>
            </a:prstGeom>
            <a:noFill/>
            <a:ln w="19050" cap="flat" cmpd="sng">
              <a:solidFill>
                <a:srgbClr val="000000"/>
              </a:solidFill>
              <a:prstDash val="sysDash"/>
              <a:miter lim="800000"/>
              <a:headEnd type="none" w="sm" len="sm"/>
              <a:tailEnd type="none" w="sm" len="sm"/>
            </a:ln>
          </p:spPr>
        </p:cxnSp>
        <p:cxnSp>
          <p:nvCxnSpPr>
            <p:cNvPr id="829" name="Shape 4"/>
            <p:cNvCxnSpPr/>
            <p:nvPr/>
          </p:nvCxnSpPr>
          <p:spPr>
            <a:xfrm>
              <a:off x="4914580" y="764540"/>
              <a:ext cx="1512222" cy="0"/>
            </a:xfrm>
            <a:prstGeom prst="straightConnector1">
              <a:avLst/>
            </a:prstGeom>
            <a:noFill/>
            <a:ln w="19050" cap="flat" cmpd="sng">
              <a:solidFill>
                <a:srgbClr val="000000"/>
              </a:solidFill>
              <a:prstDash val="sysDash"/>
              <a:miter lim="800000"/>
              <a:headEnd type="none" w="sm" len="sm"/>
              <a:tailEnd type="none" w="sm" len="sm"/>
            </a:ln>
          </p:spPr>
        </p:cxnSp>
      </p:grpSp>
      <p:sp>
        <p:nvSpPr>
          <p:cNvPr id="15" name="Rounded Rectangle 14"/>
          <p:cNvSpPr/>
          <p:nvPr/>
        </p:nvSpPr>
        <p:spPr bwMode="auto">
          <a:xfrm>
            <a:off x="3886200" y="5410200"/>
            <a:ext cx="559420" cy="332231"/>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sp>
        <p:nvSpPr>
          <p:cNvPr id="17" name="TextBox 16"/>
          <p:cNvSpPr txBox="1"/>
          <p:nvPr/>
        </p:nvSpPr>
        <p:spPr>
          <a:xfrm>
            <a:off x="1319489" y="2947260"/>
            <a:ext cx="396386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400FF"/>
                </a:solidFill>
                <a:effectLst/>
                <a:uLnTx/>
                <a:uFillTx/>
                <a:latin typeface="Gill Sans MT"/>
                <a:ea typeface="+mn-ea"/>
                <a:cs typeface="+mn-cs"/>
              </a:rPr>
              <a:t>CNNs and RCNNs</a:t>
            </a:r>
            <a:r>
              <a:rPr lang="en-US" b="1" dirty="0">
                <a:solidFill>
                  <a:srgbClr val="1400FF"/>
                </a:solidFill>
                <a:latin typeface="Gill Sans MT"/>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srgbClr val="1400FF"/>
                </a:solidFill>
                <a:latin typeface="Gill Sans MT"/>
              </a:rPr>
              <a:t>o</a:t>
            </a:r>
            <a:r>
              <a:rPr kumimoji="0" lang="en-US" sz="1800" b="1" i="0" u="none" strike="noStrike" kern="1200" cap="none" spc="0" normalizeH="0" baseline="0" noProof="0" dirty="0" err="1">
                <a:ln>
                  <a:noFill/>
                </a:ln>
                <a:solidFill>
                  <a:srgbClr val="1400FF"/>
                </a:solidFill>
                <a:effectLst/>
                <a:uLnTx/>
                <a:uFillTx/>
                <a:latin typeface="Gill Sans MT"/>
                <a:ea typeface="+mn-ea"/>
                <a:cs typeface="+mn-cs"/>
              </a:rPr>
              <a:t>nly</a:t>
            </a:r>
            <a:r>
              <a:rPr kumimoji="0" lang="en-US" sz="1800" b="1" i="0" u="none" strike="noStrike" kern="1200" cap="none" spc="0" normalizeH="0" baseline="0" noProof="0" dirty="0">
                <a:ln>
                  <a:noFill/>
                </a:ln>
                <a:solidFill>
                  <a:srgbClr val="1400FF"/>
                </a:solidFill>
                <a:effectLst/>
                <a:uLnTx/>
                <a:uFillTx/>
                <a:latin typeface="Gill Sans MT"/>
                <a:ea typeface="+mn-ea"/>
                <a:cs typeface="+mn-cs"/>
              </a:rPr>
              <a:t> 52.2% of peak throughput</a:t>
            </a:r>
            <a:endParaRPr kumimoji="0" lang="en-US" sz="1600" b="1" i="0" u="none" strike="noStrike" kern="1200" cap="none" spc="0" normalizeH="0" baseline="0" noProof="0" dirty="0">
              <a:ln>
                <a:noFill/>
              </a:ln>
              <a:solidFill>
                <a:srgbClr val="1400FF"/>
              </a:solidFill>
              <a:effectLst/>
              <a:uLnTx/>
              <a:uFillTx/>
              <a:latin typeface="Gill Sans MT"/>
              <a:ea typeface="+mn-ea"/>
              <a:cs typeface="+mn-cs"/>
            </a:endParaRPr>
          </a:p>
        </p:txBody>
      </p:sp>
      <p:sp>
        <p:nvSpPr>
          <p:cNvPr id="23" name="Rounded Rectangle 22"/>
          <p:cNvSpPr/>
          <p:nvPr/>
        </p:nvSpPr>
        <p:spPr bwMode="auto">
          <a:xfrm>
            <a:off x="6629400" y="3276600"/>
            <a:ext cx="457200" cy="316991"/>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cxnSp>
        <p:nvCxnSpPr>
          <p:cNvPr id="24" name="Straight Arrow Connector 23"/>
          <p:cNvCxnSpPr>
            <a:cxnSpLocks/>
          </p:cNvCxnSpPr>
          <p:nvPr/>
        </p:nvCxnSpPr>
        <p:spPr>
          <a:xfrm flipV="1">
            <a:off x="4525072" y="5410200"/>
            <a:ext cx="758283" cy="149906"/>
          </a:xfrm>
          <a:prstGeom prst="straightConnector1">
            <a:avLst/>
          </a:prstGeom>
          <a:ln w="28575" cmpd="sng">
            <a:solidFill>
              <a:srgbClr val="1400FF"/>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762733" y="4891292"/>
            <a:ext cx="2807318"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400FF"/>
                </a:solidFill>
                <a:effectLst/>
                <a:uLnTx/>
                <a:uFillTx/>
                <a:latin typeface="Gill Sans MT"/>
                <a:ea typeface="+mn-ea"/>
                <a:cs typeface="+mn-cs"/>
              </a:rPr>
              <a:t>LSTMs and Transducers: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400FF"/>
                </a:solidFill>
                <a:effectLst/>
                <a:uLnTx/>
                <a:uFillTx/>
                <a:latin typeface="Gill Sans MT"/>
                <a:ea typeface="+mn-ea"/>
                <a:cs typeface="+mn-cs"/>
              </a:rPr>
              <a:t>less than 1% </a:t>
            </a:r>
            <a:br>
              <a:rPr kumimoji="0" lang="en-US" sz="1800" b="1" i="0" u="none" strike="noStrike" kern="1200" cap="none" spc="0" normalizeH="0" baseline="0" noProof="0" dirty="0">
                <a:ln>
                  <a:noFill/>
                </a:ln>
                <a:solidFill>
                  <a:srgbClr val="1400FF"/>
                </a:solidFill>
                <a:effectLst/>
                <a:uLnTx/>
                <a:uFillTx/>
                <a:latin typeface="Gill Sans MT"/>
                <a:ea typeface="+mn-ea"/>
                <a:cs typeface="+mn-cs"/>
              </a:rPr>
            </a:br>
            <a:r>
              <a:rPr kumimoji="0" lang="en-US" sz="1800" b="1" i="0" u="none" strike="noStrike" kern="1200" cap="none" spc="0" normalizeH="0" baseline="0" noProof="0" dirty="0">
                <a:ln>
                  <a:noFill/>
                </a:ln>
                <a:solidFill>
                  <a:srgbClr val="1400FF"/>
                </a:solidFill>
                <a:effectLst/>
                <a:uLnTx/>
                <a:uFillTx/>
                <a:latin typeface="Gill Sans MT"/>
                <a:ea typeface="+mn-ea"/>
                <a:cs typeface="+mn-cs"/>
              </a:rPr>
              <a:t>of peak throughput</a:t>
            </a:r>
            <a:endParaRPr kumimoji="0" lang="en-US" sz="1600" b="1" i="0" u="none" strike="noStrike" kern="1200" cap="none" spc="0" normalizeH="0" baseline="0" noProof="0" dirty="0">
              <a:ln>
                <a:noFill/>
              </a:ln>
              <a:solidFill>
                <a:srgbClr val="1400FF"/>
              </a:solidFill>
              <a:effectLst/>
              <a:uLnTx/>
              <a:uFillTx/>
              <a:latin typeface="Gill Sans MT"/>
              <a:ea typeface="+mn-ea"/>
              <a:cs typeface="+mn-cs"/>
            </a:endParaRPr>
          </a:p>
        </p:txBody>
      </p:sp>
      <p:cxnSp>
        <p:nvCxnSpPr>
          <p:cNvPr id="26" name="Straight Arrow Connector 25"/>
          <p:cNvCxnSpPr>
            <a:cxnSpLocks/>
          </p:cNvCxnSpPr>
          <p:nvPr/>
        </p:nvCxnSpPr>
        <p:spPr>
          <a:xfrm flipH="1" flipV="1">
            <a:off x="4953000" y="3200400"/>
            <a:ext cx="1606277" cy="224183"/>
          </a:xfrm>
          <a:prstGeom prst="straightConnector1">
            <a:avLst/>
          </a:prstGeom>
          <a:ln w="28575" cmpd="sng">
            <a:solidFill>
              <a:srgbClr val="1400FF"/>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521524" y="2709446"/>
            <a:ext cx="2075505"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Peak = 2 TFLOP/s</a:t>
            </a:r>
          </a:p>
        </p:txBody>
      </p:sp>
      <p:pic>
        <p:nvPicPr>
          <p:cNvPr id="18" name="Picture 17" descr="safari.png"/>
          <p:cNvPicPr>
            <a:picLocks noChangeAspect="1"/>
          </p:cNvPicPr>
          <p:nvPr/>
        </p:nvPicPr>
        <p:blipFill>
          <a:blip r:embed="rId4" cstate="print"/>
          <a:stretch>
            <a:fillRect/>
          </a:stretch>
        </p:blipFill>
        <p:spPr>
          <a:xfrm>
            <a:off x="76200" y="6580445"/>
            <a:ext cx="959296" cy="277563"/>
          </a:xfrm>
          <a:prstGeom prst="rect">
            <a:avLst/>
          </a:prstGeom>
        </p:spPr>
      </p:pic>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2400" b="1" i="0" u="none" strike="noStrike" kern="1200" cap="none" spc="0" normalizeH="0" baseline="0" noProof="0">
              <a:ln>
                <a:noFill/>
              </a:ln>
              <a:solidFill>
                <a:srgbClr val="0070C0"/>
              </a:solidFill>
              <a:effectLst/>
              <a:uLnTx/>
              <a:uFillTx/>
              <a:latin typeface="Gill Sans MT"/>
              <a:ea typeface="+mn-ea"/>
              <a:cs typeface="+mn-cs"/>
            </a:endParaRPr>
          </a:p>
        </p:txBody>
      </p:sp>
      <p:graphicFrame>
        <p:nvGraphicFramePr>
          <p:cNvPr id="20" name="Table 4">
            <a:extLst>
              <a:ext uri="{FF2B5EF4-FFF2-40B4-BE49-F238E27FC236}">
                <a16:creationId xmlns:a16="http://schemas.microsoft.com/office/drawing/2014/main" id="{16DFA860-0C32-5845-92F5-F9736BBAE83D}"/>
              </a:ext>
            </a:extLst>
          </p:cNvPr>
          <p:cNvGraphicFramePr>
            <a:graphicFrameLocks/>
          </p:cNvGraphicFramePr>
          <p:nvPr>
            <p:extLst>
              <p:ext uri="{D42A27DB-BD31-4B8C-83A1-F6EECF244321}">
                <p14:modId xmlns:p14="http://schemas.microsoft.com/office/powerpoint/2010/main" val="1297007533"/>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TPU and Model Characterization</a:t>
                      </a:r>
                      <a:r>
                        <a:rPr lang="en-US" sz="800" b="1"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a:t>
                      </a:r>
                      <a:r>
                        <a:rPr lang="en-US" sz="800" kern="1200" dirty="0">
                          <a:solidFill>
                            <a:srgbClr val="002060"/>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2303115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26"/>
                                        </p:tgtEl>
                                        <p:attrNameLst>
                                          <p:attrName>style.visibility</p:attrName>
                                        </p:attrNameLst>
                                      </p:cBhvr>
                                      <p:to>
                                        <p:strVal val="visible"/>
                                      </p:to>
                                    </p:set>
                                    <p:animEffect transition="in" filter="fade">
                                      <p:cBhvr>
                                        <p:cTn id="7" dur="500"/>
                                        <p:tgtEl>
                                          <p:spTgt spid="8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6"/>
                                        </p:tgtEl>
                                        <p:attrNameLst>
                                          <p:attrName>style.visibility</p:attrName>
                                        </p:attrNameLst>
                                      </p:cBhvr>
                                      <p:to>
                                        <p:strVal val="visible"/>
                                      </p:to>
                                    </p:set>
                                    <p:animEffect transition="in" filter="fade">
                                      <p:cBhvr>
                                        <p:cTn id="12" dur="500"/>
                                        <p:tgtEl>
                                          <p:spTgt spid="81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6" grpId="0" animBg="1"/>
      <p:bldP spid="15" grpId="0" animBg="1"/>
      <p:bldP spid="17" grpId="0"/>
      <p:bldP spid="23" grpId="0" animBg="1"/>
      <p:bldP spid="25"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latin typeface="Gill Sans MT"/>
                <a:cs typeface="Gill Sans MT"/>
              </a:rPr>
              <a:t>(2) Low Energy Efficiency</a:t>
            </a:r>
          </a:p>
        </p:txBody>
      </p:sp>
      <p:sp>
        <p:nvSpPr>
          <p:cNvPr id="917" name="Rectangle 916"/>
          <p:cNvSpPr/>
          <p:nvPr/>
        </p:nvSpPr>
        <p:spPr>
          <a:xfrm>
            <a:off x="0" y="1088648"/>
            <a:ext cx="9144000" cy="830997"/>
          </a:xfrm>
          <a:prstGeom prst="rect">
            <a:avLst/>
          </a:prstGeom>
          <a:solidFill>
            <a:srgbClr val="800000"/>
          </a:solid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The accelerator operates far below </a:t>
            </a:r>
          </a:p>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its upper bound energy efficiency</a:t>
            </a:r>
          </a:p>
        </p:txBody>
      </p:sp>
      <p:grpSp>
        <p:nvGrpSpPr>
          <p:cNvPr id="3" name="Group 2"/>
          <p:cNvGrpSpPr/>
          <p:nvPr/>
        </p:nvGrpSpPr>
        <p:grpSpPr>
          <a:xfrm>
            <a:off x="179776" y="2133600"/>
            <a:ext cx="8784446" cy="4495800"/>
            <a:chOff x="736957" y="2362200"/>
            <a:chExt cx="7746284" cy="4222749"/>
          </a:xfrm>
        </p:grpSpPr>
        <p:grpSp>
          <p:nvGrpSpPr>
            <p:cNvPr id="243" name="Group 242"/>
            <p:cNvGrpSpPr/>
            <p:nvPr/>
          </p:nvGrpSpPr>
          <p:grpSpPr>
            <a:xfrm>
              <a:off x="736957" y="2362200"/>
              <a:ext cx="7746284" cy="4222749"/>
              <a:chOff x="-163723" y="0"/>
              <a:chExt cx="7147344" cy="4222749"/>
            </a:xfrm>
          </p:grpSpPr>
          <p:graphicFrame>
            <p:nvGraphicFramePr>
              <p:cNvPr id="244" name="Chart 243"/>
              <p:cNvGraphicFramePr/>
              <p:nvPr>
                <p:extLst>
                  <p:ext uri="{D42A27DB-BD31-4B8C-83A1-F6EECF244321}">
                    <p14:modId xmlns:p14="http://schemas.microsoft.com/office/powerpoint/2010/main" val="4148278948"/>
                  </p:ext>
                </p:extLst>
              </p:nvPr>
            </p:nvGraphicFramePr>
            <p:xfrm>
              <a:off x="-163723" y="0"/>
              <a:ext cx="7147344" cy="4222749"/>
            </p:xfrm>
            <a:graphic>
              <a:graphicData uri="http://schemas.openxmlformats.org/drawingml/2006/chart">
                <c:chart xmlns:c="http://schemas.openxmlformats.org/drawingml/2006/chart" xmlns:r="http://schemas.openxmlformats.org/officeDocument/2006/relationships" r:id="rId3"/>
              </a:graphicData>
            </a:graphic>
          </p:graphicFrame>
          <p:cxnSp>
            <p:nvCxnSpPr>
              <p:cNvPr id="245" name="Shape 4"/>
              <p:cNvCxnSpPr/>
              <p:nvPr/>
            </p:nvCxnSpPr>
            <p:spPr>
              <a:xfrm>
                <a:off x="820253" y="719751"/>
                <a:ext cx="4573668" cy="0"/>
              </a:xfrm>
              <a:prstGeom prst="straightConnector1">
                <a:avLst/>
              </a:prstGeom>
              <a:noFill/>
              <a:ln w="19050" cap="flat" cmpd="sng">
                <a:solidFill>
                  <a:srgbClr val="000000"/>
                </a:solidFill>
                <a:prstDash val="sysDash"/>
                <a:miter lim="800000"/>
                <a:headEnd type="none" w="sm" len="sm"/>
                <a:tailEnd type="none" w="sm" len="sm"/>
              </a:ln>
            </p:spPr>
          </p:cxnSp>
        </p:grpSp>
        <p:sp>
          <p:nvSpPr>
            <p:cNvPr id="8" name="TextBox 7"/>
            <p:cNvSpPr txBox="1"/>
            <p:nvPr/>
          </p:nvSpPr>
          <p:spPr>
            <a:xfrm>
              <a:off x="4672015" y="2667000"/>
              <a:ext cx="2090312" cy="34690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panose="020B0502020104020203" pitchFamily="34" charset="77"/>
                </a:rPr>
                <a:t>Peak = 1.42 TFLOP/J</a:t>
              </a:r>
            </a:p>
          </p:txBody>
        </p:sp>
      </p:grpSp>
      <p:sp>
        <p:nvSpPr>
          <p:cNvPr id="9" name="Rounded Rectangle 8"/>
          <p:cNvSpPr/>
          <p:nvPr/>
        </p:nvSpPr>
        <p:spPr bwMode="auto">
          <a:xfrm>
            <a:off x="2514600" y="4392169"/>
            <a:ext cx="609600" cy="332231"/>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cxnSp>
        <p:nvCxnSpPr>
          <p:cNvPr id="10" name="Straight Arrow Connector 9"/>
          <p:cNvCxnSpPr/>
          <p:nvPr/>
        </p:nvCxnSpPr>
        <p:spPr>
          <a:xfrm>
            <a:off x="3227776" y="4585035"/>
            <a:ext cx="685800" cy="381000"/>
          </a:xfrm>
          <a:prstGeom prst="straightConnector1">
            <a:avLst/>
          </a:prstGeom>
          <a:ln w="28575" cmpd="sng">
            <a:solidFill>
              <a:srgbClr val="1400FF"/>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913576" y="4808505"/>
            <a:ext cx="3096824"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1400FF"/>
                </a:solidFill>
                <a:effectLst/>
                <a:uLnTx/>
                <a:uFillTx/>
                <a:latin typeface="Gill Sans MT"/>
                <a:ea typeface="+mn-ea"/>
                <a:cs typeface="+mn-cs"/>
              </a:rPr>
              <a:t>LSTMs and Transducers: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1400FF"/>
                </a:solidFill>
                <a:effectLst/>
                <a:uLnTx/>
                <a:uFillTx/>
                <a:latin typeface="Gill Sans MT"/>
                <a:ea typeface="+mn-ea"/>
                <a:cs typeface="+mn-cs"/>
              </a:rPr>
              <a:t>33.1% of upper bound energy efficiency</a:t>
            </a:r>
            <a:endParaRPr kumimoji="0" lang="en-US" sz="1800" b="1" i="0" u="none" strike="noStrike" kern="1200" cap="none" spc="0" normalizeH="0" baseline="0" noProof="0" dirty="0">
              <a:ln>
                <a:noFill/>
              </a:ln>
              <a:solidFill>
                <a:srgbClr val="1400FF"/>
              </a:solidFill>
              <a:effectLst/>
              <a:uLnTx/>
              <a:uFillTx/>
              <a:latin typeface="Gill Sans MT"/>
              <a:ea typeface="+mn-ea"/>
              <a:cs typeface="+mn-cs"/>
            </a:endParaRPr>
          </a:p>
        </p:txBody>
      </p:sp>
      <p:sp>
        <p:nvSpPr>
          <p:cNvPr id="13" name="Rounded Rectangle 12"/>
          <p:cNvSpPr/>
          <p:nvPr/>
        </p:nvSpPr>
        <p:spPr bwMode="auto">
          <a:xfrm>
            <a:off x="5178310" y="3225592"/>
            <a:ext cx="762000" cy="332231"/>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cxnSp>
        <p:nvCxnSpPr>
          <p:cNvPr id="14" name="Straight Arrow Connector 13"/>
          <p:cNvCxnSpPr>
            <a:cxnSpLocks/>
          </p:cNvCxnSpPr>
          <p:nvPr/>
        </p:nvCxnSpPr>
        <p:spPr>
          <a:xfrm flipH="1" flipV="1">
            <a:off x="3827281" y="3256131"/>
            <a:ext cx="1278119" cy="69613"/>
          </a:xfrm>
          <a:prstGeom prst="straightConnector1">
            <a:avLst/>
          </a:prstGeom>
          <a:ln w="28575" cmpd="sng">
            <a:solidFill>
              <a:srgbClr val="1400FF"/>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316791" y="2533934"/>
            <a:ext cx="27432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1400FF"/>
                </a:solidFill>
                <a:effectLst/>
                <a:uLnTx/>
                <a:uFillTx/>
                <a:latin typeface="Gill Sans MT"/>
                <a:ea typeface="+mn-ea"/>
                <a:cs typeface="+mn-cs"/>
              </a:rPr>
              <a:t>Best CNN model: 50.7% of upper bound energy efficiency</a:t>
            </a:r>
            <a:endParaRPr kumimoji="0" lang="en-US" sz="1800" b="1" i="0" u="none" strike="noStrike" kern="1200" cap="none" spc="0" normalizeH="0" baseline="0" noProof="0" dirty="0">
              <a:ln>
                <a:noFill/>
              </a:ln>
              <a:solidFill>
                <a:srgbClr val="1400FF"/>
              </a:solidFill>
              <a:effectLst/>
              <a:uLnTx/>
              <a:uFillTx/>
              <a:latin typeface="Gill Sans MT"/>
              <a:ea typeface="+mn-ea"/>
              <a:cs typeface="+mn-cs"/>
            </a:endParaRPr>
          </a:p>
        </p:txBody>
      </p:sp>
      <p:pic>
        <p:nvPicPr>
          <p:cNvPr id="16" name="Picture 15" descr="safari.png"/>
          <p:cNvPicPr>
            <a:picLocks noChangeAspect="1"/>
          </p:cNvPicPr>
          <p:nvPr/>
        </p:nvPicPr>
        <p:blipFill>
          <a:blip r:embed="rId4" cstate="print"/>
          <a:stretch>
            <a:fillRect/>
          </a:stretch>
        </p:blipFill>
        <p:spPr>
          <a:xfrm>
            <a:off x="76200" y="6580445"/>
            <a:ext cx="959296" cy="277563"/>
          </a:xfrm>
          <a:prstGeom prst="rect">
            <a:avLst/>
          </a:prstGeom>
        </p:spPr>
      </p:pic>
      <p:sp>
        <p:nvSpPr>
          <p:cNvPr id="5" name="Slide Number Placeholder 4"/>
          <p:cNvSpPr>
            <a:spLocks noGrp="1"/>
          </p:cNvSpPr>
          <p:nvPr>
            <p:ph type="sldNum" sz="quarter" idx="12"/>
          </p:nvPr>
        </p:nvSpPr>
        <p:spPr>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2400" b="1" i="0" u="none" strike="noStrike" kern="1200" cap="none" spc="0" normalizeH="0" baseline="0" noProof="0">
              <a:ln>
                <a:noFill/>
              </a:ln>
              <a:solidFill>
                <a:srgbClr val="0070C0"/>
              </a:solidFill>
              <a:effectLst/>
              <a:uLnTx/>
              <a:uFillTx/>
              <a:latin typeface="Gill Sans MT"/>
              <a:ea typeface="+mn-ea"/>
              <a:cs typeface="+mn-cs"/>
            </a:endParaRPr>
          </a:p>
        </p:txBody>
      </p:sp>
      <p:graphicFrame>
        <p:nvGraphicFramePr>
          <p:cNvPr id="18" name="Table 4">
            <a:extLst>
              <a:ext uri="{FF2B5EF4-FFF2-40B4-BE49-F238E27FC236}">
                <a16:creationId xmlns:a16="http://schemas.microsoft.com/office/drawing/2014/main" id="{7863F3C4-97C8-764A-BD21-C906264CFDB7}"/>
              </a:ext>
            </a:extLst>
          </p:cNvPr>
          <p:cNvGraphicFramePr>
            <a:graphicFrameLocks/>
          </p:cNvGraphicFramePr>
          <p:nvPr>
            <p:extLst>
              <p:ext uri="{D42A27DB-BD31-4B8C-83A1-F6EECF244321}">
                <p14:modId xmlns:p14="http://schemas.microsoft.com/office/powerpoint/2010/main" val="2537015885"/>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TPU and Model Characterization</a:t>
                      </a:r>
                      <a:r>
                        <a:rPr lang="en-US" sz="800" b="1"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a:t>
                      </a:r>
                      <a:r>
                        <a:rPr lang="en-US" sz="800" kern="1200" dirty="0">
                          <a:solidFill>
                            <a:srgbClr val="002060"/>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2957884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17"/>
                                        </p:tgtEl>
                                        <p:attrNameLst>
                                          <p:attrName>style.visibility</p:attrName>
                                        </p:attrNameLst>
                                      </p:cBhvr>
                                      <p:to>
                                        <p:strVal val="visible"/>
                                      </p:to>
                                    </p:set>
                                    <p:animEffect transition="in" filter="fade">
                                      <p:cBhvr>
                                        <p:cTn id="7" dur="500"/>
                                        <p:tgtEl>
                                          <p:spTgt spid="9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7" grpId="0" animBg="1"/>
      <p:bldP spid="9" grpId="0" animBg="1"/>
      <p:bldP spid="11" grpId="0"/>
      <p:bldP spid="13" grpId="0" animBg="1"/>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(3) Inefficient Memory Access Handling </a:t>
            </a:r>
          </a:p>
        </p:txBody>
      </p:sp>
      <p:sp>
        <p:nvSpPr>
          <p:cNvPr id="3" name="Content Placeholder 2"/>
          <p:cNvSpPr>
            <a:spLocks noGrp="1"/>
          </p:cNvSpPr>
          <p:nvPr>
            <p:ph idx="1"/>
          </p:nvPr>
        </p:nvSpPr>
        <p:spPr>
          <a:xfrm>
            <a:off x="152400" y="990600"/>
            <a:ext cx="8610600" cy="5562600"/>
          </a:xfrm>
        </p:spPr>
        <p:txBody>
          <a:bodyPr>
            <a:noAutofit/>
          </a:bodyPr>
          <a:lstStyle/>
          <a:p>
            <a:pPr marL="457200" lvl="1" indent="0">
              <a:buNone/>
            </a:pPr>
            <a:endParaRPr lang="en-US" sz="2400" dirty="0">
              <a:solidFill>
                <a:srgbClr val="595959"/>
              </a:solidFill>
            </a:endParaRPr>
          </a:p>
          <a:p>
            <a:pPr lvl="2"/>
            <a:endParaRPr lang="en-US" sz="1800" dirty="0">
              <a:solidFill>
                <a:srgbClr val="595959"/>
              </a:solidFill>
            </a:endParaRPr>
          </a:p>
          <a:p>
            <a:pPr marL="914400" lvl="2" indent="0">
              <a:buNone/>
            </a:pPr>
            <a:endParaRPr lang="en-US" sz="1400" dirty="0">
              <a:solidFill>
                <a:srgbClr val="0000FF"/>
              </a:solidFill>
            </a:endParaRPr>
          </a:p>
          <a:p>
            <a:pPr lvl="1"/>
            <a:endParaRPr lang="en-US" sz="1600" dirty="0"/>
          </a:p>
        </p:txBody>
      </p:sp>
      <p:grpSp>
        <p:nvGrpSpPr>
          <p:cNvPr id="18" name="Group 17"/>
          <p:cNvGrpSpPr/>
          <p:nvPr/>
        </p:nvGrpSpPr>
        <p:grpSpPr>
          <a:xfrm>
            <a:off x="533400" y="1981200"/>
            <a:ext cx="8001000" cy="3352800"/>
            <a:chOff x="0" y="0"/>
            <a:chExt cx="9042400" cy="3930396"/>
          </a:xfrm>
        </p:grpSpPr>
        <p:graphicFrame>
          <p:nvGraphicFramePr>
            <p:cNvPr id="19" name="Chart 18"/>
            <p:cNvGraphicFramePr>
              <a:graphicFrameLocks/>
            </p:cNvGraphicFramePr>
            <p:nvPr>
              <p:extLst>
                <p:ext uri="{D42A27DB-BD31-4B8C-83A1-F6EECF244321}">
                  <p14:modId xmlns:p14="http://schemas.microsoft.com/office/powerpoint/2010/main" val="3983753917"/>
                </p:ext>
              </p:extLst>
            </p:nvPr>
          </p:nvGraphicFramePr>
          <p:xfrm>
            <a:off x="0" y="0"/>
            <a:ext cx="9042400" cy="3930396"/>
          </p:xfrm>
          <a:graphic>
            <a:graphicData uri="http://schemas.openxmlformats.org/drawingml/2006/chart">
              <c:chart xmlns:c="http://schemas.openxmlformats.org/drawingml/2006/chart" xmlns:r="http://schemas.openxmlformats.org/officeDocument/2006/relationships" r:id="rId3"/>
            </a:graphicData>
          </a:graphic>
        </p:graphicFrame>
        <p:cxnSp>
          <p:nvCxnSpPr>
            <p:cNvPr id="20" name="Shape 4"/>
            <p:cNvCxnSpPr/>
            <p:nvPr/>
          </p:nvCxnSpPr>
          <p:spPr>
            <a:xfrm flipV="1">
              <a:off x="990600" y="838200"/>
              <a:ext cx="8026400" cy="0"/>
            </a:xfrm>
            <a:prstGeom prst="straightConnector1">
              <a:avLst/>
            </a:prstGeom>
            <a:noFill/>
            <a:ln w="6350" cap="flat" cmpd="sng">
              <a:solidFill>
                <a:srgbClr val="000000"/>
              </a:solidFill>
              <a:prstDash val="solid"/>
              <a:miter lim="800000"/>
              <a:headEnd type="none" w="sm" len="sm"/>
              <a:tailEnd type="none" w="sm" len="sm"/>
            </a:ln>
          </p:spPr>
        </p:cxnSp>
      </p:grpSp>
      <p:sp>
        <p:nvSpPr>
          <p:cNvPr id="21" name="Rectangle 20"/>
          <p:cNvSpPr/>
          <p:nvPr/>
        </p:nvSpPr>
        <p:spPr>
          <a:xfrm>
            <a:off x="0" y="921603"/>
            <a:ext cx="9144000" cy="830997"/>
          </a:xfrm>
          <a:prstGeom prst="rect">
            <a:avLst/>
          </a:prstGeom>
          <a:solidFill>
            <a:srgbClr val="800000"/>
          </a:solidFill>
        </p:spPr>
        <p:txBody>
          <a:bodyPr wrap="square">
            <a:spAutoFit/>
          </a:bodyPr>
          <a:lstStyle/>
          <a:p>
            <a:pPr marL="0" lvl="1" algn="ctr"/>
            <a:r>
              <a:rPr lang="en-US" sz="2400" b="1" dirty="0">
                <a:solidFill>
                  <a:schemeClr val="bg1"/>
                </a:solidFill>
                <a:latin typeface="Gill Sans MT"/>
                <a:cs typeface="Gill Sans MT"/>
              </a:rPr>
              <a:t>Parameter traffic (off-chip and on-chip) takes </a:t>
            </a:r>
          </a:p>
          <a:p>
            <a:pPr marL="0" lvl="1" algn="ctr"/>
            <a:r>
              <a:rPr lang="en-US" sz="2400" b="1" dirty="0">
                <a:solidFill>
                  <a:schemeClr val="bg1"/>
                </a:solidFill>
                <a:latin typeface="Gill Sans MT"/>
                <a:cs typeface="Gill Sans MT"/>
              </a:rPr>
              <a:t>a large portion of the inference energy and performance</a:t>
            </a:r>
          </a:p>
        </p:txBody>
      </p:sp>
      <p:grpSp>
        <p:nvGrpSpPr>
          <p:cNvPr id="5" name="Group 4">
            <a:extLst>
              <a:ext uri="{FF2B5EF4-FFF2-40B4-BE49-F238E27FC236}">
                <a16:creationId xmlns:a16="http://schemas.microsoft.com/office/drawing/2014/main" id="{6C19A6A0-B7DE-314A-BB36-B8A8370D6D63}"/>
              </a:ext>
            </a:extLst>
          </p:cNvPr>
          <p:cNvGrpSpPr/>
          <p:nvPr/>
        </p:nvGrpSpPr>
        <p:grpSpPr>
          <a:xfrm>
            <a:off x="0" y="2599576"/>
            <a:ext cx="9144000" cy="3729364"/>
            <a:chOff x="0" y="2599576"/>
            <a:chExt cx="9144000" cy="3729364"/>
          </a:xfrm>
        </p:grpSpPr>
        <p:sp>
          <p:nvSpPr>
            <p:cNvPr id="816" name="Rectangle 815"/>
            <p:cNvSpPr/>
            <p:nvPr/>
          </p:nvSpPr>
          <p:spPr>
            <a:xfrm>
              <a:off x="0" y="5497943"/>
              <a:ext cx="9144000" cy="830997"/>
            </a:xfrm>
            <a:prstGeom prst="rect">
              <a:avLst/>
            </a:prstGeom>
            <a:solidFill>
              <a:schemeClr val="accent6">
                <a:lumMod val="20000"/>
                <a:lumOff val="80000"/>
              </a:schemeClr>
            </a:solidFill>
          </p:spPr>
          <p:txBody>
            <a:bodyPr wrap="square">
              <a:spAutoFit/>
            </a:bodyPr>
            <a:lstStyle/>
            <a:p>
              <a:pPr marL="0" lvl="1" algn="ctr"/>
              <a:r>
                <a:rPr lang="en-US" sz="2400" b="1" dirty="0">
                  <a:solidFill>
                    <a:schemeClr val="accent2"/>
                  </a:solidFill>
                  <a:cs typeface="Gill Sans MT"/>
                </a:rPr>
                <a:t>46%</a:t>
              </a:r>
              <a:r>
                <a:rPr lang="en-US" sz="2400" b="1" dirty="0">
                  <a:cs typeface="Gill Sans MT"/>
                </a:rPr>
                <a:t> and </a:t>
              </a:r>
              <a:r>
                <a:rPr lang="en-US" sz="2400" b="1" dirty="0">
                  <a:solidFill>
                    <a:srgbClr val="C00000"/>
                  </a:solidFill>
                  <a:cs typeface="Gill Sans MT"/>
                </a:rPr>
                <a:t>31%</a:t>
              </a:r>
              <a:r>
                <a:rPr lang="en-US" sz="2400" b="1" dirty="0">
                  <a:cs typeface="Gill Sans MT"/>
                </a:rPr>
                <a:t> of total energy goes to </a:t>
              </a:r>
              <a:r>
                <a:rPr lang="en-US" sz="2400" b="1" dirty="0">
                  <a:solidFill>
                    <a:srgbClr val="C00000"/>
                  </a:solidFill>
                  <a:cs typeface="Gill Sans MT"/>
                </a:rPr>
                <a:t>off-chip parameter traffic</a:t>
              </a:r>
              <a:r>
                <a:rPr lang="en-US" sz="2400" b="1" dirty="0">
                  <a:cs typeface="Gill Sans MT"/>
                </a:rPr>
                <a:t> and </a:t>
              </a:r>
              <a:r>
                <a:rPr lang="en-US" sz="2400" b="1" dirty="0">
                  <a:solidFill>
                    <a:srgbClr val="C00000"/>
                  </a:solidFill>
                  <a:cs typeface="Gill Sans MT"/>
                </a:rPr>
                <a:t>distributing parameters</a:t>
              </a:r>
              <a:r>
                <a:rPr lang="en-US" sz="2400" b="1" dirty="0">
                  <a:cs typeface="Gill Sans MT"/>
                </a:rPr>
                <a:t> across PE array</a:t>
              </a:r>
              <a:endParaRPr lang="en-US" sz="2400" b="1" dirty="0">
                <a:solidFill>
                  <a:schemeClr val="accent2"/>
                </a:solidFill>
                <a:cs typeface="Gill Sans MT"/>
              </a:endParaRPr>
            </a:p>
          </p:txBody>
        </p:sp>
        <p:sp>
          <p:nvSpPr>
            <p:cNvPr id="13" name="Rounded Rectangle 12"/>
            <p:cNvSpPr/>
            <p:nvPr/>
          </p:nvSpPr>
          <p:spPr bwMode="auto">
            <a:xfrm>
              <a:off x="6918960" y="2625090"/>
              <a:ext cx="1676400" cy="838200"/>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p>
              <a:pPr marL="285750" marR="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pPr>
              <a:endParaRPr kumimoji="1" lang="en-US" sz="2400" b="1" i="0" u="none" strike="noStrike" cap="none" normalizeH="0" baseline="0">
                <a:ln>
                  <a:noFill/>
                </a:ln>
                <a:solidFill>
                  <a:srgbClr val="07164E"/>
                </a:solidFill>
                <a:effectLst/>
                <a:latin typeface="Lucida Sans" pitchFamily="34" charset="0"/>
                <a:ea typeface="굴림" pitchFamily="34" charset="-127"/>
                <a:cs typeface="Tahoma" pitchFamily="34" charset="0"/>
              </a:endParaRPr>
            </a:p>
          </p:txBody>
        </p:sp>
        <p:sp>
          <p:nvSpPr>
            <p:cNvPr id="14" name="Rounded Rectangle 13"/>
            <p:cNvSpPr/>
            <p:nvPr/>
          </p:nvSpPr>
          <p:spPr bwMode="auto">
            <a:xfrm>
              <a:off x="1387438" y="2599576"/>
              <a:ext cx="2079661" cy="1143000"/>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p>
              <a:pPr marL="285750" marR="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pPr>
              <a:endParaRPr kumimoji="1" lang="en-US" sz="2400" b="1" i="0" u="none" strike="noStrike" cap="none" normalizeH="0" baseline="0">
                <a:ln>
                  <a:noFill/>
                </a:ln>
                <a:solidFill>
                  <a:srgbClr val="07164E"/>
                </a:solidFill>
                <a:effectLst/>
                <a:latin typeface="Lucida Sans" pitchFamily="34" charset="0"/>
                <a:ea typeface="굴림" pitchFamily="34" charset="-127"/>
                <a:cs typeface="Tahoma" pitchFamily="34" charset="0"/>
              </a:endParaRPr>
            </a:p>
          </p:txBody>
        </p:sp>
        <p:sp>
          <p:nvSpPr>
            <p:cNvPr id="15" name="Rounded Rectangle 14"/>
            <p:cNvSpPr/>
            <p:nvPr/>
          </p:nvSpPr>
          <p:spPr bwMode="auto">
            <a:xfrm>
              <a:off x="4038600" y="2625090"/>
              <a:ext cx="2286000" cy="1143000"/>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p>
              <a:pPr marL="285750" marR="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pPr>
              <a:endParaRPr kumimoji="1" lang="en-US" sz="2400" b="1" i="0" u="none" strike="noStrike" cap="none" normalizeH="0" baseline="0">
                <a:ln>
                  <a:noFill/>
                </a:ln>
                <a:solidFill>
                  <a:srgbClr val="07164E"/>
                </a:solidFill>
                <a:effectLst/>
                <a:latin typeface="Lucida Sans" pitchFamily="34" charset="0"/>
                <a:ea typeface="굴림" pitchFamily="34" charset="-127"/>
                <a:cs typeface="Tahoma" pitchFamily="34" charset="0"/>
              </a:endParaRPr>
            </a:p>
          </p:txBody>
        </p:sp>
      </p:grpSp>
      <p:pic>
        <p:nvPicPr>
          <p:cNvPr id="17" name="Picture 16" descr="safari.png">
            <a:extLst>
              <a:ext uri="{FF2B5EF4-FFF2-40B4-BE49-F238E27FC236}">
                <a16:creationId xmlns:a16="http://schemas.microsoft.com/office/drawing/2014/main" id="{712EED71-3939-FA4A-BAFC-21C8742A18E3}"/>
              </a:ext>
            </a:extLst>
          </p:cNvPr>
          <p:cNvPicPr>
            <a:picLocks noChangeAspect="1"/>
          </p:cNvPicPr>
          <p:nvPr/>
        </p:nvPicPr>
        <p:blipFill>
          <a:blip r:embed="rId4" cstate="print"/>
          <a:stretch>
            <a:fillRect/>
          </a:stretch>
        </p:blipFill>
        <p:spPr>
          <a:xfrm>
            <a:off x="76200" y="6580445"/>
            <a:ext cx="959296" cy="277563"/>
          </a:xfrm>
          <a:prstGeom prst="rect">
            <a:avLst/>
          </a:prstGeom>
        </p:spPr>
      </p:pic>
      <p:graphicFrame>
        <p:nvGraphicFramePr>
          <p:cNvPr id="22" name="Table 4">
            <a:extLst>
              <a:ext uri="{FF2B5EF4-FFF2-40B4-BE49-F238E27FC236}">
                <a16:creationId xmlns:a16="http://schemas.microsoft.com/office/drawing/2014/main" id="{46D24384-1A93-E14B-B277-EA711B69FFFA}"/>
              </a:ext>
            </a:extLst>
          </p:cNvPr>
          <p:cNvGraphicFramePr>
            <a:graphicFrameLocks/>
          </p:cNvGraphicFramePr>
          <p:nvPr>
            <p:extLst>
              <p:ext uri="{D42A27DB-BD31-4B8C-83A1-F6EECF244321}">
                <p14:modId xmlns:p14="http://schemas.microsoft.com/office/powerpoint/2010/main" val="424020807"/>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TPU and Model Characterization</a:t>
                      </a:r>
                      <a:r>
                        <a:rPr lang="en-US" sz="800" b="1"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r>
                        <a:rPr lang="en-US" sz="800" kern="1200" dirty="0">
                          <a:solidFill>
                            <a:srgbClr val="002060"/>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
        <p:nvSpPr>
          <p:cNvPr id="16" name="Slide Number Placeholder 4">
            <a:extLst>
              <a:ext uri="{FF2B5EF4-FFF2-40B4-BE49-F238E27FC236}">
                <a16:creationId xmlns:a16="http://schemas.microsoft.com/office/drawing/2014/main" id="{30F8D41A-2882-7E40-A651-766946F2D9C3}"/>
              </a:ext>
            </a:extLst>
          </p:cNvPr>
          <p:cNvSpPr>
            <a:spLocks noGrp="1"/>
          </p:cNvSpPr>
          <p:nvPr>
            <p:ph type="sldNum" sz="quarter" idx="12"/>
          </p:nvPr>
        </p:nvSpPr>
        <p:spPr>
          <a:xfrm>
            <a:off x="7315200" y="6492883"/>
            <a:ext cx="1828800" cy="365125"/>
          </a:xfrm>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2400" b="1" i="0" u="none" strike="noStrike" kern="1200" cap="none" spc="0" normalizeH="0" baseline="0" noProof="0">
              <a:ln>
                <a:noFill/>
              </a:ln>
              <a:solidFill>
                <a:srgbClr val="0070C0"/>
              </a:solidFill>
              <a:effectLst/>
              <a:uLnTx/>
              <a:uFillTx/>
              <a:latin typeface="Gill Sans MT"/>
              <a:ea typeface="+mn-ea"/>
              <a:cs typeface="+mn-cs"/>
            </a:endParaRPr>
          </a:p>
        </p:txBody>
      </p:sp>
    </p:spTree>
    <p:extLst>
      <p:ext uri="{BB962C8B-B14F-4D97-AF65-F5344CB8AC3E}">
        <p14:creationId xmlns:p14="http://schemas.microsoft.com/office/powerpoint/2010/main" val="3676460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Gill Sans MT"/>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2400" b="1" i="0" u="none" strike="noStrike" kern="1200" cap="none" spc="0" normalizeH="0" baseline="0" noProof="0">
              <a:ln>
                <a:noFill/>
              </a:ln>
              <a:solidFill>
                <a:srgbClr val="0070C0"/>
              </a:solidFill>
              <a:effectLst/>
              <a:uLnTx/>
              <a:uFillTx/>
              <a:latin typeface="Gill Sans MT"/>
              <a:ea typeface="+mn-ea"/>
              <a:cs typeface="Gill Sans MT"/>
            </a:endParaRPr>
          </a:p>
        </p:txBody>
      </p:sp>
      <p:sp>
        <p:nvSpPr>
          <p:cNvPr id="35" name="Title 1"/>
          <p:cNvSpPr>
            <a:spLocks noGrp="1"/>
          </p:cNvSpPr>
          <p:nvPr>
            <p:ph type="title"/>
          </p:nvPr>
        </p:nvSpPr>
        <p:spPr/>
        <p:txBody>
          <a:bodyPr/>
          <a:lstStyle/>
          <a:p>
            <a:r>
              <a:rPr lang="en-US" sz="4000" dirty="0"/>
              <a:t>Major Edge TPU Challenges</a:t>
            </a:r>
            <a:endParaRPr lang="en-US" sz="4000" dirty="0">
              <a:latin typeface="Gill Sans MT"/>
              <a:cs typeface="Gill Sans MT"/>
            </a:endParaRPr>
          </a:p>
        </p:txBody>
      </p:sp>
      <p:grpSp>
        <p:nvGrpSpPr>
          <p:cNvPr id="22" name="Group 21"/>
          <p:cNvGrpSpPr/>
          <p:nvPr/>
        </p:nvGrpSpPr>
        <p:grpSpPr>
          <a:xfrm>
            <a:off x="0" y="2667000"/>
            <a:ext cx="9144000" cy="830997"/>
            <a:chOff x="0" y="3352800"/>
            <a:chExt cx="9144000" cy="830997"/>
          </a:xfrm>
        </p:grpSpPr>
        <p:grpSp>
          <p:nvGrpSpPr>
            <p:cNvPr id="23" name="Group 22"/>
            <p:cNvGrpSpPr/>
            <p:nvPr/>
          </p:nvGrpSpPr>
          <p:grpSpPr>
            <a:xfrm>
              <a:off x="0" y="3352800"/>
              <a:ext cx="9144000" cy="830997"/>
              <a:chOff x="0" y="2438989"/>
              <a:chExt cx="9144000" cy="705555"/>
            </a:xfrm>
          </p:grpSpPr>
          <p:sp>
            <p:nvSpPr>
              <p:cNvPr id="25" name="Rectangle 24"/>
              <p:cNvSpPr/>
              <p:nvPr/>
            </p:nvSpPr>
            <p:spPr>
              <a:xfrm>
                <a:off x="0" y="2503687"/>
                <a:ext cx="9144000" cy="621095"/>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26" name="TextBox 25"/>
              <p:cNvSpPr txBox="1"/>
              <p:nvPr/>
            </p:nvSpPr>
            <p:spPr>
              <a:xfrm>
                <a:off x="59389" y="2438989"/>
                <a:ext cx="474011" cy="7055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595959"/>
                    </a:solidFill>
                    <a:effectLst/>
                    <a:uLnTx/>
                    <a:uFillTx/>
                    <a:latin typeface="Arial Black" panose="020B0A04020102020204" pitchFamily="34" charset="0"/>
                    <a:ea typeface="+mn-ea"/>
                    <a:cs typeface="+mn-cs"/>
                  </a:rPr>
                  <a:t>1</a:t>
                </a:r>
              </a:p>
            </p:txBody>
          </p:sp>
        </p:grpSp>
        <p:sp>
          <p:nvSpPr>
            <p:cNvPr id="24" name="Rectangle 23"/>
            <p:cNvSpPr/>
            <p:nvPr/>
          </p:nvSpPr>
          <p:spPr>
            <a:xfrm>
              <a:off x="236032" y="3545593"/>
              <a:ext cx="8610600" cy="492443"/>
            </a:xfrm>
            <a:prstGeom prst="rect">
              <a:avLst/>
            </a:prstGeom>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effectLst/>
                  <a:uLnTx/>
                  <a:uFillTx/>
                  <a:latin typeface="Gill Sans MT"/>
                  <a:ea typeface="+mn-ea"/>
                  <a:cs typeface="Gill Sans MT"/>
                </a:rPr>
                <a:t>Operates </a:t>
              </a:r>
              <a:r>
                <a:rPr kumimoji="0" lang="en-US" sz="2600" b="1" i="0" u="none" strike="noStrike" kern="1200" cap="none" spc="0" normalizeH="0" baseline="0" noProof="0" dirty="0">
                  <a:ln>
                    <a:noFill/>
                  </a:ln>
                  <a:solidFill>
                    <a:schemeClr val="accent2"/>
                  </a:solidFill>
                  <a:effectLst/>
                  <a:uLnTx/>
                  <a:uFillTx/>
                  <a:latin typeface="Gill Sans MT"/>
                  <a:ea typeface="+mn-ea"/>
                  <a:cs typeface="Gill Sans MT"/>
                </a:rPr>
                <a:t>significantly below </a:t>
              </a:r>
              <a:r>
                <a:rPr kumimoji="0" lang="en-US" sz="2600" b="1" i="0" u="none" strike="noStrike" kern="1200" cap="none" spc="0" normalizeH="0" baseline="0" noProof="0" dirty="0">
                  <a:ln>
                    <a:noFill/>
                  </a:ln>
                  <a:effectLst/>
                  <a:uLnTx/>
                  <a:uFillTx/>
                  <a:latin typeface="Gill Sans MT"/>
                  <a:ea typeface="+mn-ea"/>
                  <a:cs typeface="Gill Sans MT"/>
                </a:rPr>
                <a:t>its peak </a:t>
              </a:r>
              <a:r>
                <a:rPr kumimoji="0" lang="en-US" sz="2600" b="1" i="0" u="none" strike="noStrike" kern="1200" cap="none" spc="0" normalizeH="0" baseline="0" noProof="0" dirty="0">
                  <a:ln>
                    <a:noFill/>
                  </a:ln>
                  <a:solidFill>
                    <a:srgbClr val="1F497D"/>
                  </a:solidFill>
                  <a:effectLst/>
                  <a:uLnTx/>
                  <a:uFillTx/>
                  <a:latin typeface="Gill Sans MT"/>
                  <a:ea typeface="+mn-ea"/>
                  <a:cs typeface="Gill Sans MT"/>
                </a:rPr>
                <a:t>throughput</a:t>
              </a:r>
            </a:p>
          </p:txBody>
        </p:sp>
      </p:grpSp>
      <p:grpSp>
        <p:nvGrpSpPr>
          <p:cNvPr id="34" name="Group 33"/>
          <p:cNvGrpSpPr/>
          <p:nvPr/>
        </p:nvGrpSpPr>
        <p:grpSpPr>
          <a:xfrm>
            <a:off x="-29818" y="3649272"/>
            <a:ext cx="9173818" cy="862580"/>
            <a:chOff x="-29818" y="3352797"/>
            <a:chExt cx="9173818" cy="862580"/>
          </a:xfrm>
        </p:grpSpPr>
        <p:grpSp>
          <p:nvGrpSpPr>
            <p:cNvPr id="37" name="Group 36"/>
            <p:cNvGrpSpPr/>
            <p:nvPr/>
          </p:nvGrpSpPr>
          <p:grpSpPr>
            <a:xfrm>
              <a:off x="0" y="3352797"/>
              <a:ext cx="9144000" cy="862580"/>
              <a:chOff x="0" y="2438989"/>
              <a:chExt cx="9144000" cy="732371"/>
            </a:xfrm>
          </p:grpSpPr>
          <p:sp>
            <p:nvSpPr>
              <p:cNvPr id="39" name="Rectangle 38"/>
              <p:cNvSpPr/>
              <p:nvPr/>
            </p:nvSpPr>
            <p:spPr>
              <a:xfrm>
                <a:off x="0" y="2503686"/>
                <a:ext cx="9144000" cy="667674"/>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40" name="TextBox 39"/>
              <p:cNvSpPr txBox="1"/>
              <p:nvPr/>
            </p:nvSpPr>
            <p:spPr>
              <a:xfrm>
                <a:off x="59389" y="2438989"/>
                <a:ext cx="474011" cy="7055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595959"/>
                    </a:solidFill>
                    <a:effectLst/>
                    <a:uLnTx/>
                    <a:uFillTx/>
                    <a:latin typeface="Arial Black" panose="020B0A04020102020204" pitchFamily="34" charset="0"/>
                    <a:ea typeface="+mn-ea"/>
                    <a:cs typeface="+mn-cs"/>
                  </a:rPr>
                  <a:t>2</a:t>
                </a:r>
              </a:p>
            </p:txBody>
          </p:sp>
        </p:grpSp>
        <p:sp>
          <p:nvSpPr>
            <p:cNvPr id="38" name="Rectangle 37"/>
            <p:cNvSpPr/>
            <p:nvPr/>
          </p:nvSpPr>
          <p:spPr>
            <a:xfrm>
              <a:off x="-29818" y="3522285"/>
              <a:ext cx="9143999" cy="492443"/>
            </a:xfrm>
            <a:prstGeom prst="rect">
              <a:avLst/>
            </a:prstGeom>
          </p:spPr>
          <p:txBody>
            <a:bodyPr wrap="square">
              <a:spAutoFit/>
            </a:bodyPr>
            <a:lstStyle/>
            <a:p>
              <a:pPr marL="515938" marR="0" lvl="0" indent="0" algn="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A6A6A6"/>
                  </a:solidFill>
                  <a:effectLst/>
                  <a:uLnTx/>
                  <a:uFillTx/>
                  <a:latin typeface="Gill Sans MT"/>
                  <a:ea typeface="+mn-ea"/>
                  <a:cs typeface="Gill Sans MT"/>
                </a:rPr>
                <a:t> </a:t>
              </a:r>
              <a:r>
                <a:rPr kumimoji="0" lang="en-US" sz="2600" b="1" i="0" u="none" strike="noStrike" kern="1200" cap="none" spc="0" normalizeH="0" baseline="0" noProof="0" dirty="0">
                  <a:ln>
                    <a:noFill/>
                  </a:ln>
                  <a:effectLst/>
                  <a:uLnTx/>
                  <a:uFillTx/>
                  <a:latin typeface="Gill Sans MT"/>
                  <a:ea typeface="+mn-ea"/>
                  <a:cs typeface="Gill Sans MT"/>
                </a:rPr>
                <a:t>Operates </a:t>
              </a:r>
              <a:r>
                <a:rPr kumimoji="0" lang="en-US" sz="2600" b="1" i="0" u="none" strike="noStrike" kern="1200" cap="none" spc="0" normalizeH="0" baseline="0" noProof="0" dirty="0">
                  <a:ln>
                    <a:noFill/>
                  </a:ln>
                  <a:solidFill>
                    <a:schemeClr val="accent2"/>
                  </a:solidFill>
                  <a:effectLst/>
                  <a:uLnTx/>
                  <a:uFillTx/>
                  <a:latin typeface="Gill Sans MT"/>
                  <a:ea typeface="+mn-ea"/>
                  <a:cs typeface="Gill Sans MT"/>
                </a:rPr>
                <a:t>significantly below </a:t>
              </a:r>
              <a:r>
                <a:rPr kumimoji="0" lang="en-US" sz="2600" b="1" i="0" u="none" strike="noStrike" kern="1200" cap="none" spc="0" normalizeH="0" baseline="0" noProof="0" dirty="0">
                  <a:ln>
                    <a:noFill/>
                  </a:ln>
                  <a:effectLst/>
                  <a:uLnTx/>
                  <a:uFillTx/>
                  <a:latin typeface="Gill Sans MT"/>
                  <a:ea typeface="+mn-ea"/>
                  <a:cs typeface="Gill Sans MT"/>
                </a:rPr>
                <a:t>its peak </a:t>
              </a:r>
              <a:r>
                <a:rPr kumimoji="0" lang="en-US" sz="2600" b="1" i="0" u="none" strike="noStrike" kern="1200" cap="none" spc="0" normalizeH="0" baseline="0" noProof="0" dirty="0">
                  <a:ln>
                    <a:noFill/>
                  </a:ln>
                  <a:solidFill>
                    <a:srgbClr val="1F497D"/>
                  </a:solidFill>
                  <a:effectLst/>
                  <a:uLnTx/>
                  <a:uFillTx/>
                  <a:latin typeface="Gill Sans MT"/>
                  <a:ea typeface="+mn-ea"/>
                  <a:cs typeface="Gill Sans MT"/>
                </a:rPr>
                <a:t>energy efficiency</a:t>
              </a:r>
            </a:p>
          </p:txBody>
        </p:sp>
      </p:grpSp>
      <p:grpSp>
        <p:nvGrpSpPr>
          <p:cNvPr id="41" name="Group 40"/>
          <p:cNvGrpSpPr/>
          <p:nvPr/>
        </p:nvGrpSpPr>
        <p:grpSpPr>
          <a:xfrm>
            <a:off x="0" y="4659222"/>
            <a:ext cx="9144000" cy="830997"/>
            <a:chOff x="0" y="3352800"/>
            <a:chExt cx="9144000" cy="830997"/>
          </a:xfrm>
        </p:grpSpPr>
        <p:grpSp>
          <p:nvGrpSpPr>
            <p:cNvPr id="42" name="Group 41"/>
            <p:cNvGrpSpPr/>
            <p:nvPr/>
          </p:nvGrpSpPr>
          <p:grpSpPr>
            <a:xfrm>
              <a:off x="0" y="3352800"/>
              <a:ext cx="9144000" cy="830997"/>
              <a:chOff x="0" y="2438989"/>
              <a:chExt cx="9144000" cy="705555"/>
            </a:xfrm>
          </p:grpSpPr>
          <p:sp>
            <p:nvSpPr>
              <p:cNvPr id="44" name="Rectangle 43"/>
              <p:cNvSpPr/>
              <p:nvPr/>
            </p:nvSpPr>
            <p:spPr>
              <a:xfrm>
                <a:off x="0" y="2503687"/>
                <a:ext cx="9144000" cy="621095"/>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45" name="TextBox 44"/>
              <p:cNvSpPr txBox="1"/>
              <p:nvPr/>
            </p:nvSpPr>
            <p:spPr>
              <a:xfrm>
                <a:off x="59389" y="2438989"/>
                <a:ext cx="474011" cy="7055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595959"/>
                    </a:solidFill>
                    <a:effectLst/>
                    <a:uLnTx/>
                    <a:uFillTx/>
                    <a:latin typeface="Arial Black" panose="020B0A04020102020204" pitchFamily="34" charset="0"/>
                    <a:ea typeface="+mn-ea"/>
                    <a:cs typeface="+mn-cs"/>
                  </a:rPr>
                  <a:t>3</a:t>
                </a:r>
              </a:p>
            </p:txBody>
          </p:sp>
        </p:grpSp>
        <p:sp>
          <p:nvSpPr>
            <p:cNvPr id="43" name="Rectangle 42"/>
            <p:cNvSpPr/>
            <p:nvPr/>
          </p:nvSpPr>
          <p:spPr>
            <a:xfrm>
              <a:off x="570530" y="3520473"/>
              <a:ext cx="7941611" cy="492443"/>
            </a:xfrm>
            <a:prstGeom prst="rect">
              <a:avLst/>
            </a:prstGeom>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effectLst/>
                  <a:uLnTx/>
                  <a:uFillTx/>
                  <a:latin typeface="Gill Sans MT"/>
                  <a:ea typeface="+mn-ea"/>
                  <a:cs typeface="Gill Sans MT"/>
                </a:rPr>
                <a:t>Handles </a:t>
              </a:r>
              <a:r>
                <a:rPr kumimoji="0" lang="en-US" sz="2600" b="1" i="0" u="none" strike="noStrike" kern="1200" cap="none" spc="0" normalizeH="0" baseline="0" noProof="0" dirty="0">
                  <a:ln>
                    <a:noFill/>
                  </a:ln>
                  <a:solidFill>
                    <a:srgbClr val="1F497D"/>
                  </a:solidFill>
                  <a:effectLst/>
                  <a:uLnTx/>
                  <a:uFillTx/>
                  <a:latin typeface="Gill Sans MT"/>
                  <a:ea typeface="+mn-ea"/>
                  <a:cs typeface="Gill Sans MT"/>
                </a:rPr>
                <a:t>memory accesses </a:t>
              </a:r>
              <a:r>
                <a:rPr kumimoji="0" lang="en-US" sz="2600" b="1" i="0" u="none" strike="noStrike" kern="1200" cap="none" spc="0" normalizeH="0" baseline="0" noProof="0" dirty="0">
                  <a:ln>
                    <a:noFill/>
                  </a:ln>
                  <a:solidFill>
                    <a:schemeClr val="accent2"/>
                  </a:solidFill>
                  <a:effectLst/>
                  <a:uLnTx/>
                  <a:uFillTx/>
                  <a:latin typeface="Gill Sans MT"/>
                  <a:ea typeface="+mn-ea"/>
                  <a:cs typeface="Gill Sans MT"/>
                </a:rPr>
                <a:t>inefficiently</a:t>
              </a:r>
            </a:p>
          </p:txBody>
        </p:sp>
      </p:grpSp>
      <p:sp>
        <p:nvSpPr>
          <p:cNvPr id="46" name="Rectangle 45"/>
          <p:cNvSpPr/>
          <p:nvPr/>
        </p:nvSpPr>
        <p:spPr>
          <a:xfrm>
            <a:off x="304800" y="1295400"/>
            <a:ext cx="8458200"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We find that the accelerator suffers from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sng" strike="noStrike" kern="1200" cap="none" spc="0" normalizeH="0" baseline="0" noProof="0" dirty="0">
                <a:ln>
                  <a:noFill/>
                </a:ln>
                <a:solidFill>
                  <a:srgbClr val="C00000"/>
                </a:solidFill>
                <a:effectLst/>
                <a:uLnTx/>
                <a:uFillTx/>
                <a:latin typeface="Gill Sans MT"/>
                <a:ea typeface="+mn-ea"/>
                <a:cs typeface="Gill Sans MT"/>
              </a:rPr>
              <a:t>three major challenges</a:t>
            </a:r>
            <a:r>
              <a:rPr lang="en-US" sz="2400" b="1" noProof="0" dirty="0">
                <a:solidFill>
                  <a:prstClr val="black"/>
                </a:solidFill>
                <a:latin typeface="Gill Sans MT"/>
                <a:cs typeface="Gill Sans MT"/>
              </a:rPr>
              <a:t>:</a:t>
            </a:r>
            <a:endParaRPr kumimoji="0" lang="en-US" sz="2400" b="1" i="0" u="none" strike="noStrike" kern="1200" cap="none" spc="0" normalizeH="0" baseline="0" noProof="0" dirty="0">
              <a:ln>
                <a:noFill/>
              </a:ln>
              <a:solidFill>
                <a:prstClr val="black"/>
              </a:solidFill>
              <a:effectLst/>
              <a:uLnTx/>
              <a:uFillTx/>
              <a:latin typeface="Gill Sans MT"/>
              <a:ea typeface="+mn-ea"/>
              <a:cs typeface="Gill Sans MT"/>
            </a:endParaRPr>
          </a:p>
        </p:txBody>
      </p:sp>
      <p:pic>
        <p:nvPicPr>
          <p:cNvPr id="20" name="Picture 19" descr="safari.png"/>
          <p:cNvPicPr>
            <a:picLocks noChangeAspect="1"/>
          </p:cNvPicPr>
          <p:nvPr/>
        </p:nvPicPr>
        <p:blipFill>
          <a:blip r:embed="rId3" cstate="print"/>
          <a:stretch>
            <a:fillRect/>
          </a:stretch>
        </p:blipFill>
        <p:spPr>
          <a:xfrm>
            <a:off x="76200" y="6580445"/>
            <a:ext cx="959296" cy="277563"/>
          </a:xfrm>
          <a:prstGeom prst="rect">
            <a:avLst/>
          </a:prstGeom>
        </p:spPr>
      </p:pic>
      <p:sp>
        <p:nvSpPr>
          <p:cNvPr id="28" name="Rectangle 27">
            <a:extLst>
              <a:ext uri="{FF2B5EF4-FFF2-40B4-BE49-F238E27FC236}">
                <a16:creationId xmlns:a16="http://schemas.microsoft.com/office/drawing/2014/main" id="{C34F3D04-8C62-1B49-9615-F95997184046}"/>
              </a:ext>
            </a:extLst>
          </p:cNvPr>
          <p:cNvSpPr/>
          <p:nvPr/>
        </p:nvSpPr>
        <p:spPr>
          <a:xfrm>
            <a:off x="0" y="5715466"/>
            <a:ext cx="9144000" cy="553998"/>
          </a:xfrm>
          <a:prstGeom prst="rect">
            <a:avLst/>
          </a:prstGeom>
          <a:solidFill>
            <a:srgbClr val="1F497D">
              <a:lumMod val="75000"/>
            </a:srgbClr>
          </a:solid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0" cap="none" spc="0" normalizeH="0" baseline="0" noProof="0" dirty="0">
                <a:ln>
                  <a:noFill/>
                </a:ln>
                <a:solidFill>
                  <a:srgbClr val="FFFFFF"/>
                </a:solidFill>
                <a:effectLst/>
                <a:uLnTx/>
                <a:uFillTx/>
                <a:latin typeface="Gill Sans MT"/>
                <a:ea typeface="+mn-ea"/>
                <a:cs typeface="Gill Sans MT"/>
              </a:rPr>
              <a:t>Question: Where do these challenges come from?</a:t>
            </a:r>
          </a:p>
        </p:txBody>
      </p:sp>
      <p:graphicFrame>
        <p:nvGraphicFramePr>
          <p:cNvPr id="29" name="Table 4">
            <a:extLst>
              <a:ext uri="{FF2B5EF4-FFF2-40B4-BE49-F238E27FC236}">
                <a16:creationId xmlns:a16="http://schemas.microsoft.com/office/drawing/2014/main" id="{4049E9F3-8787-5342-97FF-E9162703A40B}"/>
              </a:ext>
            </a:extLst>
          </p:cNvPr>
          <p:cNvGraphicFramePr>
            <a:graphicFrameLocks/>
          </p:cNvGraphicFramePr>
          <p:nvPr>
            <p:extLst>
              <p:ext uri="{D42A27DB-BD31-4B8C-83A1-F6EECF244321}">
                <p14:modId xmlns:p14="http://schemas.microsoft.com/office/powerpoint/2010/main" val="82364754"/>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TPU and Model Characterization</a:t>
                      </a:r>
                      <a:r>
                        <a:rPr lang="en-US" sz="800" b="1"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a:t>
                      </a:r>
                      <a:r>
                        <a:rPr lang="en-US" sz="800" kern="1200" dirty="0">
                          <a:solidFill>
                            <a:srgbClr val="002060"/>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2587573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0" y="2320000"/>
            <a:ext cx="9144000" cy="2217999"/>
          </a:xfrm>
        </p:spPr>
        <p:txBody>
          <a:bodyPr>
            <a:normAutofit/>
          </a:bodyPr>
          <a:lstStyle/>
          <a:p>
            <a:pPr marL="0" indent="0" algn="ctr">
              <a:buNone/>
            </a:pPr>
            <a:r>
              <a:rPr lang="en-US" sz="4400" dirty="0">
                <a:solidFill>
                  <a:schemeClr val="tx2"/>
                </a:solidFill>
              </a:rPr>
              <a:t>Model Analysis:</a:t>
            </a:r>
            <a:br>
              <a:rPr lang="en-US" sz="4400" dirty="0">
                <a:solidFill>
                  <a:schemeClr val="tx2"/>
                </a:solidFill>
              </a:rPr>
            </a:br>
            <a:r>
              <a:rPr lang="en-US" sz="4400" dirty="0">
                <a:solidFill>
                  <a:schemeClr val="tx2"/>
                </a:solidFill>
              </a:rPr>
              <a:t>Let’s Take a Deeper Look</a:t>
            </a:r>
            <a:br>
              <a:rPr lang="en-US" sz="4400" dirty="0">
                <a:solidFill>
                  <a:schemeClr val="tx2"/>
                </a:solidFill>
              </a:rPr>
            </a:br>
            <a:r>
              <a:rPr lang="en-US" sz="4400" dirty="0">
                <a:solidFill>
                  <a:schemeClr val="tx2"/>
                </a:solidFill>
              </a:rPr>
              <a:t> Into the Google Edge NN Models</a:t>
            </a:r>
            <a:endParaRPr lang="en-US" sz="2000" dirty="0"/>
          </a:p>
        </p:txBody>
      </p:sp>
      <p:sp>
        <p:nvSpPr>
          <p:cNvPr id="6" name="Slide Number Placeholder 3">
            <a:extLst>
              <a:ext uri="{FF2B5EF4-FFF2-40B4-BE49-F238E27FC236}">
                <a16:creationId xmlns:a16="http://schemas.microsoft.com/office/drawing/2014/main" id="{B572461C-4A85-1140-B485-60D522BA50A8}"/>
              </a:ext>
            </a:extLst>
          </p:cNvPr>
          <p:cNvSpPr>
            <a:spLocks noGrp="1"/>
          </p:cNvSpPr>
          <p:nvPr>
            <p:ph type="sldNum" sz="quarter" idx="12"/>
          </p:nvPr>
        </p:nvSpPr>
        <p:spPr>
          <a:xfrm>
            <a:off x="7315200" y="6492883"/>
            <a:ext cx="18288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Gill Sans MT"/>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2400" b="1" i="0" u="none" strike="noStrike" kern="1200" cap="none" spc="0" normalizeH="0" baseline="0" noProof="0">
              <a:ln>
                <a:noFill/>
              </a:ln>
              <a:solidFill>
                <a:srgbClr val="0070C0"/>
              </a:solidFill>
              <a:effectLst/>
              <a:uLnTx/>
              <a:uFillTx/>
              <a:latin typeface="Gill Sans MT"/>
              <a:ea typeface="+mn-ea"/>
              <a:cs typeface="Gill Sans MT"/>
            </a:endParaRPr>
          </a:p>
        </p:txBody>
      </p:sp>
      <p:pic>
        <p:nvPicPr>
          <p:cNvPr id="7" name="Picture 6" descr="safari.png">
            <a:extLst>
              <a:ext uri="{FF2B5EF4-FFF2-40B4-BE49-F238E27FC236}">
                <a16:creationId xmlns:a16="http://schemas.microsoft.com/office/drawing/2014/main" id="{655E8B4B-DA52-4146-9B1B-9FBF979ED75A}"/>
              </a:ext>
            </a:extLst>
          </p:cNvPr>
          <p:cNvPicPr>
            <a:picLocks noChangeAspect="1"/>
          </p:cNvPicPr>
          <p:nvPr/>
        </p:nvPicPr>
        <p:blipFill>
          <a:blip r:embed="rId3" cstate="print"/>
          <a:stretch>
            <a:fillRect/>
          </a:stretch>
        </p:blipFill>
        <p:spPr>
          <a:xfrm>
            <a:off x="76200" y="6580445"/>
            <a:ext cx="959296" cy="277563"/>
          </a:xfrm>
          <a:prstGeom prst="rect">
            <a:avLst/>
          </a:prstGeom>
        </p:spPr>
      </p:pic>
      <p:graphicFrame>
        <p:nvGraphicFramePr>
          <p:cNvPr id="9" name="Table 4">
            <a:extLst>
              <a:ext uri="{FF2B5EF4-FFF2-40B4-BE49-F238E27FC236}">
                <a16:creationId xmlns:a16="http://schemas.microsoft.com/office/drawing/2014/main" id="{0D3EA5DE-FFB5-344F-8157-2D1081157B93}"/>
              </a:ext>
            </a:extLst>
          </p:cNvPr>
          <p:cNvGraphicFramePr>
            <a:graphicFrameLocks/>
          </p:cNvGraphicFramePr>
          <p:nvPr>
            <p:extLst>
              <p:ext uri="{D42A27DB-BD31-4B8C-83A1-F6EECF244321}">
                <p14:modId xmlns:p14="http://schemas.microsoft.com/office/powerpoint/2010/main" val="192444349"/>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TPU and Model Characterization</a:t>
                      </a:r>
                      <a:r>
                        <a:rPr lang="en-US" sz="800" b="1"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a:t>
                      </a:r>
                      <a:r>
                        <a:rPr lang="en-US" sz="800" kern="1200" dirty="0">
                          <a:solidFill>
                            <a:srgbClr val="002060"/>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27697590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14400"/>
          </a:xfrm>
        </p:spPr>
        <p:txBody>
          <a:bodyPr/>
          <a:lstStyle/>
          <a:p>
            <a:r>
              <a:rPr lang="en-US" sz="4000" dirty="0">
                <a:latin typeface="Gill Sans MT"/>
                <a:cs typeface="Gill Sans MT"/>
              </a:rPr>
              <a:t>Diversity Across the Models</a:t>
            </a:r>
          </a:p>
        </p:txBody>
      </p:sp>
      <p:sp>
        <p:nvSpPr>
          <p:cNvPr id="3" name="Content Placeholder 2"/>
          <p:cNvSpPr>
            <a:spLocks noGrp="1"/>
          </p:cNvSpPr>
          <p:nvPr>
            <p:ph idx="1"/>
          </p:nvPr>
        </p:nvSpPr>
        <p:spPr>
          <a:xfrm>
            <a:off x="152400" y="914400"/>
            <a:ext cx="8610600" cy="5562600"/>
          </a:xfrm>
        </p:spPr>
        <p:txBody>
          <a:bodyPr>
            <a:noAutofit/>
          </a:bodyPr>
          <a:lstStyle/>
          <a:p>
            <a:pPr marL="457200" lvl="1" indent="0">
              <a:buNone/>
            </a:pPr>
            <a:endParaRPr lang="en-US" sz="2400" dirty="0">
              <a:solidFill>
                <a:srgbClr val="595959"/>
              </a:solidFill>
              <a:latin typeface="Gill Sans MT"/>
              <a:cs typeface="Gill Sans MT"/>
            </a:endParaRPr>
          </a:p>
          <a:p>
            <a:pPr lvl="2"/>
            <a:endParaRPr lang="en-US" sz="1800" dirty="0">
              <a:solidFill>
                <a:srgbClr val="595959"/>
              </a:solidFill>
              <a:latin typeface="Gill Sans MT"/>
              <a:cs typeface="Gill Sans MT"/>
            </a:endParaRPr>
          </a:p>
          <a:p>
            <a:pPr marL="914400" lvl="2" indent="0">
              <a:buNone/>
            </a:pPr>
            <a:endParaRPr lang="en-US" sz="1400" dirty="0">
              <a:solidFill>
                <a:srgbClr val="0000FF"/>
              </a:solidFill>
              <a:latin typeface="Gill Sans MT"/>
              <a:cs typeface="Gill Sans MT"/>
            </a:endParaRPr>
          </a:p>
          <a:p>
            <a:pPr lvl="1"/>
            <a:endParaRPr lang="en-US" sz="1600" dirty="0">
              <a:latin typeface="Gill Sans MT"/>
              <a:cs typeface="Gill Sans MT"/>
            </a:endParaRPr>
          </a:p>
        </p:txBody>
      </p:sp>
      <p:sp>
        <p:nvSpPr>
          <p:cNvPr id="16" name="Rectangle 15"/>
          <p:cNvSpPr/>
          <p:nvPr/>
        </p:nvSpPr>
        <p:spPr>
          <a:xfrm>
            <a:off x="0" y="914400"/>
            <a:ext cx="9144000" cy="892552"/>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1F497D"/>
                </a:solidFill>
                <a:effectLst/>
                <a:uLnTx/>
                <a:uFillTx/>
                <a:latin typeface="Gill Sans MT"/>
                <a:ea typeface="+mn-ea"/>
                <a:cs typeface="Gill Sans MT"/>
              </a:rPr>
              <a:t>Insight 1</a:t>
            </a:r>
            <a:r>
              <a:rPr kumimoji="0" lang="en-US" sz="2600" b="1" i="0" u="none" strike="noStrike" kern="1200" cap="none" spc="0" normalizeH="0" baseline="0" noProof="0" dirty="0">
                <a:ln>
                  <a:noFill/>
                </a:ln>
                <a:solidFill>
                  <a:srgbClr val="000000"/>
                </a:solidFill>
                <a:effectLst/>
                <a:uLnTx/>
                <a:uFillTx/>
                <a:latin typeface="Gill Sans MT"/>
                <a:ea typeface="+mn-ea"/>
                <a:cs typeface="Gill Sans MT"/>
              </a:rPr>
              <a:t>: there is</a:t>
            </a:r>
            <a:r>
              <a:rPr lang="en-US" sz="2600" b="1" dirty="0">
                <a:solidFill>
                  <a:srgbClr val="C00000"/>
                </a:solidFill>
                <a:latin typeface="Gill Sans MT"/>
                <a:cs typeface="Gill Sans MT"/>
              </a:rPr>
              <a:t> </a:t>
            </a:r>
            <a:r>
              <a:rPr kumimoji="0" lang="en-US" sz="2600" b="1" i="0" u="none" strike="noStrike" kern="1200" cap="none" spc="0" normalizeH="0" baseline="0" noProof="0" dirty="0">
                <a:ln>
                  <a:noFill/>
                </a:ln>
                <a:solidFill>
                  <a:srgbClr val="C00000"/>
                </a:solidFill>
                <a:effectLst/>
                <a:uLnTx/>
                <a:uFillTx/>
                <a:latin typeface="Gill Sans MT"/>
                <a:ea typeface="+mn-ea"/>
                <a:cs typeface="Gill Sans MT"/>
              </a:rPr>
              <a:t>significant variation </a:t>
            </a:r>
            <a:r>
              <a:rPr kumimoji="0" lang="en-US" sz="2600" b="1" i="0" u="none" strike="noStrike" kern="1200" cap="none" spc="0" normalizeH="0" baseline="0" noProof="0" dirty="0">
                <a:ln>
                  <a:noFill/>
                </a:ln>
                <a:solidFill>
                  <a:srgbClr val="000000"/>
                </a:solidFill>
                <a:effectLst/>
                <a:uLnTx/>
                <a:uFillTx/>
                <a:latin typeface="Gill Sans MT"/>
                <a:ea typeface="+mn-ea"/>
                <a:cs typeface="Gill Sans MT"/>
              </a:rPr>
              <a:t>in terms of </a:t>
            </a:r>
            <a:br>
              <a:rPr kumimoji="0" lang="en-US" sz="2600" b="1" i="0" u="none" strike="noStrike" kern="1200" cap="none" spc="0" normalizeH="0" baseline="0" noProof="0" dirty="0">
                <a:ln>
                  <a:noFill/>
                </a:ln>
                <a:solidFill>
                  <a:srgbClr val="000000"/>
                </a:solidFill>
                <a:effectLst/>
                <a:uLnTx/>
                <a:uFillTx/>
                <a:latin typeface="Gill Sans MT"/>
                <a:ea typeface="+mn-ea"/>
                <a:cs typeface="Gill Sans MT"/>
              </a:rPr>
            </a:br>
            <a:r>
              <a:rPr kumimoji="0" lang="en-US" sz="2600" b="1" i="0" u="sng" strike="noStrike" kern="1200" cap="none" spc="0" normalizeH="0" baseline="0" noProof="0" dirty="0">
                <a:ln>
                  <a:noFill/>
                </a:ln>
                <a:solidFill>
                  <a:srgbClr val="000000"/>
                </a:solidFill>
                <a:effectLst/>
                <a:uLnTx/>
                <a:uFillTx/>
                <a:latin typeface="Gill Sans MT"/>
                <a:ea typeface="+mn-ea"/>
                <a:cs typeface="Gill Sans MT"/>
              </a:rPr>
              <a:t>layer characteristics</a:t>
            </a:r>
            <a:r>
              <a:rPr kumimoji="0" lang="en-US" sz="2600" b="1" i="0" u="none" strike="noStrike" kern="1200" cap="none" spc="0" normalizeH="0" baseline="0" noProof="0" dirty="0">
                <a:ln>
                  <a:noFill/>
                </a:ln>
                <a:solidFill>
                  <a:srgbClr val="000000"/>
                </a:solidFill>
                <a:effectLst/>
                <a:uLnTx/>
                <a:uFillTx/>
                <a:latin typeface="Gill Sans MT"/>
                <a:ea typeface="+mn-ea"/>
                <a:cs typeface="Gill Sans MT"/>
              </a:rPr>
              <a:t> </a:t>
            </a:r>
            <a:r>
              <a:rPr kumimoji="0" lang="en-US" sz="2600" b="1" i="0" u="none" strike="noStrike" kern="1200" cap="none" spc="0" normalizeH="0" baseline="0" noProof="0" dirty="0">
                <a:ln>
                  <a:noFill/>
                </a:ln>
                <a:solidFill>
                  <a:srgbClr val="0000FF"/>
                </a:solidFill>
                <a:effectLst/>
                <a:uLnTx/>
                <a:uFillTx/>
                <a:latin typeface="Gill Sans MT"/>
                <a:ea typeface="+mn-ea"/>
                <a:cs typeface="Gill Sans MT"/>
              </a:rPr>
              <a:t>across the models</a:t>
            </a:r>
          </a:p>
        </p:txBody>
      </p:sp>
      <p:graphicFrame>
        <p:nvGraphicFramePr>
          <p:cNvPr id="14" name="Chart 13"/>
          <p:cNvGraphicFramePr>
            <a:graphicFrameLocks/>
          </p:cNvGraphicFramePr>
          <p:nvPr>
            <p:extLst>
              <p:ext uri="{D42A27DB-BD31-4B8C-83A1-F6EECF244321}">
                <p14:modId xmlns:p14="http://schemas.microsoft.com/office/powerpoint/2010/main" val="1142914489"/>
              </p:ext>
            </p:extLst>
          </p:nvPr>
        </p:nvGraphicFramePr>
        <p:xfrm>
          <a:off x="546240" y="2542401"/>
          <a:ext cx="8162544" cy="3236976"/>
        </p:xfrm>
        <a:graphic>
          <a:graphicData uri="http://schemas.openxmlformats.org/drawingml/2006/chart">
            <c:chart xmlns:c="http://schemas.openxmlformats.org/drawingml/2006/chart" xmlns:r="http://schemas.openxmlformats.org/officeDocument/2006/relationships" r:id="rId3"/>
          </a:graphicData>
        </a:graphic>
      </p:graphicFrame>
      <p:sp>
        <p:nvSpPr>
          <p:cNvPr id="7" name="Shape 6"/>
          <p:cNvSpPr/>
          <p:nvPr/>
        </p:nvSpPr>
        <p:spPr>
          <a:xfrm>
            <a:off x="4965840" y="4800600"/>
            <a:ext cx="1905000" cy="581799"/>
          </a:xfrm>
          <a:prstGeom prst="ellipse">
            <a:avLst/>
          </a:prstGeom>
          <a:solidFill>
            <a:schemeClr val="bg1">
              <a:lumMod val="65000"/>
              <a:alpha val="38823"/>
            </a:schemeClr>
          </a:solid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Gill Sans MT"/>
              <a:ea typeface="Twentieth Century"/>
              <a:cs typeface="Gill Sans MT"/>
              <a:sym typeface="Twentieth Century"/>
            </a:endParaRPr>
          </a:p>
        </p:txBody>
      </p:sp>
      <p:sp>
        <p:nvSpPr>
          <p:cNvPr id="8" name="Rectangle 7"/>
          <p:cNvSpPr/>
          <p:nvPr/>
        </p:nvSpPr>
        <p:spPr>
          <a:xfrm>
            <a:off x="6032640" y="5867400"/>
            <a:ext cx="2730360"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Layers from </a:t>
            </a:r>
            <a:br>
              <a:rPr kumimoji="0" lang="en-US" sz="18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LSTMs and Transducers</a:t>
            </a:r>
          </a:p>
        </p:txBody>
      </p:sp>
      <p:cxnSp>
        <p:nvCxnSpPr>
          <p:cNvPr id="9" name="Straight Arrow Connector 8"/>
          <p:cNvCxnSpPr/>
          <p:nvPr/>
        </p:nvCxnSpPr>
        <p:spPr>
          <a:xfrm>
            <a:off x="6553200" y="5410200"/>
            <a:ext cx="533400" cy="457200"/>
          </a:xfrm>
          <a:prstGeom prst="straightConnector1">
            <a:avLst/>
          </a:prstGeom>
          <a:ln w="28575" cmpd="sng">
            <a:solidFill>
              <a:schemeClr val="tx1"/>
            </a:solidFill>
            <a:prstDash val="sysDash"/>
            <a:headEnd type="none" w="med" len="med"/>
            <a:tailEnd type="arrow"/>
          </a:ln>
        </p:spPr>
        <p:style>
          <a:lnRef idx="1">
            <a:schemeClr val="accent1"/>
          </a:lnRef>
          <a:fillRef idx="0">
            <a:schemeClr val="accent1"/>
          </a:fillRef>
          <a:effectRef idx="0">
            <a:schemeClr val="accent1"/>
          </a:effectRef>
          <a:fontRef idx="minor">
            <a:schemeClr val="tx1"/>
          </a:fontRef>
        </p:style>
      </p:cxnSp>
      <p:pic>
        <p:nvPicPr>
          <p:cNvPr id="10" name="Picture 9" descr="safari.png"/>
          <p:cNvPicPr>
            <a:picLocks noChangeAspect="1"/>
          </p:cNvPicPr>
          <p:nvPr/>
        </p:nvPicPr>
        <p:blipFill>
          <a:blip r:embed="rId4" cstate="print"/>
          <a:stretch>
            <a:fillRect/>
          </a:stretch>
        </p:blipFill>
        <p:spPr>
          <a:xfrm>
            <a:off x="76200" y="6580445"/>
            <a:ext cx="959296" cy="277563"/>
          </a:xfrm>
          <a:prstGeom prst="rect">
            <a:avLst/>
          </a:prstGeom>
        </p:spPr>
      </p:pic>
      <p:sp>
        <p:nvSpPr>
          <p:cNvPr id="11" name="Shape 6"/>
          <p:cNvSpPr/>
          <p:nvPr/>
        </p:nvSpPr>
        <p:spPr>
          <a:xfrm>
            <a:off x="1524000" y="2819401"/>
            <a:ext cx="4101960" cy="1981199"/>
          </a:xfrm>
          <a:prstGeom prst="ellipse">
            <a:avLst/>
          </a:prstGeom>
          <a:solidFill>
            <a:schemeClr val="bg1">
              <a:lumMod val="65000"/>
              <a:alpha val="38823"/>
            </a:schemeClr>
          </a:solid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Gill Sans MT"/>
              <a:ea typeface="Twentieth Century"/>
              <a:cs typeface="Gill Sans MT"/>
              <a:sym typeface="Twentieth Century"/>
            </a:endParaRPr>
          </a:p>
        </p:txBody>
      </p:sp>
      <p:sp>
        <p:nvSpPr>
          <p:cNvPr id="13" name="Rectangle 12"/>
          <p:cNvSpPr/>
          <p:nvPr/>
        </p:nvSpPr>
        <p:spPr>
          <a:xfrm>
            <a:off x="4953000" y="1981200"/>
            <a:ext cx="2994102"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Layers from </a:t>
            </a:r>
            <a:br>
              <a:rPr kumimoji="0" lang="en-US" sz="18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CNNs and RCNNs</a:t>
            </a:r>
          </a:p>
        </p:txBody>
      </p:sp>
      <p:cxnSp>
        <p:nvCxnSpPr>
          <p:cNvPr id="15" name="Straight Arrow Connector 14"/>
          <p:cNvCxnSpPr/>
          <p:nvPr/>
        </p:nvCxnSpPr>
        <p:spPr>
          <a:xfrm flipV="1">
            <a:off x="4800600" y="2514600"/>
            <a:ext cx="609600" cy="457200"/>
          </a:xfrm>
          <a:prstGeom prst="straightConnector1">
            <a:avLst/>
          </a:prstGeom>
          <a:ln w="28575" cmpd="sng">
            <a:solidFill>
              <a:schemeClr val="tx1"/>
            </a:solidFill>
            <a:prstDash val="sysDash"/>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18" name="Slide Number Placeholder 17"/>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2400" b="1" i="0" u="none" strike="noStrike" kern="1200" cap="none" spc="0" normalizeH="0" baseline="0" noProof="0">
              <a:ln>
                <a:noFill/>
              </a:ln>
              <a:solidFill>
                <a:srgbClr val="0070C0"/>
              </a:solidFill>
              <a:effectLst/>
              <a:uLnTx/>
              <a:uFillTx/>
              <a:latin typeface="Gill Sans MT"/>
              <a:ea typeface="+mn-ea"/>
              <a:cs typeface="+mn-cs"/>
            </a:endParaRPr>
          </a:p>
        </p:txBody>
      </p:sp>
      <p:graphicFrame>
        <p:nvGraphicFramePr>
          <p:cNvPr id="19" name="Table 4">
            <a:extLst>
              <a:ext uri="{FF2B5EF4-FFF2-40B4-BE49-F238E27FC236}">
                <a16:creationId xmlns:a16="http://schemas.microsoft.com/office/drawing/2014/main" id="{7F470046-4117-AC4E-B600-F29D65F3A79D}"/>
              </a:ext>
            </a:extLst>
          </p:cNvPr>
          <p:cNvGraphicFramePr>
            <a:graphicFrameLocks/>
          </p:cNvGraphicFramePr>
          <p:nvPr>
            <p:extLst>
              <p:ext uri="{D42A27DB-BD31-4B8C-83A1-F6EECF244321}">
                <p14:modId xmlns:p14="http://schemas.microsoft.com/office/powerpoint/2010/main" val="3376671654"/>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TPU and Model Characterization</a:t>
                      </a:r>
                      <a:r>
                        <a:rPr lang="en-US" sz="800" b="1"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a:t>
                      </a:r>
                      <a:r>
                        <a:rPr lang="en-US" sz="800" kern="1200" dirty="0">
                          <a:solidFill>
                            <a:srgbClr val="002060"/>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3415229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Graphic spid="14" grpId="0">
        <p:bldAsOne/>
      </p:bldGraphic>
      <p:bldP spid="7" grpId="0" animBg="1"/>
      <p:bldP spid="8" grpId="0"/>
      <p:bldP spid="11" grpId="0" animBg="1"/>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a:spLocks noGrp="1"/>
          </p:cNvSpPr>
          <p:nvPr>
            <p:ph type="title"/>
          </p:nvPr>
        </p:nvSpPr>
        <p:spPr>
          <a:xfrm>
            <a:off x="0" y="-76200"/>
            <a:ext cx="9144000" cy="914400"/>
          </a:xfrm>
        </p:spPr>
        <p:txBody>
          <a:bodyPr/>
          <a:lstStyle/>
          <a:p>
            <a:r>
              <a:rPr lang="en-US" sz="4000" dirty="0">
                <a:cs typeface="Gill Sans MT"/>
              </a:rPr>
              <a:t>Diversity Within the Models</a:t>
            </a:r>
            <a:endParaRPr lang="en-US" sz="4000" dirty="0">
              <a:latin typeface="Gill Sans MT"/>
              <a:cs typeface="Gill Sans MT"/>
            </a:endParaRPr>
          </a:p>
        </p:txBody>
      </p:sp>
      <p:sp>
        <p:nvSpPr>
          <p:cNvPr id="20" name="Rectangle 19"/>
          <p:cNvSpPr/>
          <p:nvPr/>
        </p:nvSpPr>
        <p:spPr>
          <a:xfrm>
            <a:off x="342900" y="2132799"/>
            <a:ext cx="8458200"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t>For example, our analysis of edge CNN models shows: </a:t>
            </a:r>
            <a:endParaRPr kumimoji="0" lang="en-US" sz="2400" b="1" i="0" u="none" strike="noStrike" kern="1200" cap="none" spc="0" normalizeH="0" baseline="0" noProof="0" dirty="0">
              <a:ln>
                <a:noFill/>
              </a:ln>
              <a:solidFill>
                <a:srgbClr val="C00000"/>
              </a:solidFill>
              <a:effectLst/>
              <a:uLnTx/>
              <a:uFillTx/>
              <a:latin typeface="Gill Sans MT"/>
              <a:ea typeface="+mn-ea"/>
              <a:cs typeface="Gill Sans MT"/>
            </a:endParaRPr>
          </a:p>
        </p:txBody>
      </p:sp>
      <p:sp>
        <p:nvSpPr>
          <p:cNvPr id="18" name="TextBox 17"/>
          <p:cNvSpPr txBox="1"/>
          <p:nvPr/>
        </p:nvSpPr>
        <p:spPr>
          <a:xfrm>
            <a:off x="50526" y="2487717"/>
            <a:ext cx="47401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1</a:t>
            </a:r>
          </a:p>
        </p:txBody>
      </p:sp>
      <p:sp>
        <p:nvSpPr>
          <p:cNvPr id="27" name="TextBox 26"/>
          <p:cNvSpPr txBox="1"/>
          <p:nvPr/>
        </p:nvSpPr>
        <p:spPr>
          <a:xfrm>
            <a:off x="33715" y="3775914"/>
            <a:ext cx="47401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2</a:t>
            </a:r>
          </a:p>
        </p:txBody>
      </p:sp>
      <p:pic>
        <p:nvPicPr>
          <p:cNvPr id="9" name="Picture 8" descr="safari.png"/>
          <p:cNvPicPr>
            <a:picLocks noChangeAspect="1"/>
          </p:cNvPicPr>
          <p:nvPr/>
        </p:nvPicPr>
        <p:blipFill>
          <a:blip r:embed="rId3" cstate="print"/>
          <a:stretch>
            <a:fillRect/>
          </a:stretch>
        </p:blipFill>
        <p:spPr>
          <a:xfrm>
            <a:off x="76200" y="6580445"/>
            <a:ext cx="959296" cy="277563"/>
          </a:xfrm>
          <a:prstGeom prst="rect">
            <a:avLst/>
          </a:prstGeom>
        </p:spPr>
      </p:pic>
      <p:sp>
        <p:nvSpPr>
          <p:cNvPr id="23" name="Rectangle 22"/>
          <p:cNvSpPr/>
          <p:nvPr/>
        </p:nvSpPr>
        <p:spPr>
          <a:xfrm>
            <a:off x="-25674" y="945360"/>
            <a:ext cx="9144000" cy="892552"/>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1F497D"/>
                </a:solidFill>
                <a:effectLst/>
                <a:uLnTx/>
                <a:uFillTx/>
                <a:latin typeface="Gill Sans MT"/>
                <a:ea typeface="+mn-ea"/>
                <a:cs typeface="Gill Sans MT"/>
              </a:rPr>
              <a:t>Insight 2</a:t>
            </a:r>
            <a:r>
              <a:rPr kumimoji="0" lang="en-US" sz="2600" b="1" i="0" u="none" strike="noStrike" kern="1200" cap="none" spc="0" normalizeH="0" baseline="0" noProof="0" dirty="0">
                <a:ln>
                  <a:noFill/>
                </a:ln>
                <a:solidFill>
                  <a:srgbClr val="000000"/>
                </a:solidFill>
                <a:effectLst/>
                <a:uLnTx/>
                <a:uFillTx/>
                <a:latin typeface="Gill Sans MT"/>
                <a:ea typeface="+mn-ea"/>
                <a:cs typeface="Gill Sans MT"/>
              </a:rPr>
              <a:t>: even </a:t>
            </a:r>
            <a:r>
              <a:rPr kumimoji="0" lang="en-US" sz="2600" b="1" i="0" u="none" strike="noStrike" kern="1200" cap="none" spc="0" normalizeH="0" baseline="0" noProof="0" dirty="0">
                <a:ln>
                  <a:noFill/>
                </a:ln>
                <a:solidFill>
                  <a:srgbClr val="0000FF"/>
                </a:solidFill>
                <a:effectLst/>
                <a:uLnTx/>
                <a:uFillTx/>
                <a:latin typeface="Gill Sans MT"/>
                <a:ea typeface="+mn-ea"/>
                <a:cs typeface="Gill Sans MT"/>
              </a:rPr>
              <a:t>within</a:t>
            </a:r>
            <a:r>
              <a:rPr kumimoji="0" lang="en-US" sz="2600" b="1" i="0" u="none" strike="noStrike" kern="1200" cap="none" spc="0" normalizeH="0" baseline="0" noProof="0" dirty="0">
                <a:ln>
                  <a:noFill/>
                </a:ln>
                <a:solidFill>
                  <a:srgbClr val="000000"/>
                </a:solidFill>
                <a:effectLst/>
                <a:uLnTx/>
                <a:uFillTx/>
                <a:latin typeface="Gill Sans MT"/>
                <a:ea typeface="+mn-ea"/>
                <a:cs typeface="Gill Sans MT"/>
              </a:rPr>
              <a:t> each model, layers exhibit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C00000"/>
                </a:solidFill>
                <a:effectLst/>
                <a:uLnTx/>
                <a:uFillTx/>
                <a:latin typeface="Gill Sans MT"/>
                <a:ea typeface="+mn-ea"/>
                <a:cs typeface="Gill Sans MT"/>
              </a:rPr>
              <a:t>significant variation </a:t>
            </a:r>
            <a:r>
              <a:rPr kumimoji="0" lang="en-US" sz="2600" b="1" i="0" u="none" strike="noStrike" kern="1200" cap="none" spc="0" normalizeH="0" baseline="0" noProof="0" dirty="0">
                <a:ln>
                  <a:noFill/>
                </a:ln>
                <a:solidFill>
                  <a:srgbClr val="000000"/>
                </a:solidFill>
                <a:effectLst/>
                <a:uLnTx/>
                <a:uFillTx/>
                <a:latin typeface="Gill Sans MT"/>
                <a:ea typeface="+mn-ea"/>
                <a:cs typeface="Gill Sans MT"/>
              </a:rPr>
              <a:t>in terms of layer characteristics</a:t>
            </a:r>
            <a:endParaRPr kumimoji="0" lang="en-US" sz="2600" b="1" i="0" u="none" strike="noStrike" kern="1200" cap="none" spc="0" normalizeH="0" baseline="0" noProof="0" dirty="0">
              <a:ln>
                <a:noFill/>
              </a:ln>
              <a:solidFill>
                <a:srgbClr val="0000FF"/>
              </a:solidFill>
              <a:effectLst/>
              <a:uLnTx/>
              <a:uFillTx/>
              <a:latin typeface="Gill Sans MT"/>
              <a:ea typeface="+mn-ea"/>
              <a:cs typeface="Gill Sans MT"/>
            </a:endParaRPr>
          </a:p>
        </p:txBody>
      </p:sp>
      <p:sp>
        <p:nvSpPr>
          <p:cNvPr id="2" name="Slide Number Placeholder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2400" b="1" i="0" u="none" strike="noStrike" kern="1200" cap="none" spc="0" normalizeH="0" baseline="0" noProof="0">
              <a:ln>
                <a:noFill/>
              </a:ln>
              <a:solidFill>
                <a:srgbClr val="0070C0"/>
              </a:solidFill>
              <a:effectLst/>
              <a:uLnTx/>
              <a:uFillTx/>
              <a:latin typeface="Gill Sans MT"/>
              <a:ea typeface="+mn-ea"/>
              <a:cs typeface="+mn-cs"/>
            </a:endParaRPr>
          </a:p>
        </p:txBody>
      </p:sp>
      <p:graphicFrame>
        <p:nvGraphicFramePr>
          <p:cNvPr id="25" name="Table 4">
            <a:extLst>
              <a:ext uri="{FF2B5EF4-FFF2-40B4-BE49-F238E27FC236}">
                <a16:creationId xmlns:a16="http://schemas.microsoft.com/office/drawing/2014/main" id="{D1AB9EAA-3C49-E94C-B3DA-AA76815A5732}"/>
              </a:ext>
            </a:extLst>
          </p:cNvPr>
          <p:cNvGraphicFramePr>
            <a:graphicFrameLocks/>
          </p:cNvGraphicFramePr>
          <p:nvPr>
            <p:extLst>
              <p:ext uri="{D42A27DB-BD31-4B8C-83A1-F6EECF244321}">
                <p14:modId xmlns:p14="http://schemas.microsoft.com/office/powerpoint/2010/main" val="2282878204"/>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TPU and Model Characterization</a:t>
                      </a:r>
                      <a:r>
                        <a:rPr lang="en-US" sz="800" b="1"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r>
                        <a:rPr lang="en-US" sz="800" b="0" kern="1200" dirty="0">
                          <a:solidFill>
                            <a:srgbClr val="002060"/>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graphicFrame>
        <p:nvGraphicFramePr>
          <p:cNvPr id="46" name="Chart 45">
            <a:extLst>
              <a:ext uri="{FF2B5EF4-FFF2-40B4-BE49-F238E27FC236}">
                <a16:creationId xmlns:a16="http://schemas.microsoft.com/office/drawing/2014/main" id="{89F66459-07FF-704F-BEE4-E8D56557CA28}"/>
              </a:ext>
            </a:extLst>
          </p:cNvPr>
          <p:cNvGraphicFramePr>
            <a:graphicFrameLocks/>
          </p:cNvGraphicFramePr>
          <p:nvPr>
            <p:extLst>
              <p:ext uri="{D42A27DB-BD31-4B8C-83A1-F6EECF244321}">
                <p14:modId xmlns:p14="http://schemas.microsoft.com/office/powerpoint/2010/main" val="377402451"/>
              </p:ext>
            </p:extLst>
          </p:nvPr>
        </p:nvGraphicFramePr>
        <p:xfrm>
          <a:off x="-25674" y="2594661"/>
          <a:ext cx="4572000" cy="2577500"/>
        </p:xfrm>
        <a:graphic>
          <a:graphicData uri="http://schemas.openxmlformats.org/drawingml/2006/chart">
            <c:chart xmlns:c="http://schemas.openxmlformats.org/drawingml/2006/chart" xmlns:r="http://schemas.openxmlformats.org/officeDocument/2006/relationships" r:id="rId4"/>
          </a:graphicData>
        </a:graphic>
      </p:graphicFrame>
      <p:grpSp>
        <p:nvGrpSpPr>
          <p:cNvPr id="47" name="Group 46">
            <a:extLst>
              <a:ext uri="{FF2B5EF4-FFF2-40B4-BE49-F238E27FC236}">
                <a16:creationId xmlns:a16="http://schemas.microsoft.com/office/drawing/2014/main" id="{064D1AA3-0F57-CD4A-A9C8-CB56ECBD228D}"/>
              </a:ext>
            </a:extLst>
          </p:cNvPr>
          <p:cNvGrpSpPr/>
          <p:nvPr/>
        </p:nvGrpSpPr>
        <p:grpSpPr>
          <a:xfrm>
            <a:off x="1166311" y="3627425"/>
            <a:ext cx="3189515" cy="932685"/>
            <a:chOff x="1230085" y="1447800"/>
            <a:chExt cx="3189515" cy="932685"/>
          </a:xfrm>
        </p:grpSpPr>
        <p:sp>
          <p:nvSpPr>
            <p:cNvPr id="48" name="Rounded Rectangle 47">
              <a:extLst>
                <a:ext uri="{FF2B5EF4-FFF2-40B4-BE49-F238E27FC236}">
                  <a16:creationId xmlns:a16="http://schemas.microsoft.com/office/drawing/2014/main" id="{63915C18-60E5-E94C-854A-20EE478DA660}"/>
                </a:ext>
              </a:extLst>
            </p:cNvPr>
            <p:cNvSpPr/>
            <p:nvPr/>
          </p:nvSpPr>
          <p:spPr bwMode="auto">
            <a:xfrm>
              <a:off x="3429000" y="1694685"/>
              <a:ext cx="990600" cy="685800"/>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sp>
          <p:nvSpPr>
            <p:cNvPr id="50" name="Rounded Rectangle 49">
              <a:extLst>
                <a:ext uri="{FF2B5EF4-FFF2-40B4-BE49-F238E27FC236}">
                  <a16:creationId xmlns:a16="http://schemas.microsoft.com/office/drawing/2014/main" id="{5879BFA2-420D-4743-B01C-5AE31A8115FC}"/>
                </a:ext>
              </a:extLst>
            </p:cNvPr>
            <p:cNvSpPr/>
            <p:nvPr/>
          </p:nvSpPr>
          <p:spPr bwMode="auto">
            <a:xfrm>
              <a:off x="1230085" y="1447800"/>
              <a:ext cx="990600" cy="685800"/>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grpSp>
      <p:graphicFrame>
        <p:nvGraphicFramePr>
          <p:cNvPr id="53" name="Chart 52">
            <a:extLst>
              <a:ext uri="{FF2B5EF4-FFF2-40B4-BE49-F238E27FC236}">
                <a16:creationId xmlns:a16="http://schemas.microsoft.com/office/drawing/2014/main" id="{B237B0FF-BF9C-BB47-AAD5-580D7A9A9D41}"/>
              </a:ext>
            </a:extLst>
          </p:cNvPr>
          <p:cNvGraphicFramePr>
            <a:graphicFrameLocks/>
          </p:cNvGraphicFramePr>
          <p:nvPr>
            <p:extLst>
              <p:ext uri="{D42A27DB-BD31-4B8C-83A1-F6EECF244321}">
                <p14:modId xmlns:p14="http://schemas.microsoft.com/office/powerpoint/2010/main" val="4135966510"/>
              </p:ext>
            </p:extLst>
          </p:nvPr>
        </p:nvGraphicFramePr>
        <p:xfrm>
          <a:off x="4462272" y="2796617"/>
          <a:ext cx="4681728" cy="2391771"/>
        </p:xfrm>
        <a:graphic>
          <a:graphicData uri="http://schemas.openxmlformats.org/drawingml/2006/chart">
            <c:chart xmlns:c="http://schemas.openxmlformats.org/drawingml/2006/chart" xmlns:r="http://schemas.openxmlformats.org/officeDocument/2006/relationships" r:id="rId5"/>
          </a:graphicData>
        </a:graphic>
      </p:graphicFrame>
      <p:sp>
        <p:nvSpPr>
          <p:cNvPr id="57" name="Rectangle 56">
            <a:extLst>
              <a:ext uri="{FF2B5EF4-FFF2-40B4-BE49-F238E27FC236}">
                <a16:creationId xmlns:a16="http://schemas.microsoft.com/office/drawing/2014/main" id="{55C3E561-DA5A-E843-8E03-B446ADEF3F3C}"/>
              </a:ext>
            </a:extLst>
          </p:cNvPr>
          <p:cNvSpPr/>
          <p:nvPr/>
        </p:nvSpPr>
        <p:spPr>
          <a:xfrm>
            <a:off x="-25674" y="5869871"/>
            <a:ext cx="9169674" cy="461665"/>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t>Variation in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FLOP/Byte: </a:t>
            </a:r>
            <a: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t>up to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244x</a:t>
            </a:r>
            <a: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t> across layers</a:t>
            </a:r>
          </a:p>
        </p:txBody>
      </p:sp>
      <p:sp>
        <p:nvSpPr>
          <p:cNvPr id="58" name="Rounded Rectangle 57">
            <a:extLst>
              <a:ext uri="{FF2B5EF4-FFF2-40B4-BE49-F238E27FC236}">
                <a16:creationId xmlns:a16="http://schemas.microsoft.com/office/drawing/2014/main" id="{15F8C434-3BB6-3442-93DD-EFCD378945D3}"/>
              </a:ext>
            </a:extLst>
          </p:cNvPr>
          <p:cNvSpPr/>
          <p:nvPr/>
        </p:nvSpPr>
        <p:spPr bwMode="auto">
          <a:xfrm>
            <a:off x="5919715" y="3452961"/>
            <a:ext cx="990600" cy="685800"/>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sp>
        <p:nvSpPr>
          <p:cNvPr id="59" name="Rounded Rectangle 58">
            <a:extLst>
              <a:ext uri="{FF2B5EF4-FFF2-40B4-BE49-F238E27FC236}">
                <a16:creationId xmlns:a16="http://schemas.microsoft.com/office/drawing/2014/main" id="{7F9AAB31-AD36-5D44-B004-0EEC8C56B9CB}"/>
              </a:ext>
            </a:extLst>
          </p:cNvPr>
          <p:cNvSpPr/>
          <p:nvPr/>
        </p:nvSpPr>
        <p:spPr bwMode="auto">
          <a:xfrm>
            <a:off x="7016761" y="3930212"/>
            <a:ext cx="990600" cy="685800"/>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sp>
        <p:nvSpPr>
          <p:cNvPr id="60" name="Rectangle 59">
            <a:extLst>
              <a:ext uri="{FF2B5EF4-FFF2-40B4-BE49-F238E27FC236}">
                <a16:creationId xmlns:a16="http://schemas.microsoft.com/office/drawing/2014/main" id="{27255C45-7B86-5745-B1B2-7E93DF5FBD83}"/>
              </a:ext>
            </a:extLst>
          </p:cNvPr>
          <p:cNvSpPr/>
          <p:nvPr/>
        </p:nvSpPr>
        <p:spPr>
          <a:xfrm>
            <a:off x="-25674" y="5248258"/>
            <a:ext cx="9169674" cy="461665"/>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dirty="0">
                <a:solidFill>
                  <a:srgbClr val="000000"/>
                </a:solidFill>
                <a:latin typeface="Gill Sans MT"/>
                <a:cs typeface="Gill Sans MT"/>
              </a:rPr>
              <a:t>Variation in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MAC intensity:</a:t>
            </a:r>
            <a:r>
              <a:rPr kumimoji="0" lang="en-US" sz="2400" b="1" i="0" u="none" strike="noStrike" kern="1200" cap="none" spc="0" normalizeH="0" noProof="0" dirty="0">
                <a:ln>
                  <a:noFill/>
                </a:ln>
                <a:solidFill>
                  <a:srgbClr val="0000FF"/>
                </a:solidFill>
                <a:effectLst/>
                <a:uLnTx/>
                <a:uFillTx/>
                <a:latin typeface="Gill Sans MT"/>
                <a:ea typeface="+mn-ea"/>
                <a:cs typeface="Gill Sans MT"/>
              </a:rPr>
              <a:t> </a:t>
            </a:r>
            <a: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t>up to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200x</a:t>
            </a:r>
            <a: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t> across layers</a:t>
            </a:r>
          </a:p>
        </p:txBody>
      </p:sp>
    </p:spTree>
    <p:extLst>
      <p:ext uri="{BB962C8B-B14F-4D97-AF65-F5344CB8AC3E}">
        <p14:creationId xmlns:p14="http://schemas.microsoft.com/office/powerpoint/2010/main" val="1771741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fade">
                                      <p:cBhvr>
                                        <p:cTn id="23" dur="500"/>
                                        <p:tgtEl>
                                          <p:spTgt spid="6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8"/>
                                        </p:tgtEl>
                                        <p:attrNameLst>
                                          <p:attrName>style.visibility</p:attrName>
                                        </p:attrNameLst>
                                      </p:cBhvr>
                                      <p:to>
                                        <p:strVal val="visible"/>
                                      </p:to>
                                    </p:set>
                                    <p:animEffect transition="in" filter="fade">
                                      <p:cBhvr>
                                        <p:cTn id="28" dur="500"/>
                                        <p:tgtEl>
                                          <p:spTgt spid="5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500"/>
                                        <p:tgtEl>
                                          <p:spTgt spid="5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500"/>
                                        <p:tgtEl>
                                          <p:spTgt spid="5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animBg="1"/>
      <p:bldGraphic spid="46" grpId="0">
        <p:bldAsOne/>
      </p:bldGraphic>
      <p:bldGraphic spid="53" grpId="0">
        <p:bldAsOne/>
      </p:bldGraphic>
      <p:bldP spid="57" grpId="0" animBg="1"/>
      <p:bldP spid="58" grpId="0" animBg="1"/>
      <p:bldP spid="59" grpId="0" animBg="1"/>
      <p:bldP spid="6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0" y="0"/>
            <a:ext cx="9144000" cy="3670751"/>
          </a:xfrm>
          <a:solidFill>
            <a:schemeClr val="tx2">
              <a:lumMod val="75000"/>
            </a:schemeClr>
          </a:solidFill>
        </p:spPr>
        <p:txBody>
          <a:bodyPr/>
          <a:lstStyle/>
          <a:p>
            <a:r>
              <a:rPr lang="en-US" sz="2800" b="1" dirty="0">
                <a:solidFill>
                  <a:schemeClr val="bg1">
                    <a:lumMod val="95000"/>
                  </a:schemeClr>
                </a:solidFill>
                <a:latin typeface="Gill Sans MT" panose="020B0502020104020203" pitchFamily="34" charset="77"/>
              </a:rPr>
              <a:t>Google Neural Network Models for Edge Devices: </a:t>
            </a:r>
            <a:br>
              <a:rPr lang="en-US" sz="2800" b="1" dirty="0">
                <a:solidFill>
                  <a:schemeClr val="bg1">
                    <a:lumMod val="95000"/>
                  </a:schemeClr>
                </a:solidFill>
                <a:latin typeface="Gill Sans MT" panose="020B0502020104020203" pitchFamily="34" charset="77"/>
              </a:rPr>
            </a:br>
            <a:r>
              <a:rPr lang="en-US" sz="2800" b="1" dirty="0">
                <a:solidFill>
                  <a:schemeClr val="bg1">
                    <a:lumMod val="95000"/>
                  </a:schemeClr>
                </a:solidFill>
                <a:latin typeface="Gill Sans MT" panose="020B0502020104020203" pitchFamily="34" charset="77"/>
              </a:rPr>
              <a:t>Analyzing and Mitigating </a:t>
            </a:r>
            <a:br>
              <a:rPr lang="en-US" sz="2800" b="1" dirty="0">
                <a:solidFill>
                  <a:schemeClr val="bg1">
                    <a:lumMod val="95000"/>
                  </a:schemeClr>
                </a:solidFill>
                <a:latin typeface="Gill Sans MT" panose="020B0502020104020203" pitchFamily="34" charset="77"/>
              </a:rPr>
            </a:br>
            <a:r>
              <a:rPr lang="en-US" sz="2800" b="1" dirty="0">
                <a:solidFill>
                  <a:schemeClr val="bg1">
                    <a:lumMod val="95000"/>
                  </a:schemeClr>
                </a:solidFill>
                <a:latin typeface="Gill Sans MT" panose="020B0502020104020203" pitchFamily="34" charset="77"/>
              </a:rPr>
              <a:t>Machine Learning Inference Bottlenecks</a:t>
            </a:r>
            <a:br>
              <a:rPr lang="en-US" sz="3000" b="1" dirty="0">
                <a:solidFill>
                  <a:schemeClr val="bg1">
                    <a:lumMod val="95000"/>
                  </a:schemeClr>
                </a:solidFill>
                <a:latin typeface="Gill Sans MT" panose="020B0502020104020203" pitchFamily="34" charset="77"/>
              </a:rPr>
            </a:br>
            <a:br>
              <a:rPr lang="en-US" sz="1000" b="1" dirty="0">
                <a:solidFill>
                  <a:schemeClr val="bg1">
                    <a:lumMod val="95000"/>
                  </a:schemeClr>
                </a:solidFill>
                <a:latin typeface="Gill Sans MT" panose="020B0502020104020203" pitchFamily="34" charset="77"/>
              </a:rPr>
            </a:br>
            <a:br>
              <a:rPr lang="en-US" sz="1000" b="1" dirty="0">
                <a:solidFill>
                  <a:schemeClr val="bg1">
                    <a:lumMod val="95000"/>
                  </a:schemeClr>
                </a:solidFill>
                <a:latin typeface="Gill Sans MT" panose="020B0502020104020203" pitchFamily="34" charset="77"/>
              </a:rPr>
            </a:br>
            <a:r>
              <a:rPr lang="en-US" sz="2400" dirty="0">
                <a:solidFill>
                  <a:schemeClr val="bg1">
                    <a:lumMod val="85000"/>
                  </a:schemeClr>
                </a:solidFill>
              </a:rPr>
              <a:t>P&amp;S Processing-in-Memory</a:t>
            </a:r>
            <a:br>
              <a:rPr lang="en-US" sz="2400" dirty="0">
                <a:solidFill>
                  <a:schemeClr val="bg1">
                    <a:lumMod val="85000"/>
                  </a:schemeClr>
                </a:solidFill>
              </a:rPr>
            </a:br>
            <a:r>
              <a:rPr lang="en-US" sz="2400" dirty="0">
                <a:solidFill>
                  <a:schemeClr val="bg1">
                    <a:lumMod val="85000"/>
                  </a:schemeClr>
                </a:solidFill>
              </a:rPr>
              <a:t>Fall 2022 </a:t>
            </a:r>
            <a:br>
              <a:rPr lang="en-US" sz="2400" dirty="0">
                <a:solidFill>
                  <a:schemeClr val="bg1">
                    <a:lumMod val="85000"/>
                  </a:schemeClr>
                </a:solidFill>
              </a:rPr>
            </a:br>
            <a:r>
              <a:rPr lang="en-US" sz="2400" dirty="0">
                <a:solidFill>
                  <a:schemeClr val="bg1">
                    <a:lumMod val="85000"/>
                  </a:schemeClr>
                </a:solidFill>
              </a:rPr>
              <a:t>17 January 2023</a:t>
            </a:r>
            <a:endParaRPr lang="en-US" sz="3000" b="1" dirty="0">
              <a:solidFill>
                <a:schemeClr val="bg1">
                  <a:lumMod val="85000"/>
                </a:schemeClr>
              </a:solidFill>
              <a:latin typeface="Gill Sans MT" panose="020B0502020104020203" pitchFamily="34" charset="77"/>
            </a:endParaRPr>
          </a:p>
        </p:txBody>
      </p:sp>
      <p:sp>
        <p:nvSpPr>
          <p:cNvPr id="6" name="Subtitle 5"/>
          <p:cNvSpPr>
            <a:spLocks noGrp="1"/>
          </p:cNvSpPr>
          <p:nvPr>
            <p:ph type="subTitle" idx="1"/>
          </p:nvPr>
        </p:nvSpPr>
        <p:spPr>
          <a:xfrm>
            <a:off x="1371600" y="3156704"/>
            <a:ext cx="6400800" cy="685800"/>
          </a:xfrm>
        </p:spPr>
        <p:txBody>
          <a:bodyPr>
            <a:noAutofit/>
          </a:bodyPr>
          <a:lstStyle/>
          <a:p>
            <a:br>
              <a:rPr lang="en-US" sz="3600" dirty="0">
                <a:solidFill>
                  <a:schemeClr val="tx1">
                    <a:lumMod val="75000"/>
                    <a:lumOff val="25000"/>
                  </a:schemeClr>
                </a:solidFill>
              </a:rPr>
            </a:br>
            <a:br>
              <a:rPr lang="en-US" sz="3600" dirty="0">
                <a:solidFill>
                  <a:schemeClr val="tx1">
                    <a:lumMod val="75000"/>
                    <a:lumOff val="25000"/>
                  </a:schemeClr>
                </a:solidFill>
              </a:rPr>
            </a:br>
            <a:endParaRPr lang="en-US" sz="3600" dirty="0">
              <a:solidFill>
                <a:schemeClr val="tx1">
                  <a:lumMod val="75000"/>
                  <a:lumOff val="25000"/>
                </a:schemeClr>
              </a:solidFill>
            </a:endParaRPr>
          </a:p>
        </p:txBody>
      </p:sp>
      <p:sp>
        <p:nvSpPr>
          <p:cNvPr id="2" name="Rectangle 1"/>
          <p:cNvSpPr/>
          <p:nvPr/>
        </p:nvSpPr>
        <p:spPr>
          <a:xfrm>
            <a:off x="0" y="3969840"/>
            <a:ext cx="9144000" cy="1261884"/>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Amirali</a:t>
            </a:r>
            <a:r>
              <a:rPr kumimoji="0" lang="en-US" sz="22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a:t>
            </a:r>
            <a:r>
              <a:rPr kumimoji="0" lang="en-US" sz="2200" b="1"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Boroumand</a:t>
            </a:r>
            <a:r>
              <a:rPr kumimoji="0" lang="en-US" sz="2200" b="1" i="0" u="none" strike="noStrike" kern="1200" cap="none" spc="0" normalizeH="0" baseline="0" noProof="0" dirty="0">
                <a:ln>
                  <a:noFill/>
                </a:ln>
                <a:solidFill>
                  <a:srgbClr val="800000"/>
                </a:solidFill>
                <a:effectLst/>
                <a:uLnTx/>
                <a:uFillTx/>
                <a:latin typeface="Gill Sans MT" panose="020B0502020104020203" pitchFamily="34" charset="77"/>
                <a:ea typeface="+mn-ea"/>
                <a:cs typeface="+mn-cs"/>
              </a:rPr>
              <a:t>		</a:t>
            </a:r>
            <a:r>
              <a:rPr kumimoji="0" lang="en-US" sz="2200" b="1"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Saugata</a:t>
            </a:r>
            <a:r>
              <a:rPr kumimoji="0" lang="en-US" sz="22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Ghose</a:t>
            </a:r>
            <a:r>
              <a:rPr kumimoji="0" lang="en-US" sz="2200" b="1" i="0" u="none" strike="noStrike" kern="1200" cap="none" spc="0" normalizeH="0" baseline="0" noProof="0" dirty="0">
                <a:ln>
                  <a:noFill/>
                </a:ln>
                <a:solidFill>
                  <a:srgbClr val="800000"/>
                </a:solidFill>
                <a:effectLst/>
                <a:uLnTx/>
                <a:uFillTx/>
                <a:latin typeface="Gill Sans MT" panose="020B0502020104020203" pitchFamily="34" charset="77"/>
                <a:ea typeface="+mn-ea"/>
                <a:cs typeface="+mn-cs"/>
              </a:rPr>
              <a:t>		</a:t>
            </a:r>
            <a:r>
              <a:rPr kumimoji="0" lang="en-US" sz="2200" b="1"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Berkin</a:t>
            </a:r>
            <a:r>
              <a:rPr kumimoji="0" lang="en-US" sz="22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Akin	</a:t>
            </a:r>
            <a:br>
              <a:rPr kumimoji="0" lang="en-US" sz="22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br>
            <a:endParaRPr kumimoji="0" lang="en-US" sz="5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Ravi Narayanaswami</a:t>
            </a:r>
            <a:r>
              <a:rPr kumimoji="0" lang="en-US" sz="2200" b="1" i="0" u="none" strike="noStrike" kern="1200" cap="none" spc="0" normalizeH="0" baseline="0" noProof="0" dirty="0">
                <a:ln>
                  <a:noFill/>
                </a:ln>
                <a:solidFill>
                  <a:srgbClr val="800000"/>
                </a:solidFill>
                <a:effectLst/>
                <a:uLnTx/>
                <a:uFillTx/>
                <a:latin typeface="Gill Sans MT" panose="020B0502020104020203" pitchFamily="34" charset="77"/>
                <a:ea typeface="+mn-ea"/>
                <a:cs typeface="+mn-cs"/>
              </a:rPr>
              <a:t>		</a:t>
            </a:r>
            <a:r>
              <a:rPr kumimoji="0" lang="en-US" sz="2200" b="1" i="0" u="none" strike="noStrike" kern="1200" cap="none" spc="0" normalizeH="0" baseline="0" noProof="0" dirty="0">
                <a:ln>
                  <a:noFill/>
                </a:ln>
                <a:solidFill>
                  <a:srgbClr val="C00000"/>
                </a:solidFill>
                <a:effectLst/>
                <a:uLnTx/>
                <a:uFillTx/>
                <a:latin typeface="Gill Sans MT" panose="020B0502020104020203" pitchFamily="34" charset="77"/>
                <a:ea typeface="+mn-ea"/>
                <a:cs typeface="+mn-cs"/>
              </a:rPr>
              <a:t>Geraldo F. Oliveira</a:t>
            </a:r>
            <a:r>
              <a:rPr kumimoji="0" lang="en-US" sz="2200" b="1" i="0" u="none" strike="noStrike" kern="1200" cap="none" spc="0" normalizeH="0" baseline="0" noProof="0" dirty="0">
                <a:ln>
                  <a:noFill/>
                </a:ln>
                <a:solidFill>
                  <a:srgbClr val="800000"/>
                </a:solidFill>
                <a:effectLst/>
                <a:uLnTx/>
                <a:uFillTx/>
                <a:latin typeface="Gill Sans MT" panose="020B0502020104020203" pitchFamily="34" charset="77"/>
                <a:ea typeface="+mn-ea"/>
                <a:cs typeface="+mn-cs"/>
              </a:rPr>
              <a:t>		</a:t>
            </a:r>
            <a:r>
              <a:rPr kumimoji="0" lang="en-US" sz="2200" b="1"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Xiaoyu</a:t>
            </a:r>
            <a:r>
              <a:rPr kumimoji="0" lang="en-US" sz="22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Ma</a:t>
            </a:r>
            <a:br>
              <a:rPr kumimoji="0" lang="en-US" sz="22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br>
            <a:r>
              <a:rPr kumimoji="0" lang="en-US" sz="5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Eric </a:t>
            </a:r>
            <a:r>
              <a:rPr kumimoji="0" lang="en-US" sz="2200" b="1"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Shiu</a:t>
            </a:r>
            <a:r>
              <a:rPr kumimoji="0" lang="en-US" sz="22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a:t>
            </a:r>
            <a:r>
              <a:rPr kumimoji="0" lang="en-US" sz="2200" b="1"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Onur</a:t>
            </a:r>
            <a:r>
              <a:rPr kumimoji="0" lang="en-US" sz="22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a:t>
            </a:r>
            <a:r>
              <a:rPr kumimoji="0" lang="en-US" sz="2200" b="1"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Mutlu</a:t>
            </a:r>
            <a:endParaRPr kumimoji="0" lang="en-US" sz="2200" b="1" i="0" u="none" strike="noStrike" kern="1200" cap="none" spc="0" normalizeH="0" baseline="0" noProof="0" dirty="0">
              <a:ln>
                <a:noFill/>
              </a:ln>
              <a:solidFill>
                <a:srgbClr val="800000"/>
              </a:solidFill>
              <a:effectLst/>
              <a:uLnTx/>
              <a:uFillTx/>
              <a:latin typeface="Gill Sans MT" panose="020B0502020104020203" pitchFamily="34" charset="77"/>
              <a:ea typeface="+mn-ea"/>
              <a:cs typeface="+mn-cs"/>
            </a:endParaRPr>
          </a:p>
        </p:txBody>
      </p:sp>
      <p:sp>
        <p:nvSpPr>
          <p:cNvPr id="4" name="TextBox 3"/>
          <p:cNvSpPr txBox="1"/>
          <p:nvPr/>
        </p:nvSpPr>
        <p:spPr>
          <a:xfrm>
            <a:off x="-1882588" y="3316941"/>
            <a:ext cx="184666" cy="523220"/>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lumMod val="75000"/>
                  <a:lumOff val="25000"/>
                </a:prstClr>
              </a:solidFill>
              <a:effectLst/>
              <a:uLnTx/>
              <a:uFillTx/>
              <a:latin typeface="Gill Sans MT"/>
              <a:ea typeface="+mn-ea"/>
              <a:cs typeface="+mn-cs"/>
            </a:endParaRPr>
          </a:p>
        </p:txBody>
      </p:sp>
      <p:pic>
        <p:nvPicPr>
          <p:cNvPr id="8" name="Graphic 7">
            <a:extLst>
              <a:ext uri="{FF2B5EF4-FFF2-40B4-BE49-F238E27FC236}">
                <a16:creationId xmlns:a16="http://schemas.microsoft.com/office/drawing/2014/main" id="{43B2F70C-CDC6-A642-9D6B-32E6A8EA358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29000" y="5530813"/>
            <a:ext cx="2286000" cy="439783"/>
          </a:xfrm>
          <a:prstGeom prst="rect">
            <a:avLst/>
          </a:prstGeom>
        </p:spPr>
      </p:pic>
      <p:pic>
        <p:nvPicPr>
          <p:cNvPr id="12" name="Picture 11">
            <a:extLst>
              <a:ext uri="{FF2B5EF4-FFF2-40B4-BE49-F238E27FC236}">
                <a16:creationId xmlns:a16="http://schemas.microsoft.com/office/drawing/2014/main" id="{AE53EB73-9E00-244C-B2EA-E33C2F8B2514}"/>
              </a:ext>
            </a:extLst>
          </p:cNvPr>
          <p:cNvPicPr>
            <a:picLocks noChangeAspect="1"/>
          </p:cNvPicPr>
          <p:nvPr/>
        </p:nvPicPr>
        <p:blipFill rotWithShape="1">
          <a:blip r:embed="rId5"/>
          <a:srcRect t="16962" b="27098"/>
          <a:stretch/>
        </p:blipFill>
        <p:spPr>
          <a:xfrm>
            <a:off x="58146" y="6173160"/>
            <a:ext cx="2534307" cy="511945"/>
          </a:xfrm>
          <a:prstGeom prst="rect">
            <a:avLst/>
          </a:prstGeom>
        </p:spPr>
      </p:pic>
      <p:pic>
        <p:nvPicPr>
          <p:cNvPr id="13" name="Picture 12">
            <a:extLst>
              <a:ext uri="{FF2B5EF4-FFF2-40B4-BE49-F238E27FC236}">
                <a16:creationId xmlns:a16="http://schemas.microsoft.com/office/drawing/2014/main" id="{5BB3B014-CC27-D142-BF69-04643810126E}"/>
              </a:ext>
            </a:extLst>
          </p:cNvPr>
          <p:cNvPicPr>
            <a:picLocks noChangeAspect="1"/>
          </p:cNvPicPr>
          <p:nvPr/>
        </p:nvPicPr>
        <p:blipFill rotWithShape="1">
          <a:blip r:embed="rId6"/>
          <a:srcRect l="5935" t="23510" r="5031" b="23990"/>
          <a:stretch/>
        </p:blipFill>
        <p:spPr>
          <a:xfrm>
            <a:off x="4678100" y="5959344"/>
            <a:ext cx="2286000" cy="898656"/>
          </a:xfrm>
          <a:prstGeom prst="rect">
            <a:avLst/>
          </a:prstGeom>
        </p:spPr>
      </p:pic>
      <p:pic>
        <p:nvPicPr>
          <p:cNvPr id="14" name="Picture 2" descr="http://www.euroc-project.eu/fileadmin/imgEuroc/eurocConsortiumLogos/ethLogo.png">
            <a:extLst>
              <a:ext uri="{FF2B5EF4-FFF2-40B4-BE49-F238E27FC236}">
                <a16:creationId xmlns:a16="http://schemas.microsoft.com/office/drawing/2014/main" id="{8E6DF52C-6D6F-1D47-92E5-A4DDA60A3E2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99224" y="6173160"/>
            <a:ext cx="1998476" cy="41052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B8B85FF5-57D1-D247-8B48-4263EDD6952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37124" y="5979804"/>
            <a:ext cx="2175266" cy="898656"/>
          </a:xfrm>
          <a:prstGeom prst="rect">
            <a:avLst/>
          </a:prstGeom>
        </p:spPr>
      </p:pic>
    </p:spTree>
    <p:extLst>
      <p:ext uri="{BB962C8B-B14F-4D97-AF65-F5344CB8AC3E}">
        <p14:creationId xmlns:p14="http://schemas.microsoft.com/office/powerpoint/2010/main" val="17465214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p:cNvSpPr>
            <a:spLocks noGrp="1"/>
          </p:cNvSpPr>
          <p:nvPr>
            <p:ph type="title"/>
          </p:nvPr>
        </p:nvSpPr>
        <p:spPr/>
        <p:txBody>
          <a:bodyPr/>
          <a:lstStyle/>
          <a:p>
            <a:r>
              <a:rPr lang="en-US" sz="3600" dirty="0">
                <a:latin typeface="Gill Sans MT"/>
                <a:cs typeface="Gill Sans MT"/>
              </a:rPr>
              <a:t>Root Cause of Accelerator Challenges</a:t>
            </a:r>
          </a:p>
        </p:txBody>
      </p:sp>
      <p:sp>
        <p:nvSpPr>
          <p:cNvPr id="23" name="Rectangle 22"/>
          <p:cNvSpPr/>
          <p:nvPr/>
        </p:nvSpPr>
        <p:spPr>
          <a:xfrm>
            <a:off x="0" y="997803"/>
            <a:ext cx="9144000" cy="830997"/>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The </a:t>
            </a:r>
            <a:r>
              <a:rPr kumimoji="0" lang="en-US" sz="2400" b="1" i="0" u="none" strike="noStrike" kern="1200" cap="none" spc="0" normalizeH="0" baseline="0" noProof="0" dirty="0">
                <a:ln>
                  <a:noFill/>
                </a:ln>
                <a:solidFill>
                  <a:srgbClr val="1F497D"/>
                </a:solidFill>
                <a:effectLst/>
                <a:uLnTx/>
                <a:uFillTx/>
                <a:latin typeface="Gill Sans MT"/>
                <a:ea typeface="+mn-ea"/>
                <a:cs typeface="Gill Sans MT"/>
              </a:rPr>
              <a:t>key components</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 of Google</a:t>
            </a:r>
            <a:r>
              <a:rPr kumimoji="0" lang="en-US" sz="2400" b="1" i="0" u="none" strike="noStrike" kern="1200" cap="none" spc="0" normalizeH="0" noProof="0" dirty="0">
                <a:ln>
                  <a:noFill/>
                </a:ln>
                <a:solidFill>
                  <a:prstClr val="black"/>
                </a:solidFill>
                <a:effectLst/>
                <a:uLnTx/>
                <a:uFillTx/>
                <a:latin typeface="Gill Sans MT"/>
                <a:ea typeface="+mn-ea"/>
                <a:cs typeface="Gill Sans MT"/>
              </a:rPr>
              <a:t> </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Edge TPU are completely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oblivious</a:t>
            </a:r>
            <a:r>
              <a:rPr lang="en-US" sz="2400" b="1" dirty="0">
                <a:solidFill>
                  <a:srgbClr val="C00000"/>
                </a:solidFill>
                <a:latin typeface="Gill Sans MT"/>
                <a:cs typeface="Gill Sans MT"/>
              </a:rPr>
              <a:t> </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to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layer heterogeneity</a:t>
            </a:r>
          </a:p>
        </p:txBody>
      </p:sp>
      <p:sp>
        <p:nvSpPr>
          <p:cNvPr id="108" name="Rectangle 107"/>
          <p:cNvSpPr/>
          <p:nvPr/>
        </p:nvSpPr>
        <p:spPr>
          <a:xfrm>
            <a:off x="0" y="5741313"/>
            <a:ext cx="9144000" cy="769441"/>
          </a:xfrm>
          <a:prstGeom prst="rect">
            <a:avLst/>
          </a:prstGeom>
          <a:solidFill>
            <a:srgbClr val="800000"/>
          </a:solidFill>
        </p:spPr>
        <p:txBody>
          <a:bodyPr wrap="square">
            <a:spAutoFit/>
          </a:bodyPr>
          <a:lstStyle/>
          <a:p>
            <a:pPr marL="0" lvl="1" algn="ctr" defTabSz="914400">
              <a:defRPr/>
            </a:pPr>
            <a:r>
              <a:rPr kumimoji="0" lang="en-US" sz="2200" b="1" i="0" u="none" strike="noStrike" kern="1200" cap="none" spc="0" normalizeH="0" baseline="0" noProof="0" dirty="0">
                <a:ln>
                  <a:noFill/>
                </a:ln>
                <a:solidFill>
                  <a:prstClr val="white"/>
                </a:solidFill>
                <a:effectLst/>
                <a:uLnTx/>
                <a:uFillTx/>
                <a:latin typeface="Gill Sans MT"/>
                <a:ea typeface="+mn-ea"/>
                <a:cs typeface="Gill Sans MT"/>
              </a:rPr>
              <a:t>While this approach might work for a specific group of layers</a:t>
            </a:r>
            <a:r>
              <a:rPr lang="en-US" sz="2200" b="1" dirty="0">
                <a:solidFill>
                  <a:prstClr val="white"/>
                </a:solidFill>
                <a:cs typeface="Gill Sans MT"/>
              </a:rPr>
              <a:t>, it fails to efficiently execute inference across a wide variety of edge models</a:t>
            </a:r>
            <a:endParaRPr kumimoji="0" lang="en-US" sz="2200" b="1" i="0" u="none" strike="noStrike" kern="1200" cap="none" spc="0" normalizeH="0" baseline="0" noProof="0" dirty="0">
              <a:ln>
                <a:noFill/>
              </a:ln>
              <a:solidFill>
                <a:prstClr val="white"/>
              </a:solidFill>
              <a:effectLst/>
              <a:uLnTx/>
              <a:uFillTx/>
              <a:latin typeface="Gill Sans MT"/>
              <a:ea typeface="+mn-ea"/>
              <a:cs typeface="Gill Sans MT"/>
            </a:endParaRPr>
          </a:p>
        </p:txBody>
      </p:sp>
      <p:pic>
        <p:nvPicPr>
          <p:cNvPr id="109" name="Picture 108" descr="safari.png"/>
          <p:cNvPicPr>
            <a:picLocks noChangeAspect="1"/>
          </p:cNvPicPr>
          <p:nvPr/>
        </p:nvPicPr>
        <p:blipFill>
          <a:blip r:embed="rId3" cstate="print"/>
          <a:stretch>
            <a:fillRect/>
          </a:stretch>
        </p:blipFill>
        <p:spPr>
          <a:xfrm>
            <a:off x="76200" y="6580445"/>
            <a:ext cx="959296" cy="277563"/>
          </a:xfrm>
          <a:prstGeom prst="rect">
            <a:avLst/>
          </a:prstGeom>
        </p:spPr>
      </p:pic>
      <p:grpSp>
        <p:nvGrpSpPr>
          <p:cNvPr id="7" name="Group 6"/>
          <p:cNvGrpSpPr/>
          <p:nvPr/>
        </p:nvGrpSpPr>
        <p:grpSpPr>
          <a:xfrm>
            <a:off x="1600200" y="2049959"/>
            <a:ext cx="6172200" cy="2079486"/>
            <a:chOff x="1600200" y="2049959"/>
            <a:chExt cx="6172200" cy="2079486"/>
          </a:xfrm>
        </p:grpSpPr>
        <p:sp>
          <p:nvSpPr>
            <p:cNvPr id="214" name="Rounded Rectangle 213"/>
            <p:cNvSpPr/>
            <p:nvPr/>
          </p:nvSpPr>
          <p:spPr>
            <a:xfrm>
              <a:off x="1600200" y="2354759"/>
              <a:ext cx="1371600" cy="1600200"/>
            </a:xfrm>
            <a:prstGeom prst="roundRect">
              <a:avLst/>
            </a:prstGeom>
            <a:solidFill>
              <a:schemeClr val="tx2"/>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DRAM</a:t>
              </a:r>
              <a:endParaRPr kumimoji="0" lang="en-US" sz="2000" b="1" i="0" u="none" strike="noStrike" kern="1200" cap="none" spc="0" normalizeH="0" baseline="0" noProof="0" dirty="0">
                <a:ln>
                  <a:noFill/>
                </a:ln>
                <a:solidFill>
                  <a:prstClr val="white"/>
                </a:solidFill>
                <a:effectLst/>
                <a:uLnTx/>
                <a:uFillTx/>
                <a:latin typeface="Gill Sans MT"/>
                <a:ea typeface="+mn-ea"/>
                <a:cs typeface="Gill Sans MT"/>
              </a:endParaRPr>
            </a:p>
          </p:txBody>
        </p:sp>
        <p:cxnSp>
          <p:nvCxnSpPr>
            <p:cNvPr id="215" name="Straight Arrow Connector 214"/>
            <p:cNvCxnSpPr/>
            <p:nvPr/>
          </p:nvCxnSpPr>
          <p:spPr>
            <a:xfrm flipH="1">
              <a:off x="3200400" y="3269159"/>
              <a:ext cx="1524000" cy="0"/>
            </a:xfrm>
            <a:prstGeom prst="straightConnector1">
              <a:avLst/>
            </a:prstGeom>
            <a:noFill/>
            <a:ln w="57150" cap="flat" cmpd="sng" algn="ctr">
              <a:solidFill>
                <a:schemeClr val="tx1"/>
              </a:solidFill>
              <a:prstDash val="solid"/>
              <a:miter lim="800000"/>
              <a:headEnd type="arrow"/>
              <a:tailEnd type="arrow"/>
            </a:ln>
            <a:effectLst/>
          </p:spPr>
        </p:cxnSp>
        <p:grpSp>
          <p:nvGrpSpPr>
            <p:cNvPr id="216" name="Group 215"/>
            <p:cNvGrpSpPr/>
            <p:nvPr/>
          </p:nvGrpSpPr>
          <p:grpSpPr>
            <a:xfrm>
              <a:off x="5105400" y="2507159"/>
              <a:ext cx="2220425" cy="1354936"/>
              <a:chOff x="4038600" y="3280747"/>
              <a:chExt cx="2756390" cy="2147622"/>
            </a:xfrm>
          </p:grpSpPr>
          <p:sp>
            <p:nvSpPr>
              <p:cNvPr id="217" name="TextBox 216"/>
              <p:cNvSpPr txBox="1"/>
              <p:nvPr/>
            </p:nvSpPr>
            <p:spPr>
              <a:xfrm>
                <a:off x="4065814" y="3280747"/>
                <a:ext cx="2367645" cy="42675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MT"/>
                    <a:ea typeface="+mn-ea"/>
                    <a:cs typeface="Gill Sans MT"/>
                  </a:rPr>
                  <a:t>PE Array</a:t>
                </a:r>
              </a:p>
            </p:txBody>
          </p:sp>
          <p:grpSp>
            <p:nvGrpSpPr>
              <p:cNvPr id="218" name="Group 217"/>
              <p:cNvGrpSpPr/>
              <p:nvPr/>
            </p:nvGrpSpPr>
            <p:grpSpPr>
              <a:xfrm>
                <a:off x="4038600" y="3886200"/>
                <a:ext cx="2743200" cy="1447803"/>
                <a:chOff x="4038600" y="3886200"/>
                <a:chExt cx="2743200" cy="1447803"/>
              </a:xfrm>
            </p:grpSpPr>
            <p:grpSp>
              <p:nvGrpSpPr>
                <p:cNvPr id="220" name="Group 219"/>
                <p:cNvGrpSpPr/>
                <p:nvPr/>
              </p:nvGrpSpPr>
              <p:grpSpPr>
                <a:xfrm>
                  <a:off x="4038600" y="3886201"/>
                  <a:ext cx="2057400" cy="1447802"/>
                  <a:chOff x="4038600" y="3886201"/>
                  <a:chExt cx="2057400" cy="1447802"/>
                </a:xfrm>
              </p:grpSpPr>
              <p:grpSp>
                <p:nvGrpSpPr>
                  <p:cNvPr id="227" name="Group 226"/>
                  <p:cNvGrpSpPr/>
                  <p:nvPr/>
                </p:nvGrpSpPr>
                <p:grpSpPr>
                  <a:xfrm>
                    <a:off x="4038600" y="3886201"/>
                    <a:ext cx="2057400" cy="1447802"/>
                    <a:chOff x="1823106" y="5024282"/>
                    <a:chExt cx="1822812" cy="1372559"/>
                  </a:xfrm>
                </p:grpSpPr>
                <p:sp>
                  <p:nvSpPr>
                    <p:cNvPr id="243" name="Rounded Rectangle 242"/>
                    <p:cNvSpPr/>
                    <p:nvPr/>
                  </p:nvSpPr>
                  <p:spPr>
                    <a:xfrm>
                      <a:off x="1828800" y="5030495"/>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244" name="Rounded Rectangle 243"/>
                    <p:cNvSpPr/>
                    <p:nvPr/>
                  </p:nvSpPr>
                  <p:spPr>
                    <a:xfrm>
                      <a:off x="2308049" y="5030492"/>
                      <a:ext cx="392707" cy="238742"/>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245" name="Rounded Rectangle 244"/>
                    <p:cNvSpPr/>
                    <p:nvPr/>
                  </p:nvSpPr>
                  <p:spPr>
                    <a:xfrm>
                      <a:off x="1828800" y="539169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246" name="Rounded Rectangle 245"/>
                    <p:cNvSpPr/>
                    <p:nvPr/>
                  </p:nvSpPr>
                  <p:spPr>
                    <a:xfrm>
                      <a:off x="2308049" y="5391695"/>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247" name="Rounded Rectangle 246"/>
                    <p:cNvSpPr/>
                    <p:nvPr/>
                  </p:nvSpPr>
                  <p:spPr>
                    <a:xfrm>
                      <a:off x="1828800" y="57810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248" name="Rounded Rectangle 247"/>
                    <p:cNvSpPr/>
                    <p:nvPr/>
                  </p:nvSpPr>
                  <p:spPr>
                    <a:xfrm>
                      <a:off x="2308049" y="5771323"/>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249" name="Rounded Rectangle 248"/>
                    <p:cNvSpPr/>
                    <p:nvPr/>
                  </p:nvSpPr>
                  <p:spPr>
                    <a:xfrm>
                      <a:off x="2780629" y="5030493"/>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250" name="Rounded Rectangle 249"/>
                    <p:cNvSpPr/>
                    <p:nvPr/>
                  </p:nvSpPr>
                  <p:spPr>
                    <a:xfrm>
                      <a:off x="2780629" y="539169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251" name="Rounded Rectangle 250"/>
                    <p:cNvSpPr/>
                    <p:nvPr/>
                  </p:nvSpPr>
                  <p:spPr>
                    <a:xfrm>
                      <a:off x="2780629"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252" name="Rounded Rectangle 251"/>
                    <p:cNvSpPr/>
                    <p:nvPr/>
                  </p:nvSpPr>
                  <p:spPr>
                    <a:xfrm>
                      <a:off x="3253209" y="5024282"/>
                      <a:ext cx="392707" cy="238742"/>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253" name="Rounded Rectangle 252"/>
                    <p:cNvSpPr/>
                    <p:nvPr/>
                  </p:nvSpPr>
                  <p:spPr>
                    <a:xfrm>
                      <a:off x="3253211" y="538548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254" name="Rounded Rectangle 253"/>
                    <p:cNvSpPr/>
                    <p:nvPr/>
                  </p:nvSpPr>
                  <p:spPr>
                    <a:xfrm>
                      <a:off x="3253211" y="57748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255" name="Rounded Rectangle 254"/>
                    <p:cNvSpPr/>
                    <p:nvPr/>
                  </p:nvSpPr>
                  <p:spPr>
                    <a:xfrm>
                      <a:off x="1823106" y="6158100"/>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256" name="Rounded Rectangle 255"/>
                    <p:cNvSpPr/>
                    <p:nvPr/>
                  </p:nvSpPr>
                  <p:spPr>
                    <a:xfrm>
                      <a:off x="2302355" y="614836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257" name="Rounded Rectangle 256"/>
                    <p:cNvSpPr/>
                    <p:nvPr/>
                  </p:nvSpPr>
                  <p:spPr>
                    <a:xfrm>
                      <a:off x="2774935" y="6148363"/>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258" name="Rounded Rectangle 257"/>
                    <p:cNvSpPr/>
                    <p:nvPr/>
                  </p:nvSpPr>
                  <p:spPr>
                    <a:xfrm>
                      <a:off x="3247517" y="615188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0000"/>
                        </a:solidFill>
                        <a:effectLst/>
                        <a:uLnTx/>
                        <a:uFillTx/>
                        <a:latin typeface="Gill Sans MT"/>
                        <a:ea typeface="+mn-ea"/>
                        <a:cs typeface="Gill Sans MT"/>
                      </a:endParaRPr>
                    </a:p>
                  </p:txBody>
                </p:sp>
              </p:grpSp>
              <p:cxnSp>
                <p:nvCxnSpPr>
                  <p:cNvPr id="228" name="Straight Arrow Connector 227"/>
                  <p:cNvCxnSpPr/>
                  <p:nvPr/>
                </p:nvCxnSpPr>
                <p:spPr>
                  <a:xfrm>
                    <a:off x="5867400" y="4145286"/>
                    <a:ext cx="0" cy="121914"/>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229" name="Straight Arrow Connector 228"/>
                  <p:cNvCxnSpPr/>
                  <p:nvPr/>
                </p:nvCxnSpPr>
                <p:spPr>
                  <a:xfrm>
                    <a:off x="5867400" y="4526286"/>
                    <a:ext cx="0" cy="15849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230" name="Straight Arrow Connector 229"/>
                  <p:cNvCxnSpPr/>
                  <p:nvPr/>
                </p:nvCxnSpPr>
                <p:spPr>
                  <a:xfrm>
                    <a:off x="5867400" y="4946910"/>
                    <a:ext cx="0" cy="149346"/>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231" name="Straight Arrow Connector 230"/>
                  <p:cNvCxnSpPr>
                    <a:stCxn id="255" idx="3"/>
                    <a:endCxn id="256" idx="1"/>
                  </p:cNvCxnSpPr>
                  <p:nvPr/>
                </p:nvCxnSpPr>
                <p:spPr>
                  <a:xfrm flipV="1">
                    <a:off x="4481847" y="519782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232" name="Straight Arrow Connector 231"/>
                  <p:cNvCxnSpPr/>
                  <p:nvPr/>
                </p:nvCxnSpPr>
                <p:spPr>
                  <a:xfrm flipV="1">
                    <a:off x="4495800" y="480060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233" name="Straight Arrow Connector 232"/>
                  <p:cNvCxnSpPr/>
                  <p:nvPr/>
                </p:nvCxnSpPr>
                <p:spPr>
                  <a:xfrm flipV="1">
                    <a:off x="4495800" y="441960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234" name="Straight Arrow Connector 233"/>
                  <p:cNvCxnSpPr/>
                  <p:nvPr/>
                </p:nvCxnSpPr>
                <p:spPr>
                  <a:xfrm flipV="1">
                    <a:off x="4495800" y="403860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235" name="Straight Arrow Connector 234"/>
                  <p:cNvCxnSpPr/>
                  <p:nvPr/>
                </p:nvCxnSpPr>
                <p:spPr>
                  <a:xfrm flipV="1">
                    <a:off x="4993768" y="519782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236" name="Straight Arrow Connector 235"/>
                  <p:cNvCxnSpPr/>
                  <p:nvPr/>
                </p:nvCxnSpPr>
                <p:spPr>
                  <a:xfrm flipV="1">
                    <a:off x="5007721" y="480060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237" name="Straight Arrow Connector 236"/>
                  <p:cNvCxnSpPr/>
                  <p:nvPr/>
                </p:nvCxnSpPr>
                <p:spPr>
                  <a:xfrm flipV="1">
                    <a:off x="5007721" y="441960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238" name="Straight Arrow Connector 237"/>
                  <p:cNvCxnSpPr/>
                  <p:nvPr/>
                </p:nvCxnSpPr>
                <p:spPr>
                  <a:xfrm flipV="1">
                    <a:off x="5007721" y="403860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239" name="Straight Arrow Connector 238"/>
                  <p:cNvCxnSpPr/>
                  <p:nvPr/>
                </p:nvCxnSpPr>
                <p:spPr>
                  <a:xfrm flipV="1">
                    <a:off x="5562600" y="518160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240" name="Straight Arrow Connector 239"/>
                  <p:cNvCxnSpPr/>
                  <p:nvPr/>
                </p:nvCxnSpPr>
                <p:spPr>
                  <a:xfrm flipV="1">
                    <a:off x="5576553" y="478438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241" name="Straight Arrow Connector 240"/>
                  <p:cNvCxnSpPr/>
                  <p:nvPr/>
                </p:nvCxnSpPr>
                <p:spPr>
                  <a:xfrm flipV="1">
                    <a:off x="5576553" y="440338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242" name="Straight Arrow Connector 241"/>
                  <p:cNvCxnSpPr/>
                  <p:nvPr/>
                </p:nvCxnSpPr>
                <p:spPr>
                  <a:xfrm flipV="1">
                    <a:off x="5576553" y="4022380"/>
                    <a:ext cx="97679" cy="0"/>
                  </a:xfrm>
                  <a:prstGeom prst="straightConnector1">
                    <a:avLst/>
                  </a:prstGeom>
                  <a:ln w="19050"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grpSp>
            <p:grpSp>
              <p:nvGrpSpPr>
                <p:cNvPr id="221" name="Group 220"/>
                <p:cNvGrpSpPr/>
                <p:nvPr/>
              </p:nvGrpSpPr>
              <p:grpSpPr>
                <a:xfrm>
                  <a:off x="6096000" y="3886200"/>
                  <a:ext cx="685800" cy="1447800"/>
                  <a:chOff x="6096000" y="3886200"/>
                  <a:chExt cx="685800" cy="1447800"/>
                </a:xfrm>
              </p:grpSpPr>
              <p:cxnSp>
                <p:nvCxnSpPr>
                  <p:cNvPr id="222" name="Straight Arrow Connector 221"/>
                  <p:cNvCxnSpPr/>
                  <p:nvPr/>
                </p:nvCxnSpPr>
                <p:spPr>
                  <a:xfrm flipV="1">
                    <a:off x="6096000" y="4038600"/>
                    <a:ext cx="134255" cy="0"/>
                  </a:xfrm>
                  <a:prstGeom prst="straightConnector1">
                    <a:avLst/>
                  </a:prstGeom>
                  <a:ln w="28575"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223" name="Straight Arrow Connector 222"/>
                  <p:cNvCxnSpPr/>
                  <p:nvPr/>
                </p:nvCxnSpPr>
                <p:spPr>
                  <a:xfrm flipV="1">
                    <a:off x="6096000" y="4419600"/>
                    <a:ext cx="134255" cy="0"/>
                  </a:xfrm>
                  <a:prstGeom prst="straightConnector1">
                    <a:avLst/>
                  </a:prstGeom>
                  <a:ln w="28575"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224" name="Straight Arrow Connector 223"/>
                  <p:cNvCxnSpPr/>
                  <p:nvPr/>
                </p:nvCxnSpPr>
                <p:spPr>
                  <a:xfrm flipV="1">
                    <a:off x="6096000" y="4800600"/>
                    <a:ext cx="134255" cy="0"/>
                  </a:xfrm>
                  <a:prstGeom prst="straightConnector1">
                    <a:avLst/>
                  </a:prstGeom>
                  <a:ln w="28575"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cxnSp>
                <p:nvCxnSpPr>
                  <p:cNvPr id="225" name="Straight Arrow Connector 224"/>
                  <p:cNvCxnSpPr/>
                  <p:nvPr/>
                </p:nvCxnSpPr>
                <p:spPr>
                  <a:xfrm flipV="1">
                    <a:off x="6096000" y="5181600"/>
                    <a:ext cx="134255" cy="0"/>
                  </a:xfrm>
                  <a:prstGeom prst="straightConnector1">
                    <a:avLst/>
                  </a:prstGeom>
                  <a:ln w="28575" cmpd="sng">
                    <a:solidFill>
                      <a:schemeClr val="tx1"/>
                    </a:solidFill>
                    <a:prstDash val="solid"/>
                    <a:headEnd type="none" w="med" len="med"/>
                    <a:tailEnd type="none"/>
                  </a:ln>
                </p:spPr>
                <p:style>
                  <a:lnRef idx="1">
                    <a:schemeClr val="accent1"/>
                  </a:lnRef>
                  <a:fillRef idx="0">
                    <a:schemeClr val="accent1"/>
                  </a:fillRef>
                  <a:effectRef idx="0">
                    <a:schemeClr val="accent1"/>
                  </a:effectRef>
                  <a:fontRef idx="minor">
                    <a:schemeClr val="tx1"/>
                  </a:fontRef>
                </p:style>
              </p:cxnSp>
              <p:sp>
                <p:nvSpPr>
                  <p:cNvPr id="226" name="Rounded Rectangle 225"/>
                  <p:cNvSpPr/>
                  <p:nvPr/>
                </p:nvSpPr>
                <p:spPr>
                  <a:xfrm>
                    <a:off x="6248400" y="3886200"/>
                    <a:ext cx="533400" cy="1447800"/>
                  </a:xfrm>
                  <a:prstGeom prst="roundRect">
                    <a:avLst/>
                  </a:prstGeom>
                  <a:solidFill>
                    <a:srgbClr val="4A8861"/>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Gill Sans MT"/>
                      <a:ea typeface="+mn-ea"/>
                      <a:cs typeface="+mn-cs"/>
                    </a:endParaRPr>
                  </a:p>
                </p:txBody>
              </p:sp>
            </p:grpSp>
          </p:grpSp>
          <p:sp>
            <p:nvSpPr>
              <p:cNvPr id="219" name="TextBox 218"/>
              <p:cNvSpPr txBox="1"/>
              <p:nvPr/>
            </p:nvSpPr>
            <p:spPr>
              <a:xfrm rot="16200000">
                <a:off x="5690700" y="4324080"/>
                <a:ext cx="1654581" cy="55399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000000"/>
                    </a:solidFill>
                    <a:effectLst/>
                    <a:uLnTx/>
                    <a:uFillTx/>
                    <a:latin typeface="Gill Sans MT"/>
                    <a:ea typeface="+mn-ea"/>
                    <a:cs typeface="Gill Sans MT"/>
                  </a:rPr>
                  <a:t>Buffer</a:t>
                </a:r>
              </a:p>
            </p:txBody>
          </p:sp>
        </p:grpSp>
        <p:cxnSp>
          <p:nvCxnSpPr>
            <p:cNvPr id="259" name="Straight Arrow Connector 258"/>
            <p:cNvCxnSpPr/>
            <p:nvPr/>
          </p:nvCxnSpPr>
          <p:spPr>
            <a:xfrm>
              <a:off x="6096000" y="2099846"/>
              <a:ext cx="0" cy="423671"/>
            </a:xfrm>
            <a:prstGeom prst="straightConnector1">
              <a:avLst/>
            </a:prstGeom>
            <a:noFill/>
            <a:ln w="76200" cap="flat" cmpd="sng" algn="ctr">
              <a:solidFill>
                <a:schemeClr val="tx1"/>
              </a:solidFill>
              <a:prstDash val="solid"/>
              <a:miter lim="800000"/>
              <a:headEnd type="none"/>
              <a:tailEnd type="triangle"/>
            </a:ln>
            <a:effectLst/>
          </p:spPr>
        </p:cxnSp>
        <p:sp>
          <p:nvSpPr>
            <p:cNvPr id="260" name="TextBox 259"/>
            <p:cNvSpPr txBox="1"/>
            <p:nvPr/>
          </p:nvSpPr>
          <p:spPr>
            <a:xfrm>
              <a:off x="6096000" y="2049959"/>
              <a:ext cx="1676400"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000000"/>
                  </a:solidFill>
                  <a:effectLst/>
                  <a:uLnTx/>
                  <a:uFillTx/>
                  <a:latin typeface="Gill Sans MT"/>
                  <a:ea typeface="+mn-ea"/>
                  <a:cs typeface="Gill Sans MT"/>
                </a:rPr>
                <a:t>Dataflow</a:t>
              </a:r>
            </a:p>
          </p:txBody>
        </p:sp>
        <p:grpSp>
          <p:nvGrpSpPr>
            <p:cNvPr id="268" name="Group 267"/>
            <p:cNvGrpSpPr/>
            <p:nvPr/>
          </p:nvGrpSpPr>
          <p:grpSpPr>
            <a:xfrm>
              <a:off x="3429000" y="2422013"/>
              <a:ext cx="1081741" cy="542346"/>
              <a:chOff x="1922552" y="2514600"/>
              <a:chExt cx="1672150" cy="757164"/>
            </a:xfrm>
          </p:grpSpPr>
          <p:grpSp>
            <p:nvGrpSpPr>
              <p:cNvPr id="313" name="Group 312"/>
              <p:cNvGrpSpPr/>
              <p:nvPr/>
            </p:nvGrpSpPr>
            <p:grpSpPr>
              <a:xfrm>
                <a:off x="3048000" y="2667000"/>
                <a:ext cx="546702" cy="547303"/>
                <a:chOff x="3269048" y="1131397"/>
                <a:chExt cx="573797" cy="542709"/>
              </a:xfrm>
            </p:grpSpPr>
            <p:sp>
              <p:nvSpPr>
                <p:cNvPr id="314" name="Rounded Rectangle 313"/>
                <p:cNvSpPr/>
                <p:nvPr/>
              </p:nvSpPr>
              <p:spPr>
                <a:xfrm>
                  <a:off x="3269048" y="1131397"/>
                  <a:ext cx="345193" cy="314108"/>
                </a:xfrm>
                <a:prstGeom prst="roundRect">
                  <a:avLst/>
                </a:prstGeom>
                <a:solidFill>
                  <a:schemeClr val="accent2">
                    <a:lumMod val="20000"/>
                    <a:lumOff val="8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15" name="Rounded Rectangle 314"/>
                <p:cNvSpPr/>
                <p:nvPr/>
              </p:nvSpPr>
              <p:spPr>
                <a:xfrm>
                  <a:off x="3345244" y="1207597"/>
                  <a:ext cx="345192" cy="314108"/>
                </a:xfrm>
                <a:prstGeom prst="roundRect">
                  <a:avLst/>
                </a:prstGeom>
                <a:solidFill>
                  <a:schemeClr val="accent2">
                    <a:lumMod val="20000"/>
                    <a:lumOff val="8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16" name="Rounded Rectangle 315"/>
                <p:cNvSpPr/>
                <p:nvPr/>
              </p:nvSpPr>
              <p:spPr>
                <a:xfrm>
                  <a:off x="3421449" y="1283797"/>
                  <a:ext cx="345193" cy="314108"/>
                </a:xfrm>
                <a:prstGeom prst="roundRect">
                  <a:avLst/>
                </a:prstGeom>
                <a:solidFill>
                  <a:schemeClr val="accent2">
                    <a:lumMod val="20000"/>
                    <a:lumOff val="8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17" name="Rounded Rectangle 316"/>
                <p:cNvSpPr/>
                <p:nvPr/>
              </p:nvSpPr>
              <p:spPr>
                <a:xfrm>
                  <a:off x="3497650" y="1359997"/>
                  <a:ext cx="345195" cy="314109"/>
                </a:xfrm>
                <a:prstGeom prst="roundRect">
                  <a:avLst/>
                </a:prstGeom>
                <a:solidFill>
                  <a:schemeClr val="accent2">
                    <a:lumMod val="20000"/>
                    <a:lumOff val="8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grpSp>
          <p:grpSp>
            <p:nvGrpSpPr>
              <p:cNvPr id="272" name="Group 271"/>
              <p:cNvGrpSpPr/>
              <p:nvPr/>
            </p:nvGrpSpPr>
            <p:grpSpPr>
              <a:xfrm>
                <a:off x="1922552" y="2514600"/>
                <a:ext cx="973048" cy="757164"/>
                <a:chOff x="1770152" y="2743200"/>
                <a:chExt cx="973048" cy="757164"/>
              </a:xfrm>
            </p:grpSpPr>
            <p:grpSp>
              <p:nvGrpSpPr>
                <p:cNvPr id="273" name="Group 272"/>
                <p:cNvGrpSpPr/>
                <p:nvPr/>
              </p:nvGrpSpPr>
              <p:grpSpPr>
                <a:xfrm>
                  <a:off x="1770152" y="2743200"/>
                  <a:ext cx="820648" cy="604764"/>
                  <a:chOff x="914401" y="1019094"/>
                  <a:chExt cx="904238" cy="727979"/>
                </a:xfrm>
              </p:grpSpPr>
              <p:grpSp>
                <p:nvGrpSpPr>
                  <p:cNvPr id="300" name="Group 299"/>
                  <p:cNvGrpSpPr/>
                  <p:nvPr/>
                </p:nvGrpSpPr>
                <p:grpSpPr>
                  <a:xfrm>
                    <a:off x="914401" y="1019094"/>
                    <a:ext cx="444005" cy="444579"/>
                    <a:chOff x="914400" y="1024519"/>
                    <a:chExt cx="560217" cy="394090"/>
                  </a:xfrm>
                </p:grpSpPr>
                <p:sp>
                  <p:nvSpPr>
                    <p:cNvPr id="310" name="Rounded Rectangle 309"/>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11" name="TextBox 310"/>
                    <p:cNvSpPr txBox="1"/>
                    <p:nvPr/>
                  </p:nvSpPr>
                  <p:spPr>
                    <a:xfrm>
                      <a:off x="1072555" y="1024519"/>
                      <a:ext cx="256733" cy="39409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nvGrpSpPr>
                  <p:cNvPr id="301" name="Group 300"/>
                  <p:cNvGrpSpPr/>
                  <p:nvPr/>
                </p:nvGrpSpPr>
                <p:grpSpPr>
                  <a:xfrm>
                    <a:off x="1374630" y="1019109"/>
                    <a:ext cx="444005" cy="444580"/>
                    <a:chOff x="914400" y="1024522"/>
                    <a:chExt cx="560217" cy="394088"/>
                  </a:xfrm>
                </p:grpSpPr>
                <p:sp>
                  <p:nvSpPr>
                    <p:cNvPr id="308" name="Rounded Rectangle 307"/>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09" name="TextBox 308"/>
                    <p:cNvSpPr txBox="1"/>
                    <p:nvPr/>
                  </p:nvSpPr>
                  <p:spPr>
                    <a:xfrm>
                      <a:off x="1072558" y="1024522"/>
                      <a:ext cx="256733" cy="39408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nvGrpSpPr>
                  <p:cNvPr id="302" name="Group 301"/>
                  <p:cNvGrpSpPr/>
                  <p:nvPr/>
                </p:nvGrpSpPr>
                <p:grpSpPr>
                  <a:xfrm>
                    <a:off x="914402" y="1296529"/>
                    <a:ext cx="444006" cy="450544"/>
                    <a:chOff x="914400" y="1000255"/>
                    <a:chExt cx="560217" cy="399376"/>
                  </a:xfrm>
                </p:grpSpPr>
                <p:sp>
                  <p:nvSpPr>
                    <p:cNvPr id="306" name="Rounded Rectangle 305"/>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07" name="TextBox 306"/>
                    <p:cNvSpPr txBox="1"/>
                    <p:nvPr/>
                  </p:nvSpPr>
                  <p:spPr>
                    <a:xfrm>
                      <a:off x="1072556" y="1000255"/>
                      <a:ext cx="256732" cy="39408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nvGrpSpPr>
                  <p:cNvPr id="303" name="Group 302"/>
                  <p:cNvGrpSpPr/>
                  <p:nvPr/>
                </p:nvGrpSpPr>
                <p:grpSpPr>
                  <a:xfrm>
                    <a:off x="1374633" y="1296526"/>
                    <a:ext cx="444006" cy="450543"/>
                    <a:chOff x="914400" y="1000255"/>
                    <a:chExt cx="560217" cy="399376"/>
                  </a:xfrm>
                </p:grpSpPr>
                <p:sp>
                  <p:nvSpPr>
                    <p:cNvPr id="304" name="Rounded Rectangle 303"/>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305" name="TextBox 304"/>
                    <p:cNvSpPr txBox="1"/>
                    <p:nvPr/>
                  </p:nvSpPr>
                  <p:spPr>
                    <a:xfrm>
                      <a:off x="1072558" y="1000255"/>
                      <a:ext cx="256732" cy="39409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grpSp>
              <p:nvGrpSpPr>
                <p:cNvPr id="274" name="Group 273"/>
                <p:cNvGrpSpPr/>
                <p:nvPr/>
              </p:nvGrpSpPr>
              <p:grpSpPr>
                <a:xfrm>
                  <a:off x="1846352" y="2819400"/>
                  <a:ext cx="820648" cy="604764"/>
                  <a:chOff x="914401" y="1019093"/>
                  <a:chExt cx="904238" cy="727978"/>
                </a:xfrm>
              </p:grpSpPr>
              <p:grpSp>
                <p:nvGrpSpPr>
                  <p:cNvPr id="288" name="Group 287"/>
                  <p:cNvGrpSpPr/>
                  <p:nvPr/>
                </p:nvGrpSpPr>
                <p:grpSpPr>
                  <a:xfrm>
                    <a:off x="914401" y="1019093"/>
                    <a:ext cx="444005" cy="444578"/>
                    <a:chOff x="914400" y="1024519"/>
                    <a:chExt cx="560217" cy="394090"/>
                  </a:xfrm>
                </p:grpSpPr>
                <p:sp>
                  <p:nvSpPr>
                    <p:cNvPr id="298" name="Rounded Rectangle 297"/>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299" name="TextBox 298"/>
                    <p:cNvSpPr txBox="1"/>
                    <p:nvPr/>
                  </p:nvSpPr>
                  <p:spPr>
                    <a:xfrm>
                      <a:off x="1072555" y="1024519"/>
                      <a:ext cx="256733" cy="39409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nvGrpSpPr>
                  <p:cNvPr id="289" name="Group 288"/>
                  <p:cNvGrpSpPr/>
                  <p:nvPr/>
                </p:nvGrpSpPr>
                <p:grpSpPr>
                  <a:xfrm>
                    <a:off x="1374630" y="1019106"/>
                    <a:ext cx="444005" cy="444579"/>
                    <a:chOff x="914400" y="1024522"/>
                    <a:chExt cx="560217" cy="394088"/>
                  </a:xfrm>
                </p:grpSpPr>
                <p:sp>
                  <p:nvSpPr>
                    <p:cNvPr id="296" name="Rounded Rectangle 295"/>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297" name="TextBox 296"/>
                    <p:cNvSpPr txBox="1"/>
                    <p:nvPr/>
                  </p:nvSpPr>
                  <p:spPr>
                    <a:xfrm>
                      <a:off x="1072558" y="1024522"/>
                      <a:ext cx="256733" cy="39408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nvGrpSpPr>
                  <p:cNvPr id="290" name="Group 289"/>
                  <p:cNvGrpSpPr/>
                  <p:nvPr/>
                </p:nvGrpSpPr>
                <p:grpSpPr>
                  <a:xfrm>
                    <a:off x="914402" y="1296527"/>
                    <a:ext cx="444006" cy="450544"/>
                    <a:chOff x="914400" y="1000255"/>
                    <a:chExt cx="560217" cy="399376"/>
                  </a:xfrm>
                </p:grpSpPr>
                <p:sp>
                  <p:nvSpPr>
                    <p:cNvPr id="294" name="Rounded Rectangle 293"/>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295" name="TextBox 294"/>
                    <p:cNvSpPr txBox="1"/>
                    <p:nvPr/>
                  </p:nvSpPr>
                  <p:spPr>
                    <a:xfrm>
                      <a:off x="1072556" y="1000255"/>
                      <a:ext cx="256732" cy="39408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nvGrpSpPr>
                  <p:cNvPr id="291" name="Group 290"/>
                  <p:cNvGrpSpPr/>
                  <p:nvPr/>
                </p:nvGrpSpPr>
                <p:grpSpPr>
                  <a:xfrm>
                    <a:off x="1374633" y="1296526"/>
                    <a:ext cx="444006" cy="450543"/>
                    <a:chOff x="914400" y="1000255"/>
                    <a:chExt cx="560217" cy="399376"/>
                  </a:xfrm>
                </p:grpSpPr>
                <p:sp>
                  <p:nvSpPr>
                    <p:cNvPr id="292" name="Rounded Rectangle 291"/>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293" name="TextBox 292"/>
                    <p:cNvSpPr txBox="1"/>
                    <p:nvPr/>
                  </p:nvSpPr>
                  <p:spPr>
                    <a:xfrm>
                      <a:off x="1072558" y="1000255"/>
                      <a:ext cx="256732" cy="39409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grpSp>
              <p:nvGrpSpPr>
                <p:cNvPr id="275" name="Group 274"/>
                <p:cNvGrpSpPr/>
                <p:nvPr/>
              </p:nvGrpSpPr>
              <p:grpSpPr>
                <a:xfrm>
                  <a:off x="1922552" y="2895600"/>
                  <a:ext cx="820648" cy="604764"/>
                  <a:chOff x="914401" y="1019094"/>
                  <a:chExt cx="904238" cy="727979"/>
                </a:xfrm>
              </p:grpSpPr>
              <p:grpSp>
                <p:nvGrpSpPr>
                  <p:cNvPr id="276" name="Group 275"/>
                  <p:cNvGrpSpPr/>
                  <p:nvPr/>
                </p:nvGrpSpPr>
                <p:grpSpPr>
                  <a:xfrm>
                    <a:off x="914401" y="1019094"/>
                    <a:ext cx="444005" cy="444579"/>
                    <a:chOff x="914400" y="1024519"/>
                    <a:chExt cx="560217" cy="394090"/>
                  </a:xfrm>
                </p:grpSpPr>
                <p:sp>
                  <p:nvSpPr>
                    <p:cNvPr id="286" name="Rounded Rectangle 285"/>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287" name="TextBox 286"/>
                    <p:cNvSpPr txBox="1"/>
                    <p:nvPr/>
                  </p:nvSpPr>
                  <p:spPr>
                    <a:xfrm>
                      <a:off x="1072555" y="1024519"/>
                      <a:ext cx="256733" cy="39409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nvGrpSpPr>
                  <p:cNvPr id="277" name="Group 276"/>
                  <p:cNvGrpSpPr/>
                  <p:nvPr/>
                </p:nvGrpSpPr>
                <p:grpSpPr>
                  <a:xfrm>
                    <a:off x="1374630" y="1019109"/>
                    <a:ext cx="444005" cy="444580"/>
                    <a:chOff x="914400" y="1024522"/>
                    <a:chExt cx="560217" cy="394088"/>
                  </a:xfrm>
                </p:grpSpPr>
                <p:sp>
                  <p:nvSpPr>
                    <p:cNvPr id="284" name="Rounded Rectangle 283"/>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285" name="TextBox 284"/>
                    <p:cNvSpPr txBox="1"/>
                    <p:nvPr/>
                  </p:nvSpPr>
                  <p:spPr>
                    <a:xfrm>
                      <a:off x="1072558" y="1024522"/>
                      <a:ext cx="256733" cy="39408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nvGrpSpPr>
                  <p:cNvPr id="278" name="Group 277"/>
                  <p:cNvGrpSpPr/>
                  <p:nvPr/>
                </p:nvGrpSpPr>
                <p:grpSpPr>
                  <a:xfrm>
                    <a:off x="914402" y="1296529"/>
                    <a:ext cx="444006" cy="450544"/>
                    <a:chOff x="914400" y="1000255"/>
                    <a:chExt cx="560217" cy="399376"/>
                  </a:xfrm>
                </p:grpSpPr>
                <p:sp>
                  <p:nvSpPr>
                    <p:cNvPr id="282" name="Rounded Rectangle 281"/>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283" name="TextBox 282"/>
                    <p:cNvSpPr txBox="1"/>
                    <p:nvPr/>
                  </p:nvSpPr>
                  <p:spPr>
                    <a:xfrm>
                      <a:off x="1072556" y="1000255"/>
                      <a:ext cx="256732" cy="39408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nvGrpSpPr>
                  <p:cNvPr id="279" name="Group 278"/>
                  <p:cNvGrpSpPr/>
                  <p:nvPr/>
                </p:nvGrpSpPr>
                <p:grpSpPr>
                  <a:xfrm>
                    <a:off x="1374633" y="1296526"/>
                    <a:ext cx="444006" cy="450543"/>
                    <a:chOff x="914400" y="1000255"/>
                    <a:chExt cx="560217" cy="399376"/>
                  </a:xfrm>
                </p:grpSpPr>
                <p:sp>
                  <p:nvSpPr>
                    <p:cNvPr id="280" name="Rounded Rectangle 279"/>
                    <p:cNvSpPr/>
                    <p:nvPr/>
                  </p:nvSpPr>
                  <p:spPr>
                    <a:xfrm>
                      <a:off x="914400" y="1143000"/>
                      <a:ext cx="560217" cy="256631"/>
                    </a:xfrm>
                    <a:prstGeom prst="roundRect">
                      <a:avLst/>
                    </a:prstGeom>
                    <a:solidFill>
                      <a:schemeClr val="accent1">
                        <a:lumMod val="40000"/>
                        <a:lumOff val="6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281" name="TextBox 280"/>
                    <p:cNvSpPr txBox="1"/>
                    <p:nvPr/>
                  </p:nvSpPr>
                  <p:spPr>
                    <a:xfrm>
                      <a:off x="1072558" y="1000255"/>
                      <a:ext cx="256732" cy="39409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grpSp>
        </p:grpSp>
        <p:sp>
          <p:nvSpPr>
            <p:cNvPr id="318" name="TextBox 317"/>
            <p:cNvSpPr txBox="1"/>
            <p:nvPr/>
          </p:nvSpPr>
          <p:spPr>
            <a:xfrm>
              <a:off x="3124200" y="3421559"/>
              <a:ext cx="167640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MT"/>
                  <a:ea typeface="+mn-ea"/>
                  <a:cs typeface="Gill Sans MT"/>
                </a:rPr>
                <a:t>Off-chip </a:t>
              </a:r>
              <a:br>
                <a:rPr kumimoji="0" lang="en-US" sz="2000" b="1" i="0" u="none" strike="noStrike" kern="1200" cap="none" spc="0" normalizeH="0" baseline="0" noProof="0" dirty="0">
                  <a:ln>
                    <a:noFill/>
                  </a:ln>
                  <a:solidFill>
                    <a:srgbClr val="000000"/>
                  </a:solidFill>
                  <a:effectLst/>
                  <a:uLnTx/>
                  <a:uFillTx/>
                  <a:latin typeface="Gill Sans MT"/>
                  <a:ea typeface="+mn-ea"/>
                  <a:cs typeface="Gill Sans MT"/>
                </a:rPr>
              </a:br>
              <a:r>
                <a:rPr kumimoji="0" lang="en-US" sz="2000" b="1" i="0" u="none" strike="noStrike" kern="1200" cap="none" spc="0" normalizeH="0" baseline="0" noProof="0" dirty="0">
                  <a:ln>
                    <a:noFill/>
                  </a:ln>
                  <a:solidFill>
                    <a:srgbClr val="000000"/>
                  </a:solidFill>
                  <a:effectLst/>
                  <a:uLnTx/>
                  <a:uFillTx/>
                  <a:latin typeface="Gill Sans MT"/>
                  <a:ea typeface="+mn-ea"/>
                  <a:cs typeface="Gill Sans MT"/>
                </a:rPr>
                <a:t>bandwidth</a:t>
              </a:r>
            </a:p>
          </p:txBody>
        </p:sp>
      </p:grpSp>
      <p:sp>
        <p:nvSpPr>
          <p:cNvPr id="319" name="Rectangle 318"/>
          <p:cNvSpPr/>
          <p:nvPr/>
        </p:nvSpPr>
        <p:spPr>
          <a:xfrm>
            <a:off x="152400" y="4267200"/>
            <a:ext cx="8839200" cy="10618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srgbClr val="000000"/>
                </a:solidFill>
                <a:effectLst/>
                <a:uLnTx/>
                <a:uFillTx/>
                <a:latin typeface="Gill Sans MT"/>
                <a:ea typeface="+mn-ea"/>
                <a:cs typeface="Gill Sans MT"/>
              </a:rPr>
              <a:t>Edge accelerators typically take </a:t>
            </a:r>
            <a:r>
              <a:rPr kumimoji="0" lang="en-US" sz="2100" b="1" i="0" u="none" strike="noStrike" kern="1200" cap="none" spc="0" normalizeH="0" baseline="0" noProof="0" dirty="0">
                <a:ln>
                  <a:noFill/>
                </a:ln>
                <a:solidFill>
                  <a:srgbClr val="0000FF"/>
                </a:solidFill>
                <a:effectLst/>
                <a:uLnTx/>
                <a:uFillTx/>
                <a:latin typeface="Gill Sans MT"/>
                <a:ea typeface="+mn-ea"/>
                <a:cs typeface="Gill Sans MT"/>
              </a:rPr>
              <a:t>a monolithic </a:t>
            </a:r>
            <a:r>
              <a:rPr kumimoji="0" lang="en-US" sz="2100" b="1" i="0" u="none" strike="noStrike" kern="1200" cap="none" spc="0" normalizeH="0" baseline="0" noProof="0" dirty="0">
                <a:ln>
                  <a:noFill/>
                </a:ln>
                <a:solidFill>
                  <a:prstClr val="black"/>
                </a:solidFill>
                <a:effectLst/>
                <a:uLnTx/>
                <a:uFillTx/>
                <a:latin typeface="Gill Sans MT"/>
                <a:ea typeface="+mn-ea"/>
                <a:cs typeface="Gill Sans MT"/>
              </a:rPr>
              <a:t>approach</a:t>
            </a:r>
            <a:r>
              <a:rPr kumimoji="0" lang="en-US" sz="2100" b="1" i="0" u="none" strike="noStrike" kern="1200" cap="none" spc="0" normalizeH="0" baseline="0" noProof="0" dirty="0">
                <a:ln>
                  <a:noFill/>
                </a:ln>
                <a:solidFill>
                  <a:srgbClr val="000000"/>
                </a:solidFill>
                <a:effectLst/>
                <a:uLnTx/>
                <a:uFillTx/>
                <a:latin typeface="Gill Sans MT"/>
                <a:ea typeface="+mn-ea"/>
                <a:cs typeface="Gill Sans MT"/>
              </a:rPr>
              <a:t>:</a:t>
            </a:r>
            <a:br>
              <a:rPr kumimoji="0" lang="en-US" sz="2100" b="1" i="0" u="none" strike="noStrike" kern="1200" cap="none" spc="0" normalizeH="0" baseline="0" noProof="0" dirty="0">
                <a:ln>
                  <a:noFill/>
                </a:ln>
                <a:solidFill>
                  <a:srgbClr val="000000"/>
                </a:solidFill>
                <a:effectLst/>
                <a:uLnTx/>
                <a:uFillTx/>
                <a:latin typeface="Gill Sans MT"/>
                <a:ea typeface="+mn-ea"/>
                <a:cs typeface="Gill Sans MT"/>
              </a:rPr>
            </a:br>
            <a:r>
              <a:rPr kumimoji="0" lang="en-US" sz="2100" b="1" i="0" u="none" strike="noStrike" kern="1200" cap="none" spc="0" normalizeH="0" baseline="0" noProof="0" dirty="0">
                <a:ln>
                  <a:noFill/>
                </a:ln>
                <a:solidFill>
                  <a:srgbClr val="000000"/>
                </a:solidFill>
                <a:effectLst/>
                <a:uLnTx/>
                <a:uFillTx/>
                <a:latin typeface="Gill Sans MT"/>
                <a:ea typeface="+mn-ea"/>
                <a:cs typeface="Gill Sans MT"/>
              </a:rPr>
              <a:t> equip the accelerator with </a:t>
            </a:r>
            <a:r>
              <a:rPr kumimoji="0" lang="en-US" sz="2100" b="1" i="0" u="none" strike="noStrike" kern="1200" cap="none" spc="0" normalizeH="0" baseline="0" noProof="0" dirty="0">
                <a:ln>
                  <a:noFill/>
                </a:ln>
                <a:solidFill>
                  <a:srgbClr val="C00000"/>
                </a:solidFill>
                <a:effectLst/>
                <a:uLnTx/>
                <a:uFillTx/>
                <a:latin typeface="Gill Sans MT"/>
                <a:ea typeface="+mn-ea"/>
                <a:cs typeface="Gill Sans MT"/>
              </a:rPr>
              <a:t>an over-provisioned</a:t>
            </a:r>
            <a:r>
              <a:rPr kumimoji="0" lang="en-US" sz="2100" b="1" i="0" u="none" strike="noStrike" kern="1200" cap="none" spc="0" normalizeH="0" baseline="0" noProof="0" dirty="0">
                <a:ln>
                  <a:noFill/>
                </a:ln>
                <a:solidFill>
                  <a:srgbClr val="000000"/>
                </a:solidFill>
                <a:effectLst/>
                <a:uLnTx/>
                <a:uFillTx/>
                <a:latin typeface="Gill Sans MT"/>
                <a:ea typeface="+mn-ea"/>
                <a:cs typeface="Gill Sans MT"/>
              </a:rPr>
              <a:t> </a:t>
            </a:r>
            <a:r>
              <a:rPr kumimoji="0" lang="en-US" sz="2100" b="1" i="0" u="sng" strike="noStrike" kern="1200" cap="none" spc="0" normalizeH="0" baseline="0" noProof="0" dirty="0">
                <a:ln>
                  <a:noFill/>
                </a:ln>
                <a:solidFill>
                  <a:srgbClr val="000000"/>
                </a:solidFill>
                <a:effectLst/>
                <a:uLnTx/>
                <a:uFillTx/>
                <a:latin typeface="Gill Sans MT"/>
                <a:ea typeface="+mn-ea"/>
                <a:cs typeface="Gill Sans MT"/>
              </a:rPr>
              <a:t>PE array</a:t>
            </a:r>
            <a:r>
              <a:rPr kumimoji="0" lang="en-US" sz="2100" b="1" i="0" u="none" strike="noStrike" kern="1200" cap="none" spc="0" normalizeH="0" baseline="0" noProof="0" dirty="0">
                <a:ln>
                  <a:noFill/>
                </a:ln>
                <a:solidFill>
                  <a:srgbClr val="C00000"/>
                </a:solidFill>
                <a:effectLst/>
                <a:uLnTx/>
                <a:uFillTx/>
                <a:latin typeface="Gill Sans MT"/>
                <a:ea typeface="+mn-ea"/>
                <a:cs typeface="Gill Sans MT"/>
              </a:rPr>
              <a:t> </a:t>
            </a:r>
            <a:r>
              <a:rPr kumimoji="0" lang="en-US" sz="2100" b="1" i="0" u="none" strike="noStrike" kern="1200" cap="none" spc="0" normalizeH="0" baseline="0" noProof="0" dirty="0">
                <a:ln>
                  <a:noFill/>
                </a:ln>
                <a:solidFill>
                  <a:prstClr val="black"/>
                </a:solidFill>
                <a:effectLst/>
                <a:uLnTx/>
                <a:uFillTx/>
                <a:latin typeface="Gill Sans MT"/>
                <a:ea typeface="+mn-ea"/>
                <a:cs typeface="Gill Sans MT"/>
              </a:rPr>
              <a:t>and</a:t>
            </a:r>
            <a:r>
              <a:rPr kumimoji="0" lang="en-US" sz="2100" b="1" i="0" u="none" strike="noStrike" kern="1200" cap="none" spc="0" normalizeH="0" baseline="0" noProof="0" dirty="0">
                <a:ln>
                  <a:noFill/>
                </a:ln>
                <a:solidFill>
                  <a:srgbClr val="C00000"/>
                </a:solidFill>
                <a:effectLst/>
                <a:uLnTx/>
                <a:uFillTx/>
                <a:latin typeface="Gill Sans MT"/>
                <a:ea typeface="+mn-ea"/>
                <a:cs typeface="Gill Sans MT"/>
              </a:rPr>
              <a:t> </a:t>
            </a:r>
            <a:br>
              <a:rPr kumimoji="0" lang="en-US" sz="2100" b="1" i="0" u="none" strike="noStrike" kern="1200" cap="none" spc="0" normalizeH="0" baseline="0" noProof="0" dirty="0">
                <a:ln>
                  <a:noFill/>
                </a:ln>
                <a:solidFill>
                  <a:srgbClr val="C00000"/>
                </a:solidFill>
                <a:effectLst/>
                <a:uLnTx/>
                <a:uFillTx/>
                <a:latin typeface="Gill Sans MT"/>
                <a:ea typeface="+mn-ea"/>
                <a:cs typeface="Gill Sans MT"/>
              </a:rPr>
            </a:br>
            <a:r>
              <a:rPr kumimoji="0" lang="en-US" sz="2100" b="1" i="0" u="sng" strike="noStrike" kern="1200" cap="none" spc="0" normalizeH="0" baseline="0" noProof="0" dirty="0">
                <a:ln>
                  <a:noFill/>
                </a:ln>
                <a:solidFill>
                  <a:srgbClr val="000000"/>
                </a:solidFill>
                <a:effectLst/>
                <a:uLnTx/>
                <a:uFillTx/>
                <a:latin typeface="Gill Sans MT"/>
                <a:ea typeface="+mn-ea"/>
                <a:cs typeface="Gill Sans MT"/>
              </a:rPr>
              <a:t>on-chip buffer</a:t>
            </a:r>
            <a:r>
              <a:rPr kumimoji="0" lang="en-US" sz="2100" b="1" i="0" u="none" strike="noStrike" kern="1200" cap="none" spc="0" normalizeH="0" baseline="0" noProof="0" dirty="0">
                <a:ln>
                  <a:noFill/>
                </a:ln>
                <a:solidFill>
                  <a:srgbClr val="000000"/>
                </a:solidFill>
                <a:effectLst/>
                <a:uLnTx/>
                <a:uFillTx/>
                <a:latin typeface="Gill Sans MT"/>
                <a:ea typeface="+mn-ea"/>
                <a:cs typeface="Gill Sans MT"/>
              </a:rPr>
              <a:t>, </a:t>
            </a:r>
            <a:r>
              <a:rPr kumimoji="0" lang="en-US" sz="2100" b="1" i="0" u="none" strike="noStrike" kern="1200" cap="none" spc="0" normalizeH="0" baseline="0" noProof="0" dirty="0">
                <a:ln>
                  <a:noFill/>
                </a:ln>
                <a:solidFill>
                  <a:srgbClr val="C00000"/>
                </a:solidFill>
                <a:effectLst/>
                <a:uLnTx/>
                <a:uFillTx/>
                <a:latin typeface="Gill Sans MT"/>
                <a:ea typeface="+mn-ea"/>
                <a:cs typeface="Gill Sans MT"/>
              </a:rPr>
              <a:t>a rigid </a:t>
            </a:r>
            <a:r>
              <a:rPr kumimoji="0" lang="en-US" sz="2100" b="1" i="0" u="sng" strike="noStrike" kern="1200" cap="none" spc="0" normalizeH="0" baseline="0" noProof="0" dirty="0">
                <a:ln>
                  <a:noFill/>
                </a:ln>
                <a:solidFill>
                  <a:prstClr val="black"/>
                </a:solidFill>
                <a:effectLst/>
                <a:uLnTx/>
                <a:uFillTx/>
                <a:latin typeface="Gill Sans MT"/>
                <a:ea typeface="+mn-ea"/>
                <a:cs typeface="Gill Sans MT"/>
              </a:rPr>
              <a:t>dataflow</a:t>
            </a:r>
            <a:r>
              <a:rPr kumimoji="0" lang="en-US" sz="2100" b="1" i="0" u="none" strike="noStrike" kern="1200" cap="none" spc="0" normalizeH="0" baseline="0" noProof="0" dirty="0">
                <a:ln>
                  <a:noFill/>
                </a:ln>
                <a:solidFill>
                  <a:prstClr val="black"/>
                </a:solidFill>
                <a:effectLst/>
                <a:uLnTx/>
                <a:uFillTx/>
                <a:latin typeface="Gill Sans MT"/>
                <a:ea typeface="+mn-ea"/>
                <a:cs typeface="Gill Sans MT"/>
              </a:rPr>
              <a:t>, and </a:t>
            </a:r>
            <a:r>
              <a:rPr kumimoji="0" lang="en-US" sz="2100" b="1" i="0" u="none" strike="noStrike" kern="1200" cap="none" spc="0" normalizeH="0" baseline="0" noProof="0" dirty="0">
                <a:ln>
                  <a:noFill/>
                </a:ln>
                <a:solidFill>
                  <a:srgbClr val="C00000"/>
                </a:solidFill>
                <a:effectLst/>
                <a:uLnTx/>
                <a:uFillTx/>
                <a:latin typeface="Gill Sans MT"/>
                <a:ea typeface="+mn-ea"/>
                <a:cs typeface="Gill Sans MT"/>
              </a:rPr>
              <a:t>fixed</a:t>
            </a:r>
            <a:r>
              <a:rPr kumimoji="0" lang="en-US" sz="2100" b="1" i="0" u="none" strike="noStrike" kern="1200" cap="none" spc="0" normalizeH="0" baseline="0" noProof="0" dirty="0">
                <a:ln>
                  <a:noFill/>
                </a:ln>
                <a:solidFill>
                  <a:prstClr val="black"/>
                </a:solidFill>
                <a:effectLst/>
                <a:uLnTx/>
                <a:uFillTx/>
                <a:latin typeface="Gill Sans MT"/>
                <a:ea typeface="+mn-ea"/>
                <a:cs typeface="Gill Sans MT"/>
              </a:rPr>
              <a:t> </a:t>
            </a:r>
            <a:r>
              <a:rPr kumimoji="0" lang="en-US" sz="2100" b="1" i="0" u="sng" strike="noStrike" kern="1200" cap="none" spc="0" normalizeH="0" baseline="0" noProof="0" dirty="0">
                <a:ln>
                  <a:noFill/>
                </a:ln>
                <a:solidFill>
                  <a:prstClr val="black"/>
                </a:solidFill>
                <a:effectLst/>
                <a:uLnTx/>
                <a:uFillTx/>
                <a:latin typeface="Gill Sans MT"/>
                <a:ea typeface="+mn-ea"/>
                <a:cs typeface="Gill Sans MT"/>
              </a:rPr>
              <a:t>off-chip bandwidth</a:t>
            </a:r>
          </a:p>
        </p:txBody>
      </p:sp>
      <p:cxnSp>
        <p:nvCxnSpPr>
          <p:cNvPr id="320" name="Straight Arrow Connector 319"/>
          <p:cNvCxnSpPr/>
          <p:nvPr/>
        </p:nvCxnSpPr>
        <p:spPr>
          <a:xfrm>
            <a:off x="4488970" y="5313364"/>
            <a:ext cx="0" cy="353568"/>
          </a:xfrm>
          <a:prstGeom prst="straightConnector1">
            <a:avLst/>
          </a:prstGeom>
          <a:ln w="57150" cmpd="sng">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2400" b="1" i="0" u="none" strike="noStrike" kern="1200" cap="none" spc="0" normalizeH="0" baseline="0" noProof="0">
              <a:ln>
                <a:noFill/>
              </a:ln>
              <a:solidFill>
                <a:srgbClr val="0070C0"/>
              </a:solidFill>
              <a:effectLst/>
              <a:uLnTx/>
              <a:uFillTx/>
              <a:latin typeface="Gill Sans MT"/>
              <a:ea typeface="+mn-ea"/>
              <a:cs typeface="+mn-cs"/>
            </a:endParaRPr>
          </a:p>
        </p:txBody>
      </p:sp>
      <p:graphicFrame>
        <p:nvGraphicFramePr>
          <p:cNvPr id="105" name="Table 4">
            <a:extLst>
              <a:ext uri="{FF2B5EF4-FFF2-40B4-BE49-F238E27FC236}">
                <a16:creationId xmlns:a16="http://schemas.microsoft.com/office/drawing/2014/main" id="{2F34A99F-C7DA-E147-94A1-7195BE4DB4F4}"/>
              </a:ext>
            </a:extLst>
          </p:cNvPr>
          <p:cNvGraphicFramePr>
            <a:graphicFrameLocks/>
          </p:cNvGraphicFramePr>
          <p:nvPr>
            <p:extLst>
              <p:ext uri="{D42A27DB-BD31-4B8C-83A1-F6EECF244321}">
                <p14:modId xmlns:p14="http://schemas.microsoft.com/office/powerpoint/2010/main" val="1350153187"/>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TPU and Model Characterization</a:t>
                      </a:r>
                      <a:r>
                        <a:rPr lang="en-US" sz="800" b="1"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r>
                        <a:rPr lang="en-US" sz="800" kern="1200" dirty="0">
                          <a:solidFill>
                            <a:srgbClr val="002060"/>
                          </a:solidFill>
                          <a:latin typeface="Calibri" panose="020F0502020204030204"/>
                          <a:ea typeface="+mn-ea"/>
                          <a:cs typeface="Futura Medium" panose="020B0602020204020303" pitchFamily="34" charset="-79"/>
                        </a:rPr>
                        <a:t>●</a:t>
                      </a:r>
                      <a:endParaRPr lang="en-US" sz="800" dirty="0">
                        <a:solidFill>
                          <a:srgbClr val="002060"/>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277718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19"/>
                                        </p:tgtEl>
                                        <p:attrNameLst>
                                          <p:attrName>style.visibility</p:attrName>
                                        </p:attrNameLst>
                                      </p:cBhvr>
                                      <p:to>
                                        <p:strVal val="visible"/>
                                      </p:to>
                                    </p:set>
                                    <p:animEffect transition="in" filter="fade">
                                      <p:cBhvr>
                                        <p:cTn id="15" dur="500"/>
                                        <p:tgtEl>
                                          <p:spTgt spid="31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20"/>
                                        </p:tgtEl>
                                        <p:attrNameLst>
                                          <p:attrName>style.visibility</p:attrName>
                                        </p:attrNameLst>
                                      </p:cBhvr>
                                      <p:to>
                                        <p:strVal val="visible"/>
                                      </p:to>
                                    </p:set>
                                    <p:animEffect transition="in" filter="fade">
                                      <p:cBhvr>
                                        <p:cTn id="20" dur="500"/>
                                        <p:tgtEl>
                                          <p:spTgt spid="3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8"/>
                                        </p:tgtEl>
                                        <p:attrNameLst>
                                          <p:attrName>style.visibility</p:attrName>
                                        </p:attrNameLst>
                                      </p:cBhvr>
                                      <p:to>
                                        <p:strVal val="visible"/>
                                      </p:to>
                                    </p:set>
                                    <p:animEffect transition="in" filter="fade">
                                      <p:cBhvr>
                                        <p:cTn id="23"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08" grpId="0" animBg="1"/>
      <p:bldP spid="3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990600"/>
            <a:ext cx="8991600" cy="5715000"/>
          </a:xfrm>
        </p:spPr>
        <p:txBody>
          <a:bodyPr>
            <a:normAutofit/>
          </a:bodyPr>
          <a:lstStyle/>
          <a:p>
            <a:pPr algn="ctr"/>
            <a:endParaRPr lang="en-US" sz="2800" dirty="0">
              <a:solidFill>
                <a:schemeClr val="tx2"/>
              </a:solidFill>
            </a:endParaRPr>
          </a:p>
          <a:p>
            <a:pPr algn="ctr"/>
            <a:endParaRPr lang="en-US" sz="2800" dirty="0">
              <a:solidFill>
                <a:schemeClr val="tx2"/>
              </a:solidFill>
            </a:endParaRPr>
          </a:p>
          <a:p>
            <a:pPr algn="ctr"/>
            <a:endParaRPr lang="en-US" sz="2800" dirty="0">
              <a:solidFill>
                <a:schemeClr val="tx2"/>
              </a:solidFill>
            </a:endParaRPr>
          </a:p>
        </p:txBody>
      </p:sp>
      <p:pic>
        <p:nvPicPr>
          <p:cNvPr id="6" name="Picture 5" descr="safari.png"/>
          <p:cNvPicPr>
            <a:picLocks noChangeAspect="1"/>
          </p:cNvPicPr>
          <p:nvPr/>
        </p:nvPicPr>
        <p:blipFill>
          <a:blip r:embed="rId3" cstate="print"/>
          <a:stretch>
            <a:fillRect/>
          </a:stretch>
        </p:blipFill>
        <p:spPr>
          <a:xfrm>
            <a:off x="76200" y="6580445"/>
            <a:ext cx="959296" cy="277563"/>
          </a:xfrm>
          <a:prstGeom prst="rect">
            <a:avLst/>
          </a:prstGeom>
        </p:spPr>
      </p:pic>
      <p:sp>
        <p:nvSpPr>
          <p:cNvPr id="7" name="Rectangle 6"/>
          <p:cNvSpPr>
            <a:spLocks noChangeAspect="1"/>
          </p:cNvSpPr>
          <p:nvPr/>
        </p:nvSpPr>
        <p:spPr>
          <a:xfrm>
            <a:off x="0" y="980977"/>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Introduction</a:t>
            </a:r>
          </a:p>
        </p:txBody>
      </p:sp>
      <p:sp>
        <p:nvSpPr>
          <p:cNvPr id="8" name="TextBox 7"/>
          <p:cNvSpPr txBox="1"/>
          <p:nvPr/>
        </p:nvSpPr>
        <p:spPr>
          <a:xfrm>
            <a:off x="151622" y="855558"/>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1</a:t>
            </a:r>
          </a:p>
        </p:txBody>
      </p:sp>
      <p:sp>
        <p:nvSpPr>
          <p:cNvPr id="10" name="Rectangle 9"/>
          <p:cNvSpPr/>
          <p:nvPr/>
        </p:nvSpPr>
        <p:spPr>
          <a:xfrm>
            <a:off x="0" y="1899790"/>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Edge TPU and Model Characterization</a:t>
            </a:r>
          </a:p>
        </p:txBody>
      </p:sp>
      <p:sp>
        <p:nvSpPr>
          <p:cNvPr id="11" name="TextBox 10"/>
          <p:cNvSpPr txBox="1"/>
          <p:nvPr/>
        </p:nvSpPr>
        <p:spPr>
          <a:xfrm>
            <a:off x="151622" y="1779811"/>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2</a:t>
            </a:r>
          </a:p>
        </p:txBody>
      </p:sp>
      <p:sp>
        <p:nvSpPr>
          <p:cNvPr id="12" name="Rectangle 11"/>
          <p:cNvSpPr/>
          <p:nvPr/>
        </p:nvSpPr>
        <p:spPr>
          <a:xfrm>
            <a:off x="0" y="2818603"/>
            <a:ext cx="9144000" cy="584775"/>
          </a:xfrm>
          <a:prstGeom prst="rect">
            <a:avLst/>
          </a:prstGeom>
          <a:solidFill>
            <a:srgbClr val="E4E4E4"/>
          </a:solidFill>
        </p:spPr>
        <p:txBody>
          <a:bodyPr wrap="square">
            <a:spAutoFit/>
          </a:bodyPr>
          <a:lstStyle/>
          <a:p>
            <a:pPr marL="515938" lvl="0" algn="ctr"/>
            <a:r>
              <a:rPr lang="en-US" sz="3200" b="1" dirty="0">
                <a:solidFill>
                  <a:srgbClr val="1F497D"/>
                </a:solidFill>
                <a:latin typeface="Gill Sans MT" panose="020B0502020104020203" pitchFamily="34" charset="77"/>
              </a:rPr>
              <a:t>Mensa Framework</a:t>
            </a:r>
          </a:p>
        </p:txBody>
      </p:sp>
      <p:sp>
        <p:nvSpPr>
          <p:cNvPr id="13" name="TextBox 12"/>
          <p:cNvSpPr txBox="1"/>
          <p:nvPr/>
        </p:nvSpPr>
        <p:spPr>
          <a:xfrm>
            <a:off x="228600" y="3657600"/>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3</a:t>
            </a:r>
          </a:p>
        </p:txBody>
      </p:sp>
      <p:sp>
        <p:nvSpPr>
          <p:cNvPr id="14" name="Rectangle 13"/>
          <p:cNvSpPr/>
          <p:nvPr/>
        </p:nvSpPr>
        <p:spPr>
          <a:xfrm>
            <a:off x="0" y="3736930"/>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Mensa-G: Mensa for Google Edge Models</a:t>
            </a:r>
          </a:p>
        </p:txBody>
      </p:sp>
      <p:sp>
        <p:nvSpPr>
          <p:cNvPr id="16" name="Rectangle 15">
            <a:extLst>
              <a:ext uri="{FF2B5EF4-FFF2-40B4-BE49-F238E27FC236}">
                <a16:creationId xmlns:a16="http://schemas.microsoft.com/office/drawing/2014/main" id="{C3FA775C-6719-204B-9886-DFB8FAEB5BAD}"/>
              </a:ext>
            </a:extLst>
          </p:cNvPr>
          <p:cNvSpPr/>
          <p:nvPr/>
        </p:nvSpPr>
        <p:spPr>
          <a:xfrm>
            <a:off x="0" y="4660612"/>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Evaluation</a:t>
            </a:r>
          </a:p>
        </p:txBody>
      </p:sp>
      <p:sp>
        <p:nvSpPr>
          <p:cNvPr id="17" name="Rectangle 16">
            <a:extLst>
              <a:ext uri="{FF2B5EF4-FFF2-40B4-BE49-F238E27FC236}">
                <a16:creationId xmlns:a16="http://schemas.microsoft.com/office/drawing/2014/main" id="{934CA8AC-7228-E84A-AF16-6636AADC3011}"/>
              </a:ext>
            </a:extLst>
          </p:cNvPr>
          <p:cNvSpPr/>
          <p:nvPr/>
        </p:nvSpPr>
        <p:spPr>
          <a:xfrm>
            <a:off x="0" y="5569201"/>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Conclusion</a:t>
            </a:r>
          </a:p>
        </p:txBody>
      </p:sp>
      <p:sp>
        <p:nvSpPr>
          <p:cNvPr id="18" name="TextBox 17">
            <a:extLst>
              <a:ext uri="{FF2B5EF4-FFF2-40B4-BE49-F238E27FC236}">
                <a16:creationId xmlns:a16="http://schemas.microsoft.com/office/drawing/2014/main" id="{6AF32CB5-45DE-8442-9898-7D15D2638C7F}"/>
              </a:ext>
            </a:extLst>
          </p:cNvPr>
          <p:cNvSpPr txBox="1"/>
          <p:nvPr/>
        </p:nvSpPr>
        <p:spPr>
          <a:xfrm>
            <a:off x="151622" y="2698138"/>
            <a:ext cx="474011" cy="830997"/>
          </a:xfrm>
          <a:prstGeom prst="rect">
            <a:avLst/>
          </a:prstGeom>
          <a:noFill/>
        </p:spPr>
        <p:txBody>
          <a:bodyPr wrap="square" rtlCol="0">
            <a:spAutoFit/>
          </a:bodyPr>
          <a:lstStyle/>
          <a:p>
            <a:r>
              <a:rPr lang="en-US" sz="4800" dirty="0">
                <a:solidFill>
                  <a:srgbClr val="1F497D"/>
                </a:solidFill>
                <a:latin typeface="Arial Black" panose="020B0A04020102020204" pitchFamily="34" charset="0"/>
              </a:rPr>
              <a:t>3</a:t>
            </a:r>
          </a:p>
        </p:txBody>
      </p:sp>
      <p:sp>
        <p:nvSpPr>
          <p:cNvPr id="19" name="TextBox 18">
            <a:extLst>
              <a:ext uri="{FF2B5EF4-FFF2-40B4-BE49-F238E27FC236}">
                <a16:creationId xmlns:a16="http://schemas.microsoft.com/office/drawing/2014/main" id="{12F7B271-E936-1E40-A625-476BEE14BF81}"/>
              </a:ext>
            </a:extLst>
          </p:cNvPr>
          <p:cNvSpPr txBox="1"/>
          <p:nvPr/>
        </p:nvSpPr>
        <p:spPr>
          <a:xfrm>
            <a:off x="144208" y="3619173"/>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4</a:t>
            </a:r>
          </a:p>
        </p:txBody>
      </p:sp>
      <p:sp>
        <p:nvSpPr>
          <p:cNvPr id="20" name="TextBox 19">
            <a:extLst>
              <a:ext uri="{FF2B5EF4-FFF2-40B4-BE49-F238E27FC236}">
                <a16:creationId xmlns:a16="http://schemas.microsoft.com/office/drawing/2014/main" id="{E71F5782-86CD-324F-9ECC-F01FFA209966}"/>
              </a:ext>
            </a:extLst>
          </p:cNvPr>
          <p:cNvSpPr txBox="1"/>
          <p:nvPr/>
        </p:nvSpPr>
        <p:spPr>
          <a:xfrm>
            <a:off x="144209" y="4537500"/>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5</a:t>
            </a:r>
          </a:p>
        </p:txBody>
      </p:sp>
      <p:sp>
        <p:nvSpPr>
          <p:cNvPr id="21" name="TextBox 20">
            <a:extLst>
              <a:ext uri="{FF2B5EF4-FFF2-40B4-BE49-F238E27FC236}">
                <a16:creationId xmlns:a16="http://schemas.microsoft.com/office/drawing/2014/main" id="{AF603D70-C45D-8C4D-8CD4-A0DE7AA9492B}"/>
              </a:ext>
            </a:extLst>
          </p:cNvPr>
          <p:cNvSpPr txBox="1"/>
          <p:nvPr/>
        </p:nvSpPr>
        <p:spPr>
          <a:xfrm>
            <a:off x="151622" y="5446089"/>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6</a:t>
            </a:r>
          </a:p>
        </p:txBody>
      </p:sp>
      <p:sp>
        <p:nvSpPr>
          <p:cNvPr id="23" name="Title 1">
            <a:extLst>
              <a:ext uri="{FF2B5EF4-FFF2-40B4-BE49-F238E27FC236}">
                <a16:creationId xmlns:a16="http://schemas.microsoft.com/office/drawing/2014/main" id="{5ECDE775-E5CF-BF4F-B852-095404A596DD}"/>
              </a:ext>
            </a:extLst>
          </p:cNvPr>
          <p:cNvSpPr>
            <a:spLocks noGrp="1"/>
          </p:cNvSpPr>
          <p:nvPr>
            <p:ph type="title"/>
          </p:nvPr>
        </p:nvSpPr>
        <p:spPr>
          <a:xfrm>
            <a:off x="0" y="0"/>
            <a:ext cx="9144000" cy="914400"/>
          </a:xfrm>
        </p:spPr>
        <p:txBody>
          <a:bodyPr/>
          <a:lstStyle/>
          <a:p>
            <a:r>
              <a:rPr lang="en-US" dirty="0">
                <a:solidFill>
                  <a:schemeClr val="tx1">
                    <a:lumMod val="65000"/>
                    <a:lumOff val="35000"/>
                  </a:schemeClr>
                </a:solidFill>
                <a:latin typeface="Gill Sans MT"/>
                <a:cs typeface="Gill Sans MT"/>
              </a:rPr>
              <a:t>Outline</a:t>
            </a:r>
          </a:p>
        </p:txBody>
      </p:sp>
      <p:sp>
        <p:nvSpPr>
          <p:cNvPr id="22" name="Slide Number Placeholder 1">
            <a:extLst>
              <a:ext uri="{FF2B5EF4-FFF2-40B4-BE49-F238E27FC236}">
                <a16:creationId xmlns:a16="http://schemas.microsoft.com/office/drawing/2014/main" id="{D32FD876-83CD-0D4F-A8F4-F249FA2E9527}"/>
              </a:ext>
            </a:extLst>
          </p:cNvPr>
          <p:cNvSpPr>
            <a:spLocks noGrp="1"/>
          </p:cNvSpPr>
          <p:nvPr>
            <p:ph type="sldNum" sz="quarter" idx="12"/>
          </p:nvPr>
        </p:nvSpPr>
        <p:spPr>
          <a:xfrm>
            <a:off x="7315200" y="6492883"/>
            <a:ext cx="1828800" cy="365125"/>
          </a:xfrm>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2400" b="1" i="0" u="none" strike="noStrike" kern="1200" cap="none" spc="0" normalizeH="0" baseline="0" noProof="0">
              <a:ln>
                <a:noFill/>
              </a:ln>
              <a:solidFill>
                <a:srgbClr val="0070C0"/>
              </a:solidFill>
              <a:effectLst/>
              <a:uLnTx/>
              <a:uFillTx/>
              <a:latin typeface="Gill Sans MT"/>
              <a:ea typeface="+mn-ea"/>
              <a:cs typeface="+mn-cs"/>
            </a:endParaRPr>
          </a:p>
        </p:txBody>
      </p:sp>
      <p:graphicFrame>
        <p:nvGraphicFramePr>
          <p:cNvPr id="24" name="Table 4">
            <a:extLst>
              <a:ext uri="{FF2B5EF4-FFF2-40B4-BE49-F238E27FC236}">
                <a16:creationId xmlns:a16="http://schemas.microsoft.com/office/drawing/2014/main" id="{5A275C74-C936-1240-A685-489913E20933}"/>
              </a:ext>
            </a:extLst>
          </p:cNvPr>
          <p:cNvGraphicFramePr>
            <a:graphicFrameLocks/>
          </p:cNvGraphicFramePr>
          <p:nvPr>
            <p:extLst>
              <p:ext uri="{D42A27DB-BD31-4B8C-83A1-F6EECF244321}">
                <p14:modId xmlns:p14="http://schemas.microsoft.com/office/powerpoint/2010/main" val="4120100340"/>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25281410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2400" b="1" i="0" u="none" strike="noStrike" kern="1200" cap="none" spc="0" normalizeH="0" baseline="0" noProof="0">
              <a:ln>
                <a:noFill/>
              </a:ln>
              <a:solidFill>
                <a:srgbClr val="0070C0"/>
              </a:solidFill>
              <a:effectLst/>
              <a:uLnTx/>
              <a:uFillTx/>
              <a:latin typeface="Gill Sans MT"/>
              <a:ea typeface="+mn-ea"/>
              <a:cs typeface="+mn-cs"/>
            </a:endParaRPr>
          </a:p>
        </p:txBody>
      </p:sp>
      <p:sp>
        <p:nvSpPr>
          <p:cNvPr id="2" name="Title 1"/>
          <p:cNvSpPr>
            <a:spLocks noGrp="1"/>
          </p:cNvSpPr>
          <p:nvPr>
            <p:ph type="title"/>
          </p:nvPr>
        </p:nvSpPr>
        <p:spPr/>
        <p:txBody>
          <a:bodyPr/>
          <a:lstStyle/>
          <a:p>
            <a:r>
              <a:rPr lang="en-US" dirty="0"/>
              <a:t>Mensa Framework</a:t>
            </a:r>
            <a:endParaRPr lang="en-US" sz="4000" dirty="0"/>
          </a:p>
        </p:txBody>
      </p:sp>
      <p:sp>
        <p:nvSpPr>
          <p:cNvPr id="3" name="Content Placeholder 2"/>
          <p:cNvSpPr>
            <a:spLocks noGrp="1"/>
          </p:cNvSpPr>
          <p:nvPr>
            <p:ph idx="1"/>
          </p:nvPr>
        </p:nvSpPr>
        <p:spPr>
          <a:xfrm>
            <a:off x="152400" y="990600"/>
            <a:ext cx="8610600" cy="5562600"/>
          </a:xfrm>
        </p:spPr>
        <p:txBody>
          <a:bodyPr>
            <a:noAutofit/>
          </a:bodyPr>
          <a:lstStyle/>
          <a:p>
            <a:pPr marL="457200" lvl="1" indent="0">
              <a:buNone/>
            </a:pPr>
            <a:endParaRPr lang="en-US" sz="2400" dirty="0">
              <a:solidFill>
                <a:srgbClr val="595959"/>
              </a:solidFill>
            </a:endParaRPr>
          </a:p>
          <a:p>
            <a:pPr lvl="2"/>
            <a:endParaRPr lang="en-US" sz="1800" dirty="0">
              <a:solidFill>
                <a:srgbClr val="595959"/>
              </a:solidFill>
            </a:endParaRPr>
          </a:p>
          <a:p>
            <a:pPr marL="914400" lvl="2" indent="0">
              <a:buNone/>
            </a:pPr>
            <a:endParaRPr lang="en-US" sz="1400" dirty="0">
              <a:solidFill>
                <a:srgbClr val="0000FF"/>
              </a:solidFill>
            </a:endParaRPr>
          </a:p>
          <a:p>
            <a:pPr lvl="1"/>
            <a:endParaRPr lang="en-US" sz="1600" dirty="0"/>
          </a:p>
          <a:p>
            <a:pPr lvl="1"/>
            <a:endParaRPr lang="en-US" sz="1600" dirty="0"/>
          </a:p>
        </p:txBody>
      </p:sp>
      <p:sp>
        <p:nvSpPr>
          <p:cNvPr id="23" name="Rectangle 22"/>
          <p:cNvSpPr/>
          <p:nvPr/>
        </p:nvSpPr>
        <p:spPr>
          <a:xfrm>
            <a:off x="0" y="1066800"/>
            <a:ext cx="9144000" cy="830997"/>
          </a:xfrm>
          <a:prstGeom prst="rect">
            <a:avLst/>
          </a:prstGeom>
          <a:solidFill>
            <a:schemeClr val="accent6">
              <a:lumMod val="20000"/>
              <a:lumOff val="80000"/>
            </a:schemeClr>
          </a:solid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Goal:</a:t>
            </a:r>
            <a:r>
              <a:rPr kumimoji="0" lang="en-US" sz="2400" b="1" i="0" u="none" strike="noStrike" kern="1200" cap="none" spc="0" normalizeH="0" baseline="0" noProof="0" dirty="0">
                <a:ln>
                  <a:noFill/>
                </a:ln>
                <a:solidFill>
                  <a:srgbClr val="1F497D"/>
                </a:solidFill>
                <a:effectLst/>
                <a:uLnTx/>
                <a:uFillTx/>
                <a:latin typeface="Gill Sans MT"/>
                <a:ea typeface="+mn-ea"/>
                <a:cs typeface="Gill Sans MT"/>
              </a:rPr>
              <a:t>  </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design an edge accelerator that can efficiently run</a:t>
            </a:r>
            <a:br>
              <a:rPr kumimoji="0" lang="en-US" sz="24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 inference across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a wide range of different models</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 and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layers</a:t>
            </a:r>
          </a:p>
        </p:txBody>
      </p:sp>
      <p:sp>
        <p:nvSpPr>
          <p:cNvPr id="16" name="TextBox 15"/>
          <p:cNvSpPr txBox="1"/>
          <p:nvPr/>
        </p:nvSpPr>
        <p:spPr>
          <a:xfrm>
            <a:off x="76200" y="3505200"/>
            <a:ext cx="47401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1</a:t>
            </a:r>
          </a:p>
        </p:txBody>
      </p:sp>
      <p:sp>
        <p:nvSpPr>
          <p:cNvPr id="18" name="TextBox 17"/>
          <p:cNvSpPr txBox="1"/>
          <p:nvPr/>
        </p:nvSpPr>
        <p:spPr>
          <a:xfrm>
            <a:off x="135589" y="4564797"/>
            <a:ext cx="47401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2</a:t>
            </a:r>
          </a:p>
        </p:txBody>
      </p:sp>
      <p:pic>
        <p:nvPicPr>
          <p:cNvPr id="12" name="Picture 11" descr="safari.png"/>
          <p:cNvPicPr>
            <a:picLocks noChangeAspect="1"/>
          </p:cNvPicPr>
          <p:nvPr/>
        </p:nvPicPr>
        <p:blipFill>
          <a:blip r:embed="rId3" cstate="print"/>
          <a:stretch>
            <a:fillRect/>
          </a:stretch>
        </p:blipFill>
        <p:spPr>
          <a:xfrm>
            <a:off x="76200" y="6580445"/>
            <a:ext cx="959296" cy="277563"/>
          </a:xfrm>
          <a:prstGeom prst="rect">
            <a:avLst/>
          </a:prstGeom>
        </p:spPr>
      </p:pic>
      <p:sp>
        <p:nvSpPr>
          <p:cNvPr id="19" name="Rectangle 18"/>
          <p:cNvSpPr/>
          <p:nvPr/>
        </p:nvSpPr>
        <p:spPr>
          <a:xfrm>
            <a:off x="-838200" y="2133600"/>
            <a:ext cx="10363200" cy="830997"/>
          </a:xfrm>
          <a:prstGeom prst="rect">
            <a:avLst/>
          </a:prstGeom>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Instead of running the entire NN model on </a:t>
            </a:r>
            <a:br>
              <a:rPr kumimoji="0" lang="en-US" sz="24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a monolithic accelerator</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 </a:t>
            </a:r>
          </a:p>
        </p:txBody>
      </p:sp>
      <p:cxnSp>
        <p:nvCxnSpPr>
          <p:cNvPr id="21" name="Straight Arrow Connector 20"/>
          <p:cNvCxnSpPr/>
          <p:nvPr/>
        </p:nvCxnSpPr>
        <p:spPr>
          <a:xfrm>
            <a:off x="4343400" y="3124200"/>
            <a:ext cx="0" cy="399288"/>
          </a:xfrm>
          <a:prstGeom prst="straightConnector1">
            <a:avLst/>
          </a:prstGeom>
          <a:ln w="57150" cmpd="sng">
            <a:solidFill>
              <a:schemeClr val="tx1"/>
            </a:solidFill>
            <a:prstDash val="solid"/>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0" y="3809059"/>
            <a:ext cx="9144000" cy="461665"/>
          </a:xfrm>
          <a:prstGeom prst="rect">
            <a:avLst/>
          </a:prstGeom>
          <a:solidFill>
            <a:srgbClr val="1F497D">
              <a:lumMod val="75000"/>
            </a:srgbClr>
          </a:solid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Mensa:</a:t>
            </a:r>
            <a:r>
              <a:rPr kumimoji="0" lang="en-US" sz="2400" b="1" i="0" u="none" strike="noStrike" kern="1200" cap="none" spc="0" normalizeH="0" noProof="0" dirty="0">
                <a:ln>
                  <a:noFill/>
                </a:ln>
                <a:solidFill>
                  <a:prstClr val="white"/>
                </a:solidFill>
                <a:effectLst/>
                <a:uLnTx/>
                <a:uFillTx/>
                <a:latin typeface="Gill Sans MT"/>
                <a:ea typeface="+mn-ea"/>
                <a:cs typeface="Gill Sans MT"/>
              </a:rPr>
              <a:t> a new acceleration framework for edge NN inference</a:t>
            </a:r>
            <a:endParaRPr kumimoji="0" lang="en-US" sz="2400" b="1" i="0" u="none" strike="noStrike" kern="1200" cap="none" spc="0" normalizeH="0" baseline="0" noProof="0" dirty="0">
              <a:ln>
                <a:noFill/>
              </a:ln>
              <a:solidFill>
                <a:prstClr val="white"/>
              </a:solidFill>
              <a:effectLst/>
              <a:uLnTx/>
              <a:uFillTx/>
              <a:latin typeface="Gill Sans MT"/>
              <a:ea typeface="+mn-ea"/>
              <a:cs typeface="Gill Sans MT"/>
            </a:endParaRPr>
          </a:p>
        </p:txBody>
      </p:sp>
      <p:graphicFrame>
        <p:nvGraphicFramePr>
          <p:cNvPr id="166" name="Table 4">
            <a:extLst>
              <a:ext uri="{FF2B5EF4-FFF2-40B4-BE49-F238E27FC236}">
                <a16:creationId xmlns:a16="http://schemas.microsoft.com/office/drawing/2014/main" id="{04EEF80F-7AB6-2D43-B1F7-E1EC56F7A7AE}"/>
              </a:ext>
            </a:extLst>
          </p:cNvPr>
          <p:cNvGraphicFramePr>
            <a:graphicFrameLocks/>
          </p:cNvGraphicFramePr>
          <p:nvPr>
            <p:extLst>
              <p:ext uri="{D42A27DB-BD31-4B8C-83A1-F6EECF244321}">
                <p14:modId xmlns:p14="http://schemas.microsoft.com/office/powerpoint/2010/main" val="3146127328"/>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002060"/>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3814631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9" grpId="0"/>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2400" b="1" i="0" u="none" strike="noStrike" kern="1200" cap="none" spc="0" normalizeH="0" baseline="0" noProof="0">
              <a:ln>
                <a:noFill/>
              </a:ln>
              <a:solidFill>
                <a:srgbClr val="0070C0"/>
              </a:solidFill>
              <a:effectLst/>
              <a:uLnTx/>
              <a:uFillTx/>
              <a:latin typeface="Gill Sans MT"/>
              <a:ea typeface="+mn-ea"/>
              <a:cs typeface="+mn-cs"/>
            </a:endParaRPr>
          </a:p>
        </p:txBody>
      </p:sp>
      <p:sp>
        <p:nvSpPr>
          <p:cNvPr id="35" name="Title 1"/>
          <p:cNvSpPr>
            <a:spLocks noGrp="1"/>
          </p:cNvSpPr>
          <p:nvPr>
            <p:ph type="title"/>
          </p:nvPr>
        </p:nvSpPr>
        <p:spPr>
          <a:xfrm>
            <a:off x="0" y="-228600"/>
            <a:ext cx="9144000" cy="914400"/>
          </a:xfrm>
        </p:spPr>
        <p:txBody>
          <a:bodyPr/>
          <a:lstStyle/>
          <a:p>
            <a:r>
              <a:rPr lang="en-US" sz="4000" dirty="0">
                <a:latin typeface="Gill Sans MT"/>
                <a:cs typeface="Gill Sans MT"/>
              </a:rPr>
              <a:t>Mensa High-Level Overview</a:t>
            </a:r>
          </a:p>
        </p:txBody>
      </p:sp>
      <p:grpSp>
        <p:nvGrpSpPr>
          <p:cNvPr id="14" name="Group 13"/>
          <p:cNvGrpSpPr/>
          <p:nvPr/>
        </p:nvGrpSpPr>
        <p:grpSpPr>
          <a:xfrm>
            <a:off x="6696511" y="4158818"/>
            <a:ext cx="451102" cy="703013"/>
            <a:chOff x="5486400" y="4419599"/>
            <a:chExt cx="533400" cy="703013"/>
          </a:xfrm>
        </p:grpSpPr>
        <p:sp>
          <p:nvSpPr>
            <p:cNvPr id="16" name="Rounded Rectangle 15"/>
            <p:cNvSpPr/>
            <p:nvPr/>
          </p:nvSpPr>
          <p:spPr bwMode="auto">
            <a:xfrm>
              <a:off x="5486400" y="4419599"/>
              <a:ext cx="533400" cy="703013"/>
            </a:xfrm>
            <a:prstGeom prst="roundRect">
              <a:avLst/>
            </a:prstGeom>
            <a:solidFill>
              <a:schemeClr val="lt1">
                <a:alpha val="0"/>
              </a:schemeClr>
            </a:solidFill>
            <a:ln w="28575" cmpd="sng">
              <a:solidFill>
                <a:srgbClr val="000000"/>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Gill Sans MT"/>
                <a:ea typeface="굴림" pitchFamily="34" charset="-127"/>
                <a:cs typeface="Gill Sans MT"/>
              </a:endParaRPr>
            </a:p>
          </p:txBody>
        </p:sp>
        <p:grpSp>
          <p:nvGrpSpPr>
            <p:cNvPr id="25" name="Group 24"/>
            <p:cNvGrpSpPr/>
            <p:nvPr/>
          </p:nvGrpSpPr>
          <p:grpSpPr>
            <a:xfrm rot="5400000">
              <a:off x="5358057" y="4714812"/>
              <a:ext cx="561486" cy="152400"/>
              <a:chOff x="2743200" y="2590800"/>
              <a:chExt cx="1447800" cy="228600"/>
            </a:xfrm>
            <a:solidFill>
              <a:schemeClr val="accent1"/>
            </a:solidFill>
          </p:grpSpPr>
          <p:grpSp>
            <p:nvGrpSpPr>
              <p:cNvPr id="26" name="Group 25"/>
              <p:cNvGrpSpPr/>
              <p:nvPr/>
            </p:nvGrpSpPr>
            <p:grpSpPr>
              <a:xfrm>
                <a:off x="3124200" y="2590800"/>
                <a:ext cx="1066800" cy="228600"/>
                <a:chOff x="3505200" y="2590800"/>
                <a:chExt cx="1066800" cy="228600"/>
              </a:xfrm>
              <a:grpFill/>
            </p:grpSpPr>
            <p:sp>
              <p:nvSpPr>
                <p:cNvPr id="28" name="Oval 27"/>
                <p:cNvSpPr/>
                <p:nvPr/>
              </p:nvSpPr>
              <p:spPr>
                <a:xfrm>
                  <a:off x="3505200" y="2590800"/>
                  <a:ext cx="304800" cy="228600"/>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sp>
              <p:nvSpPr>
                <p:cNvPr id="29" name="Oval 28"/>
                <p:cNvSpPr/>
                <p:nvPr/>
              </p:nvSpPr>
              <p:spPr>
                <a:xfrm>
                  <a:off x="3886200" y="2590800"/>
                  <a:ext cx="304800" cy="228600"/>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sp>
              <p:nvSpPr>
                <p:cNvPr id="30" name="Oval 29"/>
                <p:cNvSpPr/>
                <p:nvPr/>
              </p:nvSpPr>
              <p:spPr>
                <a:xfrm>
                  <a:off x="4267200" y="2590800"/>
                  <a:ext cx="304800" cy="228600"/>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grpSp>
          <p:sp>
            <p:nvSpPr>
              <p:cNvPr id="27" name="Oval 26"/>
              <p:cNvSpPr/>
              <p:nvPr/>
            </p:nvSpPr>
            <p:spPr>
              <a:xfrm>
                <a:off x="2743200" y="2590800"/>
                <a:ext cx="304800" cy="228600"/>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grpSp>
        <p:grpSp>
          <p:nvGrpSpPr>
            <p:cNvPr id="41" name="Group 40"/>
            <p:cNvGrpSpPr/>
            <p:nvPr/>
          </p:nvGrpSpPr>
          <p:grpSpPr>
            <a:xfrm rot="5400000">
              <a:off x="5734417" y="4733628"/>
              <a:ext cx="265967" cy="152401"/>
              <a:chOff x="3505203" y="3505190"/>
              <a:chExt cx="685796" cy="228601"/>
            </a:xfrm>
            <a:solidFill>
              <a:srgbClr val="45CB27"/>
            </a:solidFill>
          </p:grpSpPr>
          <p:sp>
            <p:nvSpPr>
              <p:cNvPr id="43" name="Oval 42"/>
              <p:cNvSpPr/>
              <p:nvPr/>
            </p:nvSpPr>
            <p:spPr>
              <a:xfrm>
                <a:off x="3505203" y="3505191"/>
                <a:ext cx="304798" cy="228600"/>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sp>
            <p:nvSpPr>
              <p:cNvPr id="44" name="Oval 43"/>
              <p:cNvSpPr/>
              <p:nvPr/>
            </p:nvSpPr>
            <p:spPr>
              <a:xfrm>
                <a:off x="3886201" y="3505190"/>
                <a:ext cx="304798" cy="228600"/>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grpSp>
      </p:grpSp>
      <p:sp>
        <p:nvSpPr>
          <p:cNvPr id="136" name="TextBox 135"/>
          <p:cNvSpPr txBox="1"/>
          <p:nvPr/>
        </p:nvSpPr>
        <p:spPr>
          <a:xfrm>
            <a:off x="800109" y="5867400"/>
            <a:ext cx="2933691"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C00000"/>
                </a:solidFill>
                <a:effectLst/>
                <a:uLnTx/>
                <a:uFillTx/>
                <a:latin typeface="Gill Sans MT"/>
                <a:ea typeface="+mn-ea"/>
                <a:cs typeface="Gill Sans MT"/>
              </a:rPr>
              <a:t>Monolithic Accelerator</a:t>
            </a:r>
          </a:p>
        </p:txBody>
      </p:sp>
      <p:cxnSp>
        <p:nvCxnSpPr>
          <p:cNvPr id="173" name="Straight Arrow Connector 172"/>
          <p:cNvCxnSpPr/>
          <p:nvPr/>
        </p:nvCxnSpPr>
        <p:spPr>
          <a:xfrm>
            <a:off x="5547413" y="4975683"/>
            <a:ext cx="0" cy="326136"/>
          </a:xfrm>
          <a:prstGeom prst="straightConnector1">
            <a:avLst/>
          </a:prstGeom>
          <a:noFill/>
          <a:ln w="38100" cap="flat" cmpd="sng" algn="ctr">
            <a:solidFill>
              <a:schemeClr val="tx1"/>
            </a:solidFill>
            <a:prstDash val="solid"/>
            <a:miter lim="800000"/>
            <a:headEnd type="none"/>
            <a:tailEnd type="arrow"/>
          </a:ln>
          <a:effectLst/>
        </p:spPr>
      </p:cxnSp>
      <p:cxnSp>
        <p:nvCxnSpPr>
          <p:cNvPr id="174" name="Straight Arrow Connector 173"/>
          <p:cNvCxnSpPr>
            <a:stCxn id="242" idx="2"/>
            <a:endCxn id="209" idx="0"/>
          </p:cNvCxnSpPr>
          <p:nvPr/>
        </p:nvCxnSpPr>
        <p:spPr>
          <a:xfrm flipH="1">
            <a:off x="6875329" y="3429000"/>
            <a:ext cx="20771" cy="272619"/>
          </a:xfrm>
          <a:prstGeom prst="straightConnector1">
            <a:avLst/>
          </a:prstGeom>
          <a:noFill/>
          <a:ln w="38100" cap="flat" cmpd="sng" algn="ctr">
            <a:solidFill>
              <a:schemeClr val="tx1"/>
            </a:solidFill>
            <a:prstDash val="solid"/>
            <a:miter lim="800000"/>
            <a:headEnd type="none"/>
            <a:tailEnd type="arrow"/>
          </a:ln>
          <a:effectLst/>
        </p:spPr>
      </p:cxnSp>
      <p:grpSp>
        <p:nvGrpSpPr>
          <p:cNvPr id="12" name="Group 11"/>
          <p:cNvGrpSpPr/>
          <p:nvPr/>
        </p:nvGrpSpPr>
        <p:grpSpPr>
          <a:xfrm>
            <a:off x="140816" y="1219200"/>
            <a:ext cx="1546410" cy="1295400"/>
            <a:chOff x="1143000" y="1581090"/>
            <a:chExt cx="1546410" cy="1295400"/>
          </a:xfrm>
        </p:grpSpPr>
        <p:pic>
          <p:nvPicPr>
            <p:cNvPr id="75" name="Picture 74"/>
            <p:cNvPicPr>
              <a:picLocks noChangeAspect="1"/>
            </p:cNvPicPr>
            <p:nvPr/>
          </p:nvPicPr>
          <p:blipFill>
            <a:blip r:embed="rId3"/>
            <a:stretch>
              <a:fillRect/>
            </a:stretch>
          </p:blipFill>
          <p:spPr>
            <a:xfrm>
              <a:off x="1143000" y="1981200"/>
              <a:ext cx="1546410" cy="895290"/>
            </a:xfrm>
            <a:prstGeom prst="rect">
              <a:avLst/>
            </a:prstGeom>
          </p:spPr>
        </p:pic>
        <p:sp>
          <p:nvSpPr>
            <p:cNvPr id="77" name="TextBox 76"/>
            <p:cNvSpPr txBox="1"/>
            <p:nvPr/>
          </p:nvSpPr>
          <p:spPr>
            <a:xfrm>
              <a:off x="1320172" y="1581090"/>
              <a:ext cx="11703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MT"/>
                  <a:ea typeface="+mn-ea"/>
                  <a:cs typeface="Gill Sans MT"/>
                </a:rPr>
                <a:t>Model A</a:t>
              </a:r>
            </a:p>
          </p:txBody>
        </p:sp>
      </p:grpSp>
      <p:sp>
        <p:nvSpPr>
          <p:cNvPr id="209" name="TextBox 208"/>
          <p:cNvSpPr txBox="1"/>
          <p:nvPr/>
        </p:nvSpPr>
        <p:spPr>
          <a:xfrm>
            <a:off x="6277857" y="3701619"/>
            <a:ext cx="1194943"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MT"/>
                <a:ea typeface="+mn-ea"/>
                <a:cs typeface="Gill Sans MT"/>
              </a:rPr>
              <a:t>Family 2</a:t>
            </a:r>
          </a:p>
        </p:txBody>
      </p:sp>
      <p:sp>
        <p:nvSpPr>
          <p:cNvPr id="210" name="TextBox 209"/>
          <p:cNvSpPr txBox="1"/>
          <p:nvPr/>
        </p:nvSpPr>
        <p:spPr>
          <a:xfrm>
            <a:off x="7660630" y="3701619"/>
            <a:ext cx="1194943"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MT"/>
                <a:ea typeface="+mn-ea"/>
                <a:cs typeface="Gill Sans MT"/>
              </a:rPr>
              <a:t>Family 3</a:t>
            </a:r>
          </a:p>
        </p:txBody>
      </p:sp>
      <p:sp>
        <p:nvSpPr>
          <p:cNvPr id="99" name="TextBox 98"/>
          <p:cNvSpPr txBox="1"/>
          <p:nvPr/>
        </p:nvSpPr>
        <p:spPr>
          <a:xfrm>
            <a:off x="198932" y="609600"/>
            <a:ext cx="3912610"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Gill Sans MT"/>
                <a:ea typeface="+mn-ea"/>
                <a:cs typeface="Gill Sans MT"/>
              </a:rPr>
              <a:t>Edge TPU Accelerator</a:t>
            </a:r>
          </a:p>
        </p:txBody>
      </p:sp>
      <p:sp>
        <p:nvSpPr>
          <p:cNvPr id="102" name="TextBox 101"/>
          <p:cNvSpPr txBox="1"/>
          <p:nvPr/>
        </p:nvSpPr>
        <p:spPr>
          <a:xfrm>
            <a:off x="6213539" y="533400"/>
            <a:ext cx="1261884"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1F497D"/>
                </a:solidFill>
                <a:effectLst/>
                <a:uLnTx/>
                <a:uFillTx/>
                <a:latin typeface="Gill Sans MT"/>
                <a:ea typeface="+mn-ea"/>
                <a:cs typeface="Gill Sans MT"/>
              </a:rPr>
              <a:t>Mensa</a:t>
            </a:r>
          </a:p>
        </p:txBody>
      </p:sp>
      <p:cxnSp>
        <p:nvCxnSpPr>
          <p:cNvPr id="109" name="Straight Arrow Connector 108"/>
          <p:cNvCxnSpPr>
            <a:cxnSpLocks/>
          </p:cNvCxnSpPr>
          <p:nvPr/>
        </p:nvCxnSpPr>
        <p:spPr>
          <a:xfrm>
            <a:off x="2356192" y="2891297"/>
            <a:ext cx="0" cy="810322"/>
          </a:xfrm>
          <a:prstGeom prst="straightConnector1">
            <a:avLst/>
          </a:prstGeom>
          <a:noFill/>
          <a:ln w="57150" cap="flat" cmpd="sng" algn="ctr">
            <a:solidFill>
              <a:schemeClr val="tx1"/>
            </a:solidFill>
            <a:prstDash val="solid"/>
            <a:miter lim="800000"/>
            <a:headEnd type="none"/>
            <a:tailEnd type="arrow"/>
          </a:ln>
          <a:effectLst/>
        </p:spPr>
      </p:cxnSp>
      <p:cxnSp>
        <p:nvCxnSpPr>
          <p:cNvPr id="137" name="Straight Arrow Connector 136"/>
          <p:cNvCxnSpPr>
            <a:cxnSpLocks/>
          </p:cNvCxnSpPr>
          <p:nvPr/>
        </p:nvCxnSpPr>
        <p:spPr>
          <a:xfrm flipV="1">
            <a:off x="4648200" y="1066800"/>
            <a:ext cx="0" cy="5167690"/>
          </a:xfrm>
          <a:prstGeom prst="straightConnector1">
            <a:avLst/>
          </a:prstGeom>
          <a:ln w="19050" cmpd="sng">
            <a:solidFill>
              <a:schemeClr val="tx1"/>
            </a:solidFill>
            <a:prstDash val="sysDash"/>
            <a:headEnd type="none" w="med" len="med"/>
            <a:tailEnd type="none"/>
          </a:ln>
        </p:spPr>
        <p:style>
          <a:lnRef idx="1">
            <a:schemeClr val="accent1"/>
          </a:lnRef>
          <a:fillRef idx="0">
            <a:schemeClr val="accent1"/>
          </a:fillRef>
          <a:effectRef idx="0">
            <a:schemeClr val="accent1"/>
          </a:effectRef>
          <a:fontRef idx="minor">
            <a:schemeClr val="tx1"/>
          </a:fontRef>
        </p:style>
      </p:cxnSp>
      <p:grpSp>
        <p:nvGrpSpPr>
          <p:cNvPr id="138" name="Group 137"/>
          <p:cNvGrpSpPr/>
          <p:nvPr/>
        </p:nvGrpSpPr>
        <p:grpSpPr>
          <a:xfrm>
            <a:off x="990599" y="4571997"/>
            <a:ext cx="2667001" cy="1219202"/>
            <a:chOff x="1656735" y="4190999"/>
            <a:chExt cx="1696065" cy="914403"/>
          </a:xfrm>
        </p:grpSpPr>
        <p:sp>
          <p:nvSpPr>
            <p:cNvPr id="139" name="Rounded Rectangle 138"/>
            <p:cNvSpPr/>
            <p:nvPr/>
          </p:nvSpPr>
          <p:spPr>
            <a:xfrm>
              <a:off x="1656735" y="4191000"/>
              <a:ext cx="1696065" cy="914400"/>
            </a:xfrm>
            <a:prstGeom prst="roundRect">
              <a:avLst/>
            </a:prstGeom>
            <a:solidFill>
              <a:schemeClr val="lt1">
                <a:alpha val="0"/>
              </a:schemeClr>
            </a:solidFill>
            <a:ln w="28575" cmpd="sng">
              <a:solidFill>
                <a:srgbClr val="00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Gill Sans MT"/>
              </a:endParaRPr>
            </a:p>
          </p:txBody>
        </p:sp>
        <p:grpSp>
          <p:nvGrpSpPr>
            <p:cNvPr id="140" name="Group 139"/>
            <p:cNvGrpSpPr/>
            <p:nvPr/>
          </p:nvGrpSpPr>
          <p:grpSpPr>
            <a:xfrm>
              <a:off x="1728012" y="4190999"/>
              <a:ext cx="380998" cy="914400"/>
              <a:chOff x="3778929" y="5410199"/>
              <a:chExt cx="670320" cy="1219200"/>
            </a:xfrm>
          </p:grpSpPr>
          <p:sp>
            <p:nvSpPr>
              <p:cNvPr id="225" name="Rounded Rectangle 224"/>
              <p:cNvSpPr/>
              <p:nvPr/>
            </p:nvSpPr>
            <p:spPr>
              <a:xfrm>
                <a:off x="3778929" y="5486401"/>
                <a:ext cx="670320" cy="1036983"/>
              </a:xfrm>
              <a:prstGeom prst="roundRect">
                <a:avLst/>
              </a:prstGeom>
              <a:solidFill>
                <a:srgbClr val="4A8861"/>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226" name="TextBox 225"/>
              <p:cNvSpPr txBox="1"/>
              <p:nvPr/>
            </p:nvSpPr>
            <p:spPr>
              <a:xfrm rot="16200000">
                <a:off x="3503998" y="5795964"/>
                <a:ext cx="1219200" cy="44767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MT"/>
                    <a:ea typeface="+mn-ea"/>
                    <a:cs typeface="Gill Sans MT"/>
                  </a:rPr>
                  <a:t>Buffer</a:t>
                </a:r>
              </a:p>
            </p:txBody>
          </p:sp>
        </p:grpSp>
        <p:grpSp>
          <p:nvGrpSpPr>
            <p:cNvPr id="141" name="Group 140"/>
            <p:cNvGrpSpPr/>
            <p:nvPr/>
          </p:nvGrpSpPr>
          <p:grpSpPr>
            <a:xfrm>
              <a:off x="2165557" y="4191002"/>
              <a:ext cx="359620" cy="914400"/>
              <a:chOff x="3655823" y="5410202"/>
              <a:chExt cx="476852" cy="1219200"/>
            </a:xfrm>
          </p:grpSpPr>
          <p:sp>
            <p:nvSpPr>
              <p:cNvPr id="223" name="Rounded Rectangle 222"/>
              <p:cNvSpPr/>
              <p:nvPr/>
            </p:nvSpPr>
            <p:spPr>
              <a:xfrm>
                <a:off x="3655823" y="5486401"/>
                <a:ext cx="476852" cy="1036983"/>
              </a:xfrm>
              <a:prstGeom prst="roundRect">
                <a:avLst/>
              </a:prstGeom>
              <a:solidFill>
                <a:schemeClr val="bg1">
                  <a:lumMod val="65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224" name="TextBox 223"/>
              <p:cNvSpPr txBox="1"/>
              <p:nvPr/>
            </p:nvSpPr>
            <p:spPr>
              <a:xfrm rot="16200000">
                <a:off x="3267073" y="5851104"/>
                <a:ext cx="1219200" cy="33739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srgbClr val="000000"/>
                    </a:solidFill>
                    <a:effectLst/>
                    <a:uLnTx/>
                    <a:uFillTx/>
                    <a:latin typeface="Gill Sans MT"/>
                    <a:ea typeface="+mn-ea"/>
                    <a:cs typeface="Gill Sans MT"/>
                  </a:rPr>
                  <a:t>NoC</a:t>
                </a:r>
                <a:endParaRPr kumimoji="0" lang="en-US" sz="20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nvGrpSpPr>
            <p:cNvPr id="142" name="Group 141"/>
            <p:cNvGrpSpPr/>
            <p:nvPr/>
          </p:nvGrpSpPr>
          <p:grpSpPr>
            <a:xfrm>
              <a:off x="2590801" y="4267200"/>
              <a:ext cx="685800" cy="762000"/>
              <a:chOff x="1905000" y="4876800"/>
              <a:chExt cx="4370698" cy="2998047"/>
            </a:xfrm>
          </p:grpSpPr>
          <p:grpSp>
            <p:nvGrpSpPr>
              <p:cNvPr id="143" name="Group 142"/>
              <p:cNvGrpSpPr/>
              <p:nvPr/>
            </p:nvGrpSpPr>
            <p:grpSpPr>
              <a:xfrm>
                <a:off x="1905000" y="4876800"/>
                <a:ext cx="4370698" cy="1474047"/>
                <a:chOff x="1905000" y="4876800"/>
                <a:chExt cx="4370698" cy="1474047"/>
              </a:xfrm>
            </p:grpSpPr>
            <p:grpSp>
              <p:nvGrpSpPr>
                <p:cNvPr id="185" name="Group 184"/>
                <p:cNvGrpSpPr/>
                <p:nvPr/>
              </p:nvGrpSpPr>
              <p:grpSpPr>
                <a:xfrm>
                  <a:off x="1905000" y="4876800"/>
                  <a:ext cx="2160898" cy="1474047"/>
                  <a:chOff x="1823106" y="5168762"/>
                  <a:chExt cx="1687788" cy="1155838"/>
                </a:xfrm>
              </p:grpSpPr>
              <p:sp>
                <p:nvSpPr>
                  <p:cNvPr id="203" name="Rounded Rectangle 202"/>
                  <p:cNvSpPr/>
                  <p:nvPr/>
                </p:nvSpPr>
                <p:spPr>
                  <a:xfrm>
                    <a:off x="1828800"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04" name="Rounded Rectangle 203"/>
                  <p:cNvSpPr/>
                  <p:nvPr/>
                </p:nvSpPr>
                <p:spPr>
                  <a:xfrm>
                    <a:off x="2260778"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05" name="Rounded Rectangle 204"/>
                  <p:cNvSpPr/>
                  <p:nvPr/>
                </p:nvSpPr>
                <p:spPr>
                  <a:xfrm>
                    <a:off x="1828800"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06" name="Rounded Rectangle 205"/>
                  <p:cNvSpPr/>
                  <p:nvPr/>
                </p:nvSpPr>
                <p:spPr>
                  <a:xfrm>
                    <a:off x="2260778"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08" name="Rounded Rectangle 207"/>
                  <p:cNvSpPr/>
                  <p:nvPr/>
                </p:nvSpPr>
                <p:spPr>
                  <a:xfrm>
                    <a:off x="1828800" y="57810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11" name="Rounded Rectangle 210"/>
                  <p:cNvSpPr/>
                  <p:nvPr/>
                </p:nvSpPr>
                <p:spPr>
                  <a:xfrm>
                    <a:off x="2260778"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12" name="Rounded Rectangle 211"/>
                  <p:cNvSpPr/>
                  <p:nvPr/>
                </p:nvSpPr>
                <p:spPr>
                  <a:xfrm>
                    <a:off x="2692755"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14" name="Rounded Rectangle 213"/>
                  <p:cNvSpPr/>
                  <p:nvPr/>
                </p:nvSpPr>
                <p:spPr>
                  <a:xfrm>
                    <a:off x="2692755"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15" name="Rounded Rectangle 214"/>
                  <p:cNvSpPr/>
                  <p:nvPr/>
                </p:nvSpPr>
                <p:spPr>
                  <a:xfrm>
                    <a:off x="2692755"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16" name="Rounded Rectangle 215"/>
                  <p:cNvSpPr/>
                  <p:nvPr/>
                </p:nvSpPr>
                <p:spPr>
                  <a:xfrm>
                    <a:off x="3118187" y="516876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17" name="Rounded Rectangle 216"/>
                  <p:cNvSpPr/>
                  <p:nvPr/>
                </p:nvSpPr>
                <p:spPr>
                  <a:xfrm>
                    <a:off x="3118187" y="5466936"/>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18" name="Rounded Rectangle 217"/>
                  <p:cNvSpPr/>
                  <p:nvPr/>
                </p:nvSpPr>
                <p:spPr>
                  <a:xfrm>
                    <a:off x="3118187" y="57748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19" name="Rounded Rectangle 218"/>
                  <p:cNvSpPr/>
                  <p:nvPr/>
                </p:nvSpPr>
                <p:spPr>
                  <a:xfrm>
                    <a:off x="1823106" y="60858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20" name="Rounded Rectangle 219"/>
                  <p:cNvSpPr/>
                  <p:nvPr/>
                </p:nvSpPr>
                <p:spPr>
                  <a:xfrm>
                    <a:off x="2255084"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21" name="Rounded Rectangle 220"/>
                  <p:cNvSpPr/>
                  <p:nvPr/>
                </p:nvSpPr>
                <p:spPr>
                  <a:xfrm>
                    <a:off x="2687061"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22" name="Rounded Rectangle 221"/>
                  <p:cNvSpPr/>
                  <p:nvPr/>
                </p:nvSpPr>
                <p:spPr>
                  <a:xfrm>
                    <a:off x="3112493" y="60796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grpSp>
            <p:grpSp>
              <p:nvGrpSpPr>
                <p:cNvPr id="186" name="Group 185"/>
                <p:cNvGrpSpPr/>
                <p:nvPr/>
              </p:nvGrpSpPr>
              <p:grpSpPr>
                <a:xfrm>
                  <a:off x="4114800" y="4876800"/>
                  <a:ext cx="2160898" cy="1474047"/>
                  <a:chOff x="1823106" y="5168762"/>
                  <a:chExt cx="1687788" cy="1155838"/>
                </a:xfrm>
              </p:grpSpPr>
              <p:sp>
                <p:nvSpPr>
                  <p:cNvPr id="187" name="Rounded Rectangle 186"/>
                  <p:cNvSpPr/>
                  <p:nvPr/>
                </p:nvSpPr>
                <p:spPr>
                  <a:xfrm>
                    <a:off x="1828800"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88" name="Rounded Rectangle 187"/>
                  <p:cNvSpPr/>
                  <p:nvPr/>
                </p:nvSpPr>
                <p:spPr>
                  <a:xfrm>
                    <a:off x="2260778"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89" name="Rounded Rectangle 188"/>
                  <p:cNvSpPr/>
                  <p:nvPr/>
                </p:nvSpPr>
                <p:spPr>
                  <a:xfrm>
                    <a:off x="1828800"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90" name="Rounded Rectangle 189"/>
                  <p:cNvSpPr/>
                  <p:nvPr/>
                </p:nvSpPr>
                <p:spPr>
                  <a:xfrm>
                    <a:off x="2260778"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91" name="Rounded Rectangle 190"/>
                  <p:cNvSpPr/>
                  <p:nvPr/>
                </p:nvSpPr>
                <p:spPr>
                  <a:xfrm>
                    <a:off x="1828800" y="57810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92" name="Rounded Rectangle 191"/>
                  <p:cNvSpPr/>
                  <p:nvPr/>
                </p:nvSpPr>
                <p:spPr>
                  <a:xfrm>
                    <a:off x="2260778"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93" name="Rounded Rectangle 192"/>
                  <p:cNvSpPr/>
                  <p:nvPr/>
                </p:nvSpPr>
                <p:spPr>
                  <a:xfrm>
                    <a:off x="2692755"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94" name="Rounded Rectangle 193"/>
                  <p:cNvSpPr/>
                  <p:nvPr/>
                </p:nvSpPr>
                <p:spPr>
                  <a:xfrm>
                    <a:off x="2692755"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95" name="Rounded Rectangle 194"/>
                  <p:cNvSpPr/>
                  <p:nvPr/>
                </p:nvSpPr>
                <p:spPr>
                  <a:xfrm>
                    <a:off x="2692755"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96" name="Rounded Rectangle 195"/>
                  <p:cNvSpPr/>
                  <p:nvPr/>
                </p:nvSpPr>
                <p:spPr>
                  <a:xfrm>
                    <a:off x="3118187" y="516876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97" name="Rounded Rectangle 196"/>
                  <p:cNvSpPr/>
                  <p:nvPr/>
                </p:nvSpPr>
                <p:spPr>
                  <a:xfrm>
                    <a:off x="3118187" y="5466936"/>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98" name="Rounded Rectangle 197"/>
                  <p:cNvSpPr/>
                  <p:nvPr/>
                </p:nvSpPr>
                <p:spPr>
                  <a:xfrm>
                    <a:off x="3118187" y="57748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99" name="Rounded Rectangle 198"/>
                  <p:cNvSpPr/>
                  <p:nvPr/>
                </p:nvSpPr>
                <p:spPr>
                  <a:xfrm>
                    <a:off x="1823106" y="60858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00" name="Rounded Rectangle 199"/>
                  <p:cNvSpPr/>
                  <p:nvPr/>
                </p:nvSpPr>
                <p:spPr>
                  <a:xfrm>
                    <a:off x="2255084"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01" name="Rounded Rectangle 200"/>
                  <p:cNvSpPr/>
                  <p:nvPr/>
                </p:nvSpPr>
                <p:spPr>
                  <a:xfrm>
                    <a:off x="2687061"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02" name="Rounded Rectangle 201"/>
                  <p:cNvSpPr/>
                  <p:nvPr/>
                </p:nvSpPr>
                <p:spPr>
                  <a:xfrm>
                    <a:off x="3112493" y="60796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grpSp>
          </p:grpSp>
          <p:grpSp>
            <p:nvGrpSpPr>
              <p:cNvPr id="144" name="Group 143"/>
              <p:cNvGrpSpPr/>
              <p:nvPr/>
            </p:nvGrpSpPr>
            <p:grpSpPr>
              <a:xfrm>
                <a:off x="1905000" y="6400800"/>
                <a:ext cx="4370698" cy="1474047"/>
                <a:chOff x="1905000" y="4876800"/>
                <a:chExt cx="4370698" cy="1474047"/>
              </a:xfrm>
            </p:grpSpPr>
            <p:grpSp>
              <p:nvGrpSpPr>
                <p:cNvPr id="145" name="Group 144"/>
                <p:cNvGrpSpPr/>
                <p:nvPr/>
              </p:nvGrpSpPr>
              <p:grpSpPr>
                <a:xfrm>
                  <a:off x="1905000" y="4876800"/>
                  <a:ext cx="2160898" cy="1474047"/>
                  <a:chOff x="1823106" y="5168762"/>
                  <a:chExt cx="1687788" cy="1155838"/>
                </a:xfrm>
              </p:grpSpPr>
              <p:sp>
                <p:nvSpPr>
                  <p:cNvPr id="163" name="Rounded Rectangle 162"/>
                  <p:cNvSpPr/>
                  <p:nvPr/>
                </p:nvSpPr>
                <p:spPr>
                  <a:xfrm>
                    <a:off x="1828800"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64" name="Rounded Rectangle 163"/>
                  <p:cNvSpPr/>
                  <p:nvPr/>
                </p:nvSpPr>
                <p:spPr>
                  <a:xfrm>
                    <a:off x="2260778"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65" name="Rounded Rectangle 164"/>
                  <p:cNvSpPr/>
                  <p:nvPr/>
                </p:nvSpPr>
                <p:spPr>
                  <a:xfrm>
                    <a:off x="1828800"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66" name="Rounded Rectangle 165"/>
                  <p:cNvSpPr/>
                  <p:nvPr/>
                </p:nvSpPr>
                <p:spPr>
                  <a:xfrm>
                    <a:off x="2260778"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67" name="Rounded Rectangle 166"/>
                  <p:cNvSpPr/>
                  <p:nvPr/>
                </p:nvSpPr>
                <p:spPr>
                  <a:xfrm>
                    <a:off x="1828800" y="57810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68" name="Rounded Rectangle 167"/>
                  <p:cNvSpPr/>
                  <p:nvPr/>
                </p:nvSpPr>
                <p:spPr>
                  <a:xfrm>
                    <a:off x="2260778"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69" name="Rounded Rectangle 168"/>
                  <p:cNvSpPr/>
                  <p:nvPr/>
                </p:nvSpPr>
                <p:spPr>
                  <a:xfrm>
                    <a:off x="2692755"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70" name="Rounded Rectangle 169"/>
                  <p:cNvSpPr/>
                  <p:nvPr/>
                </p:nvSpPr>
                <p:spPr>
                  <a:xfrm>
                    <a:off x="2692755"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71" name="Rounded Rectangle 170"/>
                  <p:cNvSpPr/>
                  <p:nvPr/>
                </p:nvSpPr>
                <p:spPr>
                  <a:xfrm>
                    <a:off x="2692755"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72" name="Rounded Rectangle 171"/>
                  <p:cNvSpPr/>
                  <p:nvPr/>
                </p:nvSpPr>
                <p:spPr>
                  <a:xfrm>
                    <a:off x="3118187" y="516876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79" name="Rounded Rectangle 178"/>
                  <p:cNvSpPr/>
                  <p:nvPr/>
                </p:nvSpPr>
                <p:spPr>
                  <a:xfrm>
                    <a:off x="3118187" y="5466936"/>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80" name="Rounded Rectangle 179"/>
                  <p:cNvSpPr/>
                  <p:nvPr/>
                </p:nvSpPr>
                <p:spPr>
                  <a:xfrm>
                    <a:off x="3118187" y="57748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81" name="Rounded Rectangle 180"/>
                  <p:cNvSpPr/>
                  <p:nvPr/>
                </p:nvSpPr>
                <p:spPr>
                  <a:xfrm>
                    <a:off x="1823106" y="60858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82" name="Rounded Rectangle 181"/>
                  <p:cNvSpPr/>
                  <p:nvPr/>
                </p:nvSpPr>
                <p:spPr>
                  <a:xfrm>
                    <a:off x="2255084"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83" name="Rounded Rectangle 182"/>
                  <p:cNvSpPr/>
                  <p:nvPr/>
                </p:nvSpPr>
                <p:spPr>
                  <a:xfrm>
                    <a:off x="2687061"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84" name="Rounded Rectangle 183"/>
                  <p:cNvSpPr/>
                  <p:nvPr/>
                </p:nvSpPr>
                <p:spPr>
                  <a:xfrm>
                    <a:off x="3112493" y="60796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grpSp>
            <p:grpSp>
              <p:nvGrpSpPr>
                <p:cNvPr id="146" name="Group 145"/>
                <p:cNvGrpSpPr/>
                <p:nvPr/>
              </p:nvGrpSpPr>
              <p:grpSpPr>
                <a:xfrm>
                  <a:off x="4114800" y="4876800"/>
                  <a:ext cx="2160898" cy="1474047"/>
                  <a:chOff x="1823106" y="5168762"/>
                  <a:chExt cx="1687788" cy="1155838"/>
                </a:xfrm>
              </p:grpSpPr>
              <p:sp>
                <p:nvSpPr>
                  <p:cNvPr id="147" name="Rounded Rectangle 146"/>
                  <p:cNvSpPr/>
                  <p:nvPr/>
                </p:nvSpPr>
                <p:spPr>
                  <a:xfrm>
                    <a:off x="1828800"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48" name="Rounded Rectangle 147"/>
                  <p:cNvSpPr/>
                  <p:nvPr/>
                </p:nvSpPr>
                <p:spPr>
                  <a:xfrm>
                    <a:off x="2260778"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49" name="Rounded Rectangle 148"/>
                  <p:cNvSpPr/>
                  <p:nvPr/>
                </p:nvSpPr>
                <p:spPr>
                  <a:xfrm>
                    <a:off x="1828800"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50" name="Rounded Rectangle 149"/>
                  <p:cNvSpPr/>
                  <p:nvPr/>
                </p:nvSpPr>
                <p:spPr>
                  <a:xfrm>
                    <a:off x="2260778"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51" name="Rounded Rectangle 150"/>
                  <p:cNvSpPr/>
                  <p:nvPr/>
                </p:nvSpPr>
                <p:spPr>
                  <a:xfrm>
                    <a:off x="1828800" y="57810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52" name="Rounded Rectangle 151"/>
                  <p:cNvSpPr/>
                  <p:nvPr/>
                </p:nvSpPr>
                <p:spPr>
                  <a:xfrm>
                    <a:off x="2260778"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53" name="Rounded Rectangle 152"/>
                  <p:cNvSpPr/>
                  <p:nvPr/>
                </p:nvSpPr>
                <p:spPr>
                  <a:xfrm>
                    <a:off x="2692755"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54" name="Rounded Rectangle 153"/>
                  <p:cNvSpPr/>
                  <p:nvPr/>
                </p:nvSpPr>
                <p:spPr>
                  <a:xfrm>
                    <a:off x="2692755"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55" name="Rounded Rectangle 154"/>
                  <p:cNvSpPr/>
                  <p:nvPr/>
                </p:nvSpPr>
                <p:spPr>
                  <a:xfrm>
                    <a:off x="2692755"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56" name="Rounded Rectangle 155"/>
                  <p:cNvSpPr/>
                  <p:nvPr/>
                </p:nvSpPr>
                <p:spPr>
                  <a:xfrm>
                    <a:off x="3118187" y="516876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57" name="Rounded Rectangle 156"/>
                  <p:cNvSpPr/>
                  <p:nvPr/>
                </p:nvSpPr>
                <p:spPr>
                  <a:xfrm>
                    <a:off x="3118187" y="5466936"/>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58" name="Rounded Rectangle 157"/>
                  <p:cNvSpPr/>
                  <p:nvPr/>
                </p:nvSpPr>
                <p:spPr>
                  <a:xfrm>
                    <a:off x="3118187" y="57748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59" name="Rounded Rectangle 158"/>
                  <p:cNvSpPr/>
                  <p:nvPr/>
                </p:nvSpPr>
                <p:spPr>
                  <a:xfrm>
                    <a:off x="1823106" y="60858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60" name="Rounded Rectangle 159"/>
                  <p:cNvSpPr/>
                  <p:nvPr/>
                </p:nvSpPr>
                <p:spPr>
                  <a:xfrm>
                    <a:off x="2255084"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61" name="Rounded Rectangle 160"/>
                  <p:cNvSpPr/>
                  <p:nvPr/>
                </p:nvSpPr>
                <p:spPr>
                  <a:xfrm>
                    <a:off x="2687061"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162" name="Rounded Rectangle 161"/>
                  <p:cNvSpPr/>
                  <p:nvPr/>
                </p:nvSpPr>
                <p:spPr>
                  <a:xfrm>
                    <a:off x="3112493" y="60796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none" strike="noStrike" kern="1200" cap="none" spc="0" normalizeH="0" baseline="0" noProof="0" dirty="0">
                        <a:ln>
                          <a:noFill/>
                        </a:ln>
                        <a:solidFill>
                          <a:srgbClr val="000000"/>
                        </a:solidFill>
                        <a:effectLst/>
                        <a:uLnTx/>
                        <a:uFillTx/>
                        <a:latin typeface="Gill Sans MT"/>
                        <a:ea typeface="+mn-ea"/>
                        <a:cs typeface="Gill Sans MT"/>
                      </a:rPr>
                      <a:t>PE</a:t>
                    </a:r>
                  </a:p>
                </p:txBody>
              </p:sp>
            </p:grpSp>
          </p:grpSp>
        </p:grpSp>
      </p:grpSp>
      <p:pic>
        <p:nvPicPr>
          <p:cNvPr id="2" name="Picture 1"/>
          <p:cNvPicPr>
            <a:picLocks noChangeAspect="1"/>
          </p:cNvPicPr>
          <p:nvPr/>
        </p:nvPicPr>
        <p:blipFill>
          <a:blip r:embed="rId4"/>
          <a:stretch>
            <a:fillRect/>
          </a:stretch>
        </p:blipFill>
        <p:spPr>
          <a:xfrm>
            <a:off x="1664816" y="1619310"/>
            <a:ext cx="1219200" cy="810978"/>
          </a:xfrm>
          <a:prstGeom prst="rect">
            <a:avLst/>
          </a:prstGeom>
        </p:spPr>
      </p:pic>
      <p:sp>
        <p:nvSpPr>
          <p:cNvPr id="230" name="TextBox 229"/>
          <p:cNvSpPr txBox="1"/>
          <p:nvPr/>
        </p:nvSpPr>
        <p:spPr>
          <a:xfrm>
            <a:off x="1713628" y="1219200"/>
            <a:ext cx="11703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MT"/>
                <a:ea typeface="+mn-ea"/>
                <a:cs typeface="Gill Sans MT"/>
              </a:rPr>
              <a:t>Model B</a:t>
            </a:r>
          </a:p>
        </p:txBody>
      </p:sp>
      <p:pic>
        <p:nvPicPr>
          <p:cNvPr id="231" name="Picture 230">
            <a:extLst>
              <a:ext uri="{FF2B5EF4-FFF2-40B4-BE49-F238E27FC236}">
                <a16:creationId xmlns:a16="http://schemas.microsoft.com/office/drawing/2014/main" id="{E4F31467-1A4E-A642-A1C4-D3DB55A2A338}"/>
              </a:ext>
            </a:extLst>
          </p:cNvPr>
          <p:cNvPicPr>
            <a:picLocks noChangeAspect="1"/>
          </p:cNvPicPr>
          <p:nvPr/>
        </p:nvPicPr>
        <p:blipFill>
          <a:blip r:embed="rId5"/>
          <a:stretch>
            <a:fillRect/>
          </a:stretch>
        </p:blipFill>
        <p:spPr>
          <a:xfrm>
            <a:off x="3265016" y="1673738"/>
            <a:ext cx="914400" cy="783772"/>
          </a:xfrm>
          <a:prstGeom prst="rect">
            <a:avLst/>
          </a:prstGeom>
        </p:spPr>
      </p:pic>
      <p:sp>
        <p:nvSpPr>
          <p:cNvPr id="232" name="TextBox 231"/>
          <p:cNvSpPr txBox="1"/>
          <p:nvPr/>
        </p:nvSpPr>
        <p:spPr>
          <a:xfrm>
            <a:off x="3073644" y="1219200"/>
            <a:ext cx="1193556"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MT"/>
                <a:ea typeface="+mn-ea"/>
                <a:cs typeface="Gill Sans MT"/>
              </a:rPr>
              <a:t>Model C</a:t>
            </a:r>
          </a:p>
        </p:txBody>
      </p:sp>
      <p:grpSp>
        <p:nvGrpSpPr>
          <p:cNvPr id="235" name="Group 234"/>
          <p:cNvGrpSpPr/>
          <p:nvPr/>
        </p:nvGrpSpPr>
        <p:grpSpPr>
          <a:xfrm>
            <a:off x="4800600" y="1219200"/>
            <a:ext cx="1546410" cy="1295400"/>
            <a:chOff x="1143000" y="1581090"/>
            <a:chExt cx="1546410" cy="1295400"/>
          </a:xfrm>
        </p:grpSpPr>
        <p:pic>
          <p:nvPicPr>
            <p:cNvPr id="236" name="Picture 235"/>
            <p:cNvPicPr>
              <a:picLocks noChangeAspect="1"/>
            </p:cNvPicPr>
            <p:nvPr/>
          </p:nvPicPr>
          <p:blipFill>
            <a:blip r:embed="rId3"/>
            <a:stretch>
              <a:fillRect/>
            </a:stretch>
          </p:blipFill>
          <p:spPr>
            <a:xfrm>
              <a:off x="1143000" y="1981200"/>
              <a:ext cx="1546410" cy="895290"/>
            </a:xfrm>
            <a:prstGeom prst="rect">
              <a:avLst/>
            </a:prstGeom>
          </p:spPr>
        </p:pic>
        <p:sp>
          <p:nvSpPr>
            <p:cNvPr id="237" name="TextBox 236"/>
            <p:cNvSpPr txBox="1"/>
            <p:nvPr/>
          </p:nvSpPr>
          <p:spPr>
            <a:xfrm>
              <a:off x="1320172" y="1581090"/>
              <a:ext cx="11703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MT"/>
                  <a:ea typeface="+mn-ea"/>
                  <a:cs typeface="Gill Sans MT"/>
                </a:rPr>
                <a:t>Model A</a:t>
              </a:r>
            </a:p>
          </p:txBody>
        </p:sp>
      </p:grpSp>
      <p:pic>
        <p:nvPicPr>
          <p:cNvPr id="238" name="Picture 237"/>
          <p:cNvPicPr>
            <a:picLocks noChangeAspect="1"/>
          </p:cNvPicPr>
          <p:nvPr/>
        </p:nvPicPr>
        <p:blipFill>
          <a:blip r:embed="rId4"/>
          <a:stretch>
            <a:fillRect/>
          </a:stretch>
        </p:blipFill>
        <p:spPr>
          <a:xfrm>
            <a:off x="6324600" y="1619310"/>
            <a:ext cx="1219200" cy="810978"/>
          </a:xfrm>
          <a:prstGeom prst="rect">
            <a:avLst/>
          </a:prstGeom>
        </p:spPr>
      </p:pic>
      <p:sp>
        <p:nvSpPr>
          <p:cNvPr id="239" name="TextBox 238"/>
          <p:cNvSpPr txBox="1"/>
          <p:nvPr/>
        </p:nvSpPr>
        <p:spPr>
          <a:xfrm>
            <a:off x="6373412" y="1219200"/>
            <a:ext cx="11703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MT"/>
                <a:ea typeface="+mn-ea"/>
                <a:cs typeface="Gill Sans MT"/>
              </a:rPr>
              <a:t>Model B</a:t>
            </a:r>
          </a:p>
        </p:txBody>
      </p:sp>
      <p:pic>
        <p:nvPicPr>
          <p:cNvPr id="240" name="Picture 239">
            <a:extLst>
              <a:ext uri="{FF2B5EF4-FFF2-40B4-BE49-F238E27FC236}">
                <a16:creationId xmlns:a16="http://schemas.microsoft.com/office/drawing/2014/main" id="{E4F31467-1A4E-A642-A1C4-D3DB55A2A338}"/>
              </a:ext>
            </a:extLst>
          </p:cNvPr>
          <p:cNvPicPr>
            <a:picLocks noChangeAspect="1"/>
          </p:cNvPicPr>
          <p:nvPr/>
        </p:nvPicPr>
        <p:blipFill>
          <a:blip r:embed="rId5"/>
          <a:stretch>
            <a:fillRect/>
          </a:stretch>
        </p:blipFill>
        <p:spPr>
          <a:xfrm>
            <a:off x="7924800" y="1673738"/>
            <a:ext cx="914400" cy="783772"/>
          </a:xfrm>
          <a:prstGeom prst="rect">
            <a:avLst/>
          </a:prstGeom>
        </p:spPr>
      </p:pic>
      <p:sp>
        <p:nvSpPr>
          <p:cNvPr id="241" name="TextBox 240"/>
          <p:cNvSpPr txBox="1"/>
          <p:nvPr/>
        </p:nvSpPr>
        <p:spPr>
          <a:xfrm>
            <a:off x="7733428" y="1219200"/>
            <a:ext cx="1193556"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MT"/>
                <a:ea typeface="+mn-ea"/>
                <a:cs typeface="Gill Sans MT"/>
              </a:rPr>
              <a:t>Model C</a:t>
            </a:r>
          </a:p>
        </p:txBody>
      </p:sp>
      <p:sp>
        <p:nvSpPr>
          <p:cNvPr id="242" name="Rounded Rectangle 241"/>
          <p:cNvSpPr/>
          <p:nvPr/>
        </p:nvSpPr>
        <p:spPr>
          <a:xfrm>
            <a:off x="6172200" y="2971800"/>
            <a:ext cx="1447800" cy="457200"/>
          </a:xfrm>
          <a:prstGeom prst="roundRect">
            <a:avLst/>
          </a:prstGeom>
          <a:solidFill>
            <a:schemeClr val="tx2"/>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Gill Sans MT"/>
                <a:ea typeface="+mn-ea"/>
                <a:cs typeface="Gill Sans MT"/>
              </a:rPr>
              <a:t>Runtime</a:t>
            </a:r>
          </a:p>
        </p:txBody>
      </p:sp>
      <p:cxnSp>
        <p:nvCxnSpPr>
          <p:cNvPr id="243" name="Straight Arrow Connector 242"/>
          <p:cNvCxnSpPr/>
          <p:nvPr/>
        </p:nvCxnSpPr>
        <p:spPr>
          <a:xfrm>
            <a:off x="6934200" y="2438400"/>
            <a:ext cx="0" cy="457200"/>
          </a:xfrm>
          <a:prstGeom prst="straightConnector1">
            <a:avLst/>
          </a:prstGeom>
          <a:noFill/>
          <a:ln w="57150" cap="flat" cmpd="sng" algn="ctr">
            <a:solidFill>
              <a:schemeClr val="tx1"/>
            </a:solidFill>
            <a:prstDash val="solid"/>
            <a:miter lim="800000"/>
            <a:headEnd type="none"/>
            <a:tailEnd type="arrow"/>
          </a:ln>
          <a:effectLst/>
        </p:spPr>
      </p:cxnSp>
      <p:grpSp>
        <p:nvGrpSpPr>
          <p:cNvPr id="21" name="Group 20"/>
          <p:cNvGrpSpPr/>
          <p:nvPr/>
        </p:nvGrpSpPr>
        <p:grpSpPr>
          <a:xfrm>
            <a:off x="5318813" y="4158822"/>
            <a:ext cx="457200" cy="693869"/>
            <a:chOff x="7848600" y="4419599"/>
            <a:chExt cx="533400" cy="902029"/>
          </a:xfrm>
        </p:grpSpPr>
        <p:sp>
          <p:nvSpPr>
            <p:cNvPr id="74" name="Rounded Rectangle 73"/>
            <p:cNvSpPr/>
            <p:nvPr/>
          </p:nvSpPr>
          <p:spPr bwMode="auto">
            <a:xfrm>
              <a:off x="7848600" y="4419599"/>
              <a:ext cx="533400" cy="902029"/>
            </a:xfrm>
            <a:prstGeom prst="roundRect">
              <a:avLst/>
            </a:prstGeom>
            <a:solidFill>
              <a:schemeClr val="lt1">
                <a:alpha val="0"/>
              </a:schemeClr>
            </a:solidFill>
            <a:ln w="28575" cmpd="sng">
              <a:solidFill>
                <a:srgbClr val="000000"/>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Gill Sans MT"/>
                <a:ea typeface="굴림" pitchFamily="34" charset="-127"/>
                <a:cs typeface="Gill Sans MT"/>
              </a:endParaRPr>
            </a:p>
          </p:txBody>
        </p:sp>
        <p:grpSp>
          <p:nvGrpSpPr>
            <p:cNvPr id="17" name="Group 16"/>
            <p:cNvGrpSpPr/>
            <p:nvPr/>
          </p:nvGrpSpPr>
          <p:grpSpPr>
            <a:xfrm rot="5400000">
              <a:off x="7646884" y="4817326"/>
              <a:ext cx="718390" cy="162558"/>
              <a:chOff x="2743200" y="2590800"/>
              <a:chExt cx="1828800" cy="228600"/>
            </a:xfrm>
          </p:grpSpPr>
          <p:grpSp>
            <p:nvGrpSpPr>
              <p:cNvPr id="18" name="Group 17"/>
              <p:cNvGrpSpPr/>
              <p:nvPr/>
            </p:nvGrpSpPr>
            <p:grpSpPr>
              <a:xfrm>
                <a:off x="3124200" y="2590800"/>
                <a:ext cx="1447800" cy="228600"/>
                <a:chOff x="3505200" y="2590800"/>
                <a:chExt cx="1447800" cy="228600"/>
              </a:xfrm>
            </p:grpSpPr>
            <p:sp>
              <p:nvSpPr>
                <p:cNvPr id="20" name="Oval 19"/>
                <p:cNvSpPr/>
                <p:nvPr/>
              </p:nvSpPr>
              <p:spPr>
                <a:xfrm>
                  <a:off x="3505200" y="2590800"/>
                  <a:ext cx="304800" cy="228600"/>
                </a:xfrm>
                <a:prstGeom prst="ellips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sp>
              <p:nvSpPr>
                <p:cNvPr id="22" name="Oval 21"/>
                <p:cNvSpPr/>
                <p:nvPr/>
              </p:nvSpPr>
              <p:spPr>
                <a:xfrm>
                  <a:off x="3886200" y="2590800"/>
                  <a:ext cx="304800" cy="228600"/>
                </a:xfrm>
                <a:prstGeom prst="ellips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sp>
              <p:nvSpPr>
                <p:cNvPr id="23" name="Oval 22"/>
                <p:cNvSpPr/>
                <p:nvPr/>
              </p:nvSpPr>
              <p:spPr>
                <a:xfrm>
                  <a:off x="4267200" y="2590800"/>
                  <a:ext cx="304800" cy="228600"/>
                </a:xfrm>
                <a:prstGeom prst="ellips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sp>
              <p:nvSpPr>
                <p:cNvPr id="24" name="Oval 23"/>
                <p:cNvSpPr/>
                <p:nvPr/>
              </p:nvSpPr>
              <p:spPr>
                <a:xfrm>
                  <a:off x="4648200" y="2590800"/>
                  <a:ext cx="304800" cy="228600"/>
                </a:xfrm>
                <a:prstGeom prst="ellips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grpSp>
          <p:sp>
            <p:nvSpPr>
              <p:cNvPr id="19" name="Oval 18"/>
              <p:cNvSpPr/>
              <p:nvPr/>
            </p:nvSpPr>
            <p:spPr>
              <a:xfrm>
                <a:off x="2743200" y="2590800"/>
                <a:ext cx="304800" cy="228600"/>
              </a:xfrm>
              <a:prstGeom prst="ellipse">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grpSp>
        <p:grpSp>
          <p:nvGrpSpPr>
            <p:cNvPr id="244" name="Group 243"/>
            <p:cNvGrpSpPr/>
            <p:nvPr/>
          </p:nvGrpSpPr>
          <p:grpSpPr>
            <a:xfrm rot="5400000">
              <a:off x="7865326" y="4817324"/>
              <a:ext cx="718388" cy="162562"/>
              <a:chOff x="2743194" y="1533504"/>
              <a:chExt cx="1828805" cy="228605"/>
            </a:xfrm>
            <a:solidFill>
              <a:srgbClr val="1F497D"/>
            </a:solidFill>
          </p:grpSpPr>
          <p:grpSp>
            <p:nvGrpSpPr>
              <p:cNvPr id="245" name="Group 244"/>
              <p:cNvGrpSpPr/>
              <p:nvPr/>
            </p:nvGrpSpPr>
            <p:grpSpPr>
              <a:xfrm>
                <a:off x="3124198" y="1533505"/>
                <a:ext cx="1447801" cy="228604"/>
                <a:chOff x="3505198" y="1533505"/>
                <a:chExt cx="1447801" cy="228604"/>
              </a:xfrm>
              <a:grpFill/>
            </p:grpSpPr>
            <p:sp>
              <p:nvSpPr>
                <p:cNvPr id="247" name="Oval 246"/>
                <p:cNvSpPr/>
                <p:nvPr/>
              </p:nvSpPr>
              <p:spPr>
                <a:xfrm>
                  <a:off x="3505198" y="1533510"/>
                  <a:ext cx="304800" cy="228599"/>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sp>
              <p:nvSpPr>
                <p:cNvPr id="248" name="Oval 247"/>
                <p:cNvSpPr/>
                <p:nvPr/>
              </p:nvSpPr>
              <p:spPr>
                <a:xfrm>
                  <a:off x="3886198" y="1533510"/>
                  <a:ext cx="304800" cy="228599"/>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sp>
              <p:nvSpPr>
                <p:cNvPr id="249" name="Oval 248"/>
                <p:cNvSpPr/>
                <p:nvPr/>
              </p:nvSpPr>
              <p:spPr>
                <a:xfrm>
                  <a:off x="4267201" y="1533505"/>
                  <a:ext cx="304802" cy="228604"/>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sp>
              <p:nvSpPr>
                <p:cNvPr id="250" name="Oval 249"/>
                <p:cNvSpPr/>
                <p:nvPr/>
              </p:nvSpPr>
              <p:spPr>
                <a:xfrm>
                  <a:off x="4648197" y="1533506"/>
                  <a:ext cx="304802" cy="228599"/>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grpSp>
          <p:sp>
            <p:nvSpPr>
              <p:cNvPr id="246" name="Oval 245"/>
              <p:cNvSpPr/>
              <p:nvPr/>
            </p:nvSpPr>
            <p:spPr>
              <a:xfrm>
                <a:off x="2743194" y="1533504"/>
                <a:ext cx="304802" cy="228601"/>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grpSp>
      </p:grpSp>
      <p:grpSp>
        <p:nvGrpSpPr>
          <p:cNvPr id="31" name="Group 30"/>
          <p:cNvGrpSpPr/>
          <p:nvPr/>
        </p:nvGrpSpPr>
        <p:grpSpPr>
          <a:xfrm>
            <a:off x="8083351" y="4158822"/>
            <a:ext cx="435862" cy="730443"/>
            <a:chOff x="8077199" y="4495798"/>
            <a:chExt cx="533400" cy="869574"/>
          </a:xfrm>
        </p:grpSpPr>
        <p:sp>
          <p:nvSpPr>
            <p:cNvPr id="252" name="Rounded Rectangle 251"/>
            <p:cNvSpPr/>
            <p:nvPr/>
          </p:nvSpPr>
          <p:spPr bwMode="auto">
            <a:xfrm>
              <a:off x="8077199" y="4495798"/>
              <a:ext cx="533400" cy="869574"/>
            </a:xfrm>
            <a:prstGeom prst="roundRect">
              <a:avLst/>
            </a:prstGeom>
            <a:solidFill>
              <a:schemeClr val="lt1">
                <a:alpha val="0"/>
              </a:schemeClr>
            </a:solidFill>
            <a:ln w="28575" cmpd="sng">
              <a:solidFill>
                <a:srgbClr val="000000"/>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Gill Sans MT"/>
                <a:ea typeface="굴림" pitchFamily="34" charset="-127"/>
                <a:cs typeface="Gill Sans MT"/>
              </a:endParaRPr>
            </a:p>
          </p:txBody>
        </p:sp>
        <p:grpSp>
          <p:nvGrpSpPr>
            <p:cNvPr id="261" name="Group 260"/>
            <p:cNvGrpSpPr/>
            <p:nvPr/>
          </p:nvGrpSpPr>
          <p:grpSpPr>
            <a:xfrm rot="5400000">
              <a:off x="7950317" y="4892158"/>
              <a:ext cx="568725" cy="162558"/>
              <a:chOff x="3505200" y="2590800"/>
              <a:chExt cx="1447800" cy="228600"/>
            </a:xfrm>
            <a:solidFill>
              <a:schemeClr val="tx2">
                <a:lumMod val="20000"/>
                <a:lumOff val="80000"/>
              </a:schemeClr>
            </a:solidFill>
          </p:grpSpPr>
          <p:sp>
            <p:nvSpPr>
              <p:cNvPr id="263" name="Oval 262"/>
              <p:cNvSpPr/>
              <p:nvPr/>
            </p:nvSpPr>
            <p:spPr>
              <a:xfrm>
                <a:off x="3505200" y="2590800"/>
                <a:ext cx="304800" cy="228600"/>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sp>
            <p:nvSpPr>
              <p:cNvPr id="264" name="Oval 263"/>
              <p:cNvSpPr/>
              <p:nvPr/>
            </p:nvSpPr>
            <p:spPr>
              <a:xfrm>
                <a:off x="3886200" y="2590800"/>
                <a:ext cx="304800" cy="228600"/>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sp>
            <p:nvSpPr>
              <p:cNvPr id="265" name="Oval 264"/>
              <p:cNvSpPr/>
              <p:nvPr/>
            </p:nvSpPr>
            <p:spPr>
              <a:xfrm>
                <a:off x="4267200" y="2590800"/>
                <a:ext cx="304800" cy="228600"/>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sp>
            <p:nvSpPr>
              <p:cNvPr id="266" name="Oval 265"/>
              <p:cNvSpPr/>
              <p:nvPr/>
            </p:nvSpPr>
            <p:spPr>
              <a:xfrm>
                <a:off x="4648200" y="2590800"/>
                <a:ext cx="304800" cy="228600"/>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grpSp>
        <p:grpSp>
          <p:nvGrpSpPr>
            <p:cNvPr id="254" name="Group 253"/>
            <p:cNvGrpSpPr/>
            <p:nvPr/>
          </p:nvGrpSpPr>
          <p:grpSpPr>
            <a:xfrm rot="5400000">
              <a:off x="8093926" y="4893525"/>
              <a:ext cx="718388" cy="162562"/>
              <a:chOff x="2743194" y="1533504"/>
              <a:chExt cx="1828805" cy="228605"/>
            </a:xfrm>
            <a:solidFill>
              <a:srgbClr val="FF6600"/>
            </a:solidFill>
          </p:grpSpPr>
          <p:grpSp>
            <p:nvGrpSpPr>
              <p:cNvPr id="255" name="Group 254"/>
              <p:cNvGrpSpPr/>
              <p:nvPr/>
            </p:nvGrpSpPr>
            <p:grpSpPr>
              <a:xfrm>
                <a:off x="3124198" y="1533505"/>
                <a:ext cx="1447801" cy="228604"/>
                <a:chOff x="3505198" y="1533505"/>
                <a:chExt cx="1447801" cy="228604"/>
              </a:xfrm>
              <a:grpFill/>
            </p:grpSpPr>
            <p:sp>
              <p:nvSpPr>
                <p:cNvPr id="257" name="Oval 256"/>
                <p:cNvSpPr/>
                <p:nvPr/>
              </p:nvSpPr>
              <p:spPr>
                <a:xfrm>
                  <a:off x="3505198" y="1533510"/>
                  <a:ext cx="304800" cy="228599"/>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sp>
              <p:nvSpPr>
                <p:cNvPr id="258" name="Oval 257"/>
                <p:cNvSpPr/>
                <p:nvPr/>
              </p:nvSpPr>
              <p:spPr>
                <a:xfrm>
                  <a:off x="3886198" y="1533510"/>
                  <a:ext cx="304800" cy="228599"/>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sp>
              <p:nvSpPr>
                <p:cNvPr id="259" name="Oval 258"/>
                <p:cNvSpPr/>
                <p:nvPr/>
              </p:nvSpPr>
              <p:spPr>
                <a:xfrm>
                  <a:off x="4267201" y="1533505"/>
                  <a:ext cx="304802" cy="228604"/>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sp>
              <p:nvSpPr>
                <p:cNvPr id="260" name="Oval 259"/>
                <p:cNvSpPr/>
                <p:nvPr/>
              </p:nvSpPr>
              <p:spPr>
                <a:xfrm>
                  <a:off x="4648197" y="1533506"/>
                  <a:ext cx="304802" cy="228599"/>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grpSp>
          <p:sp>
            <p:nvSpPr>
              <p:cNvPr id="256" name="Oval 255"/>
              <p:cNvSpPr/>
              <p:nvPr/>
            </p:nvSpPr>
            <p:spPr>
              <a:xfrm>
                <a:off x="2743194" y="1533504"/>
                <a:ext cx="304802" cy="228601"/>
              </a:xfrm>
              <a:prstGeom prst="ellipse">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Gill Sans MT"/>
                </a:endParaRPr>
              </a:p>
            </p:txBody>
          </p:sp>
        </p:grpSp>
      </p:grpSp>
      <p:grpSp>
        <p:nvGrpSpPr>
          <p:cNvPr id="268" name="Group 267"/>
          <p:cNvGrpSpPr/>
          <p:nvPr/>
        </p:nvGrpSpPr>
        <p:grpSpPr>
          <a:xfrm>
            <a:off x="4861610" y="5445710"/>
            <a:ext cx="1193382" cy="788795"/>
            <a:chOff x="1600200" y="4191000"/>
            <a:chExt cx="1752600" cy="945821"/>
          </a:xfrm>
        </p:grpSpPr>
        <p:sp>
          <p:nvSpPr>
            <p:cNvPr id="269" name="Rounded Rectangle 268"/>
            <p:cNvSpPr/>
            <p:nvPr/>
          </p:nvSpPr>
          <p:spPr>
            <a:xfrm>
              <a:off x="1600200" y="4191000"/>
              <a:ext cx="1752600" cy="914400"/>
            </a:xfrm>
            <a:prstGeom prst="roundRect">
              <a:avLst/>
            </a:prstGeom>
            <a:solidFill>
              <a:schemeClr val="lt1">
                <a:alpha val="0"/>
              </a:schemeClr>
            </a:solidFill>
            <a:ln w="28575" cmpd="sng">
              <a:solidFill>
                <a:srgbClr val="00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sng"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Gill Sans MT"/>
              </a:endParaRPr>
            </a:p>
          </p:txBody>
        </p:sp>
        <p:grpSp>
          <p:nvGrpSpPr>
            <p:cNvPr id="270" name="Group 269"/>
            <p:cNvGrpSpPr/>
            <p:nvPr/>
          </p:nvGrpSpPr>
          <p:grpSpPr>
            <a:xfrm>
              <a:off x="1600204" y="4199971"/>
              <a:ext cx="497200" cy="936850"/>
              <a:chOff x="3554058" y="5422154"/>
              <a:chExt cx="874762" cy="1249132"/>
            </a:xfrm>
          </p:grpSpPr>
          <p:sp>
            <p:nvSpPr>
              <p:cNvPr id="345" name="Rounded Rectangle 344"/>
              <p:cNvSpPr/>
              <p:nvPr/>
            </p:nvSpPr>
            <p:spPr>
              <a:xfrm>
                <a:off x="3688111" y="5486401"/>
                <a:ext cx="670321" cy="1036982"/>
              </a:xfrm>
              <a:prstGeom prst="roundRect">
                <a:avLst/>
              </a:prstGeom>
              <a:solidFill>
                <a:srgbClr val="4A8861"/>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sng" strike="noStrike" kern="1200" cap="none" spc="0" normalizeH="0" baseline="0" noProof="0" dirty="0">
                  <a:ln>
                    <a:noFill/>
                  </a:ln>
                  <a:solidFill>
                    <a:prstClr val="black"/>
                  </a:solidFill>
                  <a:effectLst/>
                  <a:uLnTx/>
                  <a:uFillTx/>
                  <a:latin typeface="Gill Sans MT"/>
                  <a:ea typeface="+mn-ea"/>
                  <a:cs typeface="Gill Sans MT"/>
                </a:endParaRPr>
              </a:p>
            </p:txBody>
          </p:sp>
          <p:sp>
            <p:nvSpPr>
              <p:cNvPr id="346" name="TextBox 345"/>
              <p:cNvSpPr txBox="1"/>
              <p:nvPr/>
            </p:nvSpPr>
            <p:spPr>
              <a:xfrm rot="16200000">
                <a:off x="3366873" y="5609339"/>
                <a:ext cx="1249132" cy="87476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Gill Sans MT"/>
                    <a:ea typeface="+mn-ea"/>
                    <a:cs typeface="Gill Sans MT"/>
                  </a:rPr>
                  <a:t>Buffer</a:t>
                </a:r>
              </a:p>
            </p:txBody>
          </p:sp>
        </p:grpSp>
        <p:grpSp>
          <p:nvGrpSpPr>
            <p:cNvPr id="271" name="Group 270"/>
            <p:cNvGrpSpPr/>
            <p:nvPr/>
          </p:nvGrpSpPr>
          <p:grpSpPr>
            <a:xfrm>
              <a:off x="2045070" y="4191002"/>
              <a:ext cx="497200" cy="914400"/>
              <a:chOff x="3496055" y="5410202"/>
              <a:chExt cx="659281" cy="1219200"/>
            </a:xfrm>
          </p:grpSpPr>
          <p:sp>
            <p:nvSpPr>
              <p:cNvPr id="343" name="Rounded Rectangle 342"/>
              <p:cNvSpPr/>
              <p:nvPr/>
            </p:nvSpPr>
            <p:spPr>
              <a:xfrm>
                <a:off x="3613450" y="5486401"/>
                <a:ext cx="476852" cy="1036982"/>
              </a:xfrm>
              <a:prstGeom prst="roundRect">
                <a:avLst/>
              </a:prstGeom>
              <a:solidFill>
                <a:schemeClr val="bg1">
                  <a:lumMod val="65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sng" strike="noStrike" kern="1200" cap="none" spc="0" normalizeH="0" baseline="0" noProof="0" dirty="0">
                  <a:ln>
                    <a:noFill/>
                  </a:ln>
                  <a:solidFill>
                    <a:prstClr val="black"/>
                  </a:solidFill>
                  <a:effectLst/>
                  <a:uLnTx/>
                  <a:uFillTx/>
                  <a:latin typeface="Gill Sans MT"/>
                  <a:ea typeface="+mn-ea"/>
                  <a:cs typeface="Gill Sans MT"/>
                </a:endParaRPr>
              </a:p>
            </p:txBody>
          </p:sp>
          <p:sp>
            <p:nvSpPr>
              <p:cNvPr id="344" name="TextBox 343"/>
              <p:cNvSpPr txBox="1"/>
              <p:nvPr/>
            </p:nvSpPr>
            <p:spPr>
              <a:xfrm rot="16200000">
                <a:off x="3216096" y="5690161"/>
                <a:ext cx="1219200" cy="65928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err="1">
                    <a:ln>
                      <a:noFill/>
                    </a:ln>
                    <a:solidFill>
                      <a:srgbClr val="000000"/>
                    </a:solidFill>
                    <a:effectLst/>
                    <a:uLnTx/>
                    <a:uFillTx/>
                    <a:latin typeface="Gill Sans MT"/>
                    <a:ea typeface="+mn-ea"/>
                    <a:cs typeface="Gill Sans MT"/>
                  </a:rPr>
                  <a:t>NoC</a:t>
                </a:r>
                <a:endParaRPr kumimoji="0" lang="en-US" sz="16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nvGrpSpPr>
            <p:cNvPr id="272" name="Group 271"/>
            <p:cNvGrpSpPr/>
            <p:nvPr/>
          </p:nvGrpSpPr>
          <p:grpSpPr>
            <a:xfrm>
              <a:off x="2590801" y="4267200"/>
              <a:ext cx="685800" cy="762000"/>
              <a:chOff x="1905000" y="4876800"/>
              <a:chExt cx="4370698" cy="2998047"/>
            </a:xfrm>
          </p:grpSpPr>
          <p:grpSp>
            <p:nvGrpSpPr>
              <p:cNvPr id="273" name="Group 272"/>
              <p:cNvGrpSpPr/>
              <p:nvPr/>
            </p:nvGrpSpPr>
            <p:grpSpPr>
              <a:xfrm>
                <a:off x="1905000" y="4876800"/>
                <a:ext cx="4370698" cy="1474047"/>
                <a:chOff x="1905000" y="4876800"/>
                <a:chExt cx="4370698" cy="1474047"/>
              </a:xfrm>
            </p:grpSpPr>
            <p:grpSp>
              <p:nvGrpSpPr>
                <p:cNvPr id="309" name="Group 308"/>
                <p:cNvGrpSpPr/>
                <p:nvPr/>
              </p:nvGrpSpPr>
              <p:grpSpPr>
                <a:xfrm>
                  <a:off x="1905000" y="4876800"/>
                  <a:ext cx="2160898" cy="1474047"/>
                  <a:chOff x="1823106" y="5168762"/>
                  <a:chExt cx="1687788" cy="1155838"/>
                </a:xfrm>
              </p:grpSpPr>
              <p:sp>
                <p:nvSpPr>
                  <p:cNvPr id="327" name="Rounded Rectangle 326"/>
                  <p:cNvSpPr/>
                  <p:nvPr/>
                </p:nvSpPr>
                <p:spPr>
                  <a:xfrm>
                    <a:off x="1828800"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28" name="Rounded Rectangle 327"/>
                  <p:cNvSpPr/>
                  <p:nvPr/>
                </p:nvSpPr>
                <p:spPr>
                  <a:xfrm>
                    <a:off x="2260778"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29" name="Rounded Rectangle 328"/>
                  <p:cNvSpPr/>
                  <p:nvPr/>
                </p:nvSpPr>
                <p:spPr>
                  <a:xfrm>
                    <a:off x="1828800"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30" name="Rounded Rectangle 329"/>
                  <p:cNvSpPr/>
                  <p:nvPr/>
                </p:nvSpPr>
                <p:spPr>
                  <a:xfrm>
                    <a:off x="2260778"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31" name="Rounded Rectangle 330"/>
                  <p:cNvSpPr/>
                  <p:nvPr/>
                </p:nvSpPr>
                <p:spPr>
                  <a:xfrm>
                    <a:off x="1828800" y="57810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32" name="Rounded Rectangle 331"/>
                  <p:cNvSpPr/>
                  <p:nvPr/>
                </p:nvSpPr>
                <p:spPr>
                  <a:xfrm>
                    <a:off x="2260778"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33" name="Rounded Rectangle 332"/>
                  <p:cNvSpPr/>
                  <p:nvPr/>
                </p:nvSpPr>
                <p:spPr>
                  <a:xfrm>
                    <a:off x="2692755"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34" name="Rounded Rectangle 333"/>
                  <p:cNvSpPr/>
                  <p:nvPr/>
                </p:nvSpPr>
                <p:spPr>
                  <a:xfrm>
                    <a:off x="2692755"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35" name="Rounded Rectangle 334"/>
                  <p:cNvSpPr/>
                  <p:nvPr/>
                </p:nvSpPr>
                <p:spPr>
                  <a:xfrm>
                    <a:off x="2692755"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36" name="Rounded Rectangle 335"/>
                  <p:cNvSpPr/>
                  <p:nvPr/>
                </p:nvSpPr>
                <p:spPr>
                  <a:xfrm>
                    <a:off x="3118187" y="516876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37" name="Rounded Rectangle 336"/>
                  <p:cNvSpPr/>
                  <p:nvPr/>
                </p:nvSpPr>
                <p:spPr>
                  <a:xfrm>
                    <a:off x="3118187" y="5466936"/>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38" name="Rounded Rectangle 337"/>
                  <p:cNvSpPr/>
                  <p:nvPr/>
                </p:nvSpPr>
                <p:spPr>
                  <a:xfrm>
                    <a:off x="3118187" y="57748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39" name="Rounded Rectangle 338"/>
                  <p:cNvSpPr/>
                  <p:nvPr/>
                </p:nvSpPr>
                <p:spPr>
                  <a:xfrm>
                    <a:off x="1823106" y="60858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40" name="Rounded Rectangle 339"/>
                  <p:cNvSpPr/>
                  <p:nvPr/>
                </p:nvSpPr>
                <p:spPr>
                  <a:xfrm>
                    <a:off x="2255084"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41" name="Rounded Rectangle 340"/>
                  <p:cNvSpPr/>
                  <p:nvPr/>
                </p:nvSpPr>
                <p:spPr>
                  <a:xfrm>
                    <a:off x="2687061"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42" name="Rounded Rectangle 341"/>
                  <p:cNvSpPr/>
                  <p:nvPr/>
                </p:nvSpPr>
                <p:spPr>
                  <a:xfrm>
                    <a:off x="3112493" y="60796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grpSp>
            <p:grpSp>
              <p:nvGrpSpPr>
                <p:cNvPr id="310" name="Group 309"/>
                <p:cNvGrpSpPr/>
                <p:nvPr/>
              </p:nvGrpSpPr>
              <p:grpSpPr>
                <a:xfrm>
                  <a:off x="4114800" y="4876800"/>
                  <a:ext cx="2160898" cy="1474047"/>
                  <a:chOff x="1823106" y="5168762"/>
                  <a:chExt cx="1687788" cy="1155838"/>
                </a:xfrm>
              </p:grpSpPr>
              <p:sp>
                <p:nvSpPr>
                  <p:cNvPr id="311" name="Rounded Rectangle 310"/>
                  <p:cNvSpPr/>
                  <p:nvPr/>
                </p:nvSpPr>
                <p:spPr>
                  <a:xfrm>
                    <a:off x="1828800"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12" name="Rounded Rectangle 311"/>
                  <p:cNvSpPr/>
                  <p:nvPr/>
                </p:nvSpPr>
                <p:spPr>
                  <a:xfrm>
                    <a:off x="2260778"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13" name="Rounded Rectangle 312"/>
                  <p:cNvSpPr/>
                  <p:nvPr/>
                </p:nvSpPr>
                <p:spPr>
                  <a:xfrm>
                    <a:off x="1828800"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14" name="Rounded Rectangle 313"/>
                  <p:cNvSpPr/>
                  <p:nvPr/>
                </p:nvSpPr>
                <p:spPr>
                  <a:xfrm>
                    <a:off x="2260778"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15" name="Rounded Rectangle 314"/>
                  <p:cNvSpPr/>
                  <p:nvPr/>
                </p:nvSpPr>
                <p:spPr>
                  <a:xfrm>
                    <a:off x="1828800" y="57810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16" name="Rounded Rectangle 315"/>
                  <p:cNvSpPr/>
                  <p:nvPr/>
                </p:nvSpPr>
                <p:spPr>
                  <a:xfrm>
                    <a:off x="2260778"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17" name="Rounded Rectangle 316"/>
                  <p:cNvSpPr/>
                  <p:nvPr/>
                </p:nvSpPr>
                <p:spPr>
                  <a:xfrm>
                    <a:off x="2692755"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18" name="Rounded Rectangle 317"/>
                  <p:cNvSpPr/>
                  <p:nvPr/>
                </p:nvSpPr>
                <p:spPr>
                  <a:xfrm>
                    <a:off x="2692755"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19" name="Rounded Rectangle 318"/>
                  <p:cNvSpPr/>
                  <p:nvPr/>
                </p:nvSpPr>
                <p:spPr>
                  <a:xfrm>
                    <a:off x="2692755"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20" name="Rounded Rectangle 319"/>
                  <p:cNvSpPr/>
                  <p:nvPr/>
                </p:nvSpPr>
                <p:spPr>
                  <a:xfrm>
                    <a:off x="3118187" y="516876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21" name="Rounded Rectangle 320"/>
                  <p:cNvSpPr/>
                  <p:nvPr/>
                </p:nvSpPr>
                <p:spPr>
                  <a:xfrm>
                    <a:off x="3118187" y="5466936"/>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22" name="Rounded Rectangle 321"/>
                  <p:cNvSpPr/>
                  <p:nvPr/>
                </p:nvSpPr>
                <p:spPr>
                  <a:xfrm>
                    <a:off x="3118187" y="57748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23" name="Rounded Rectangle 322"/>
                  <p:cNvSpPr/>
                  <p:nvPr/>
                </p:nvSpPr>
                <p:spPr>
                  <a:xfrm>
                    <a:off x="1823106" y="60858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24" name="Rounded Rectangle 323"/>
                  <p:cNvSpPr/>
                  <p:nvPr/>
                </p:nvSpPr>
                <p:spPr>
                  <a:xfrm>
                    <a:off x="2255084"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25" name="Rounded Rectangle 324"/>
                  <p:cNvSpPr/>
                  <p:nvPr/>
                </p:nvSpPr>
                <p:spPr>
                  <a:xfrm>
                    <a:off x="2687061"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26" name="Rounded Rectangle 325"/>
                  <p:cNvSpPr/>
                  <p:nvPr/>
                </p:nvSpPr>
                <p:spPr>
                  <a:xfrm>
                    <a:off x="3112493" y="60796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grpSp>
          </p:grpSp>
          <p:grpSp>
            <p:nvGrpSpPr>
              <p:cNvPr id="274" name="Group 273"/>
              <p:cNvGrpSpPr/>
              <p:nvPr/>
            </p:nvGrpSpPr>
            <p:grpSpPr>
              <a:xfrm>
                <a:off x="1905000" y="6400800"/>
                <a:ext cx="4370698" cy="1474047"/>
                <a:chOff x="1905000" y="4876800"/>
                <a:chExt cx="4370698" cy="1474047"/>
              </a:xfrm>
            </p:grpSpPr>
            <p:grpSp>
              <p:nvGrpSpPr>
                <p:cNvPr id="275" name="Group 274"/>
                <p:cNvGrpSpPr/>
                <p:nvPr/>
              </p:nvGrpSpPr>
              <p:grpSpPr>
                <a:xfrm>
                  <a:off x="1905000" y="4876800"/>
                  <a:ext cx="2160898" cy="1474047"/>
                  <a:chOff x="1823106" y="5168762"/>
                  <a:chExt cx="1687788" cy="1155838"/>
                </a:xfrm>
              </p:grpSpPr>
              <p:sp>
                <p:nvSpPr>
                  <p:cNvPr id="293" name="Rounded Rectangle 292"/>
                  <p:cNvSpPr/>
                  <p:nvPr/>
                </p:nvSpPr>
                <p:spPr>
                  <a:xfrm>
                    <a:off x="1828800"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94" name="Rounded Rectangle 293"/>
                  <p:cNvSpPr/>
                  <p:nvPr/>
                </p:nvSpPr>
                <p:spPr>
                  <a:xfrm>
                    <a:off x="2260778"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95" name="Rounded Rectangle 294"/>
                  <p:cNvSpPr/>
                  <p:nvPr/>
                </p:nvSpPr>
                <p:spPr>
                  <a:xfrm>
                    <a:off x="1828800"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96" name="Rounded Rectangle 295"/>
                  <p:cNvSpPr/>
                  <p:nvPr/>
                </p:nvSpPr>
                <p:spPr>
                  <a:xfrm>
                    <a:off x="2260778"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97" name="Rounded Rectangle 296"/>
                  <p:cNvSpPr/>
                  <p:nvPr/>
                </p:nvSpPr>
                <p:spPr>
                  <a:xfrm>
                    <a:off x="1828800" y="57810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98" name="Rounded Rectangle 297"/>
                  <p:cNvSpPr/>
                  <p:nvPr/>
                </p:nvSpPr>
                <p:spPr>
                  <a:xfrm>
                    <a:off x="2260778"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99" name="Rounded Rectangle 298"/>
                  <p:cNvSpPr/>
                  <p:nvPr/>
                </p:nvSpPr>
                <p:spPr>
                  <a:xfrm>
                    <a:off x="2692755"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00" name="Rounded Rectangle 299"/>
                  <p:cNvSpPr/>
                  <p:nvPr/>
                </p:nvSpPr>
                <p:spPr>
                  <a:xfrm>
                    <a:off x="2692755"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01" name="Rounded Rectangle 300"/>
                  <p:cNvSpPr/>
                  <p:nvPr/>
                </p:nvSpPr>
                <p:spPr>
                  <a:xfrm>
                    <a:off x="2692755"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02" name="Rounded Rectangle 301"/>
                  <p:cNvSpPr/>
                  <p:nvPr/>
                </p:nvSpPr>
                <p:spPr>
                  <a:xfrm>
                    <a:off x="3118187" y="516876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03" name="Rounded Rectangle 302"/>
                  <p:cNvSpPr/>
                  <p:nvPr/>
                </p:nvSpPr>
                <p:spPr>
                  <a:xfrm>
                    <a:off x="3118187" y="5466936"/>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04" name="Rounded Rectangle 303"/>
                  <p:cNvSpPr/>
                  <p:nvPr/>
                </p:nvSpPr>
                <p:spPr>
                  <a:xfrm>
                    <a:off x="3118187" y="57748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05" name="Rounded Rectangle 304"/>
                  <p:cNvSpPr/>
                  <p:nvPr/>
                </p:nvSpPr>
                <p:spPr>
                  <a:xfrm>
                    <a:off x="1823106" y="60858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06" name="Rounded Rectangle 305"/>
                  <p:cNvSpPr/>
                  <p:nvPr/>
                </p:nvSpPr>
                <p:spPr>
                  <a:xfrm>
                    <a:off x="2255084"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07" name="Rounded Rectangle 306"/>
                  <p:cNvSpPr/>
                  <p:nvPr/>
                </p:nvSpPr>
                <p:spPr>
                  <a:xfrm>
                    <a:off x="2687061"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08" name="Rounded Rectangle 307"/>
                  <p:cNvSpPr/>
                  <p:nvPr/>
                </p:nvSpPr>
                <p:spPr>
                  <a:xfrm>
                    <a:off x="3112493" y="60796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grpSp>
            <p:grpSp>
              <p:nvGrpSpPr>
                <p:cNvPr id="276" name="Group 275"/>
                <p:cNvGrpSpPr/>
                <p:nvPr/>
              </p:nvGrpSpPr>
              <p:grpSpPr>
                <a:xfrm>
                  <a:off x="4114800" y="4876800"/>
                  <a:ext cx="2160898" cy="1474047"/>
                  <a:chOff x="1823106" y="5168762"/>
                  <a:chExt cx="1687788" cy="1155838"/>
                </a:xfrm>
              </p:grpSpPr>
              <p:sp>
                <p:nvSpPr>
                  <p:cNvPr id="277" name="Rounded Rectangle 276"/>
                  <p:cNvSpPr/>
                  <p:nvPr/>
                </p:nvSpPr>
                <p:spPr>
                  <a:xfrm>
                    <a:off x="1828800"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78" name="Rounded Rectangle 277"/>
                  <p:cNvSpPr/>
                  <p:nvPr/>
                </p:nvSpPr>
                <p:spPr>
                  <a:xfrm>
                    <a:off x="2260778"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79" name="Rounded Rectangle 278"/>
                  <p:cNvSpPr/>
                  <p:nvPr/>
                </p:nvSpPr>
                <p:spPr>
                  <a:xfrm>
                    <a:off x="1828800"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80" name="Rounded Rectangle 279"/>
                  <p:cNvSpPr/>
                  <p:nvPr/>
                </p:nvSpPr>
                <p:spPr>
                  <a:xfrm>
                    <a:off x="2260778"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81" name="Rounded Rectangle 280"/>
                  <p:cNvSpPr/>
                  <p:nvPr/>
                </p:nvSpPr>
                <p:spPr>
                  <a:xfrm>
                    <a:off x="1828800" y="57810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82" name="Rounded Rectangle 281"/>
                  <p:cNvSpPr/>
                  <p:nvPr/>
                </p:nvSpPr>
                <p:spPr>
                  <a:xfrm>
                    <a:off x="2260778"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83" name="Rounded Rectangle 282"/>
                  <p:cNvSpPr/>
                  <p:nvPr/>
                </p:nvSpPr>
                <p:spPr>
                  <a:xfrm>
                    <a:off x="2692755"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84" name="Rounded Rectangle 283"/>
                  <p:cNvSpPr/>
                  <p:nvPr/>
                </p:nvSpPr>
                <p:spPr>
                  <a:xfrm>
                    <a:off x="2692755"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85" name="Rounded Rectangle 284"/>
                  <p:cNvSpPr/>
                  <p:nvPr/>
                </p:nvSpPr>
                <p:spPr>
                  <a:xfrm>
                    <a:off x="2692755"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86" name="Rounded Rectangle 285"/>
                  <p:cNvSpPr/>
                  <p:nvPr/>
                </p:nvSpPr>
                <p:spPr>
                  <a:xfrm>
                    <a:off x="3118187" y="516876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87" name="Rounded Rectangle 286"/>
                  <p:cNvSpPr/>
                  <p:nvPr/>
                </p:nvSpPr>
                <p:spPr>
                  <a:xfrm>
                    <a:off x="3118187" y="5466936"/>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88" name="Rounded Rectangle 287"/>
                  <p:cNvSpPr/>
                  <p:nvPr/>
                </p:nvSpPr>
                <p:spPr>
                  <a:xfrm>
                    <a:off x="3118187" y="57748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89" name="Rounded Rectangle 288"/>
                  <p:cNvSpPr/>
                  <p:nvPr/>
                </p:nvSpPr>
                <p:spPr>
                  <a:xfrm>
                    <a:off x="1823106" y="60858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90" name="Rounded Rectangle 289"/>
                  <p:cNvSpPr/>
                  <p:nvPr/>
                </p:nvSpPr>
                <p:spPr>
                  <a:xfrm>
                    <a:off x="2255084"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91" name="Rounded Rectangle 290"/>
                  <p:cNvSpPr/>
                  <p:nvPr/>
                </p:nvSpPr>
                <p:spPr>
                  <a:xfrm>
                    <a:off x="2687061"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292" name="Rounded Rectangle 291"/>
                  <p:cNvSpPr/>
                  <p:nvPr/>
                </p:nvSpPr>
                <p:spPr>
                  <a:xfrm>
                    <a:off x="3112493" y="60796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grpSp>
          </p:grpSp>
        </p:grpSp>
      </p:grpSp>
      <p:sp>
        <p:nvSpPr>
          <p:cNvPr id="348" name="TextBox 347"/>
          <p:cNvSpPr txBox="1"/>
          <p:nvPr/>
        </p:nvSpPr>
        <p:spPr>
          <a:xfrm>
            <a:off x="4917430" y="3701619"/>
            <a:ext cx="1194943"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MT"/>
                <a:ea typeface="+mn-ea"/>
                <a:cs typeface="Gill Sans MT"/>
              </a:rPr>
              <a:t>Family 1</a:t>
            </a:r>
          </a:p>
        </p:txBody>
      </p:sp>
      <p:sp>
        <p:nvSpPr>
          <p:cNvPr id="349" name="TextBox 348"/>
          <p:cNvSpPr txBox="1"/>
          <p:nvPr/>
        </p:nvSpPr>
        <p:spPr>
          <a:xfrm>
            <a:off x="5079657" y="6216219"/>
            <a:ext cx="759443"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1F497D"/>
                </a:solidFill>
                <a:effectLst/>
                <a:uLnTx/>
                <a:uFillTx/>
                <a:latin typeface="Gill Sans MT"/>
                <a:ea typeface="+mn-ea"/>
                <a:cs typeface="Gill Sans MT"/>
              </a:rPr>
              <a:t>Acc. 1</a:t>
            </a:r>
          </a:p>
        </p:txBody>
      </p:sp>
      <p:grpSp>
        <p:nvGrpSpPr>
          <p:cNvPr id="350" name="Group 349"/>
          <p:cNvGrpSpPr/>
          <p:nvPr/>
        </p:nvGrpSpPr>
        <p:grpSpPr>
          <a:xfrm>
            <a:off x="6385613" y="5454218"/>
            <a:ext cx="1101943" cy="780273"/>
            <a:chOff x="1600200" y="4191000"/>
            <a:chExt cx="1752600" cy="914401"/>
          </a:xfrm>
        </p:grpSpPr>
        <p:sp>
          <p:nvSpPr>
            <p:cNvPr id="351" name="Rounded Rectangle 350"/>
            <p:cNvSpPr/>
            <p:nvPr/>
          </p:nvSpPr>
          <p:spPr>
            <a:xfrm>
              <a:off x="1600200" y="4191000"/>
              <a:ext cx="1752600" cy="914400"/>
            </a:xfrm>
            <a:prstGeom prst="roundRect">
              <a:avLst/>
            </a:prstGeom>
            <a:solidFill>
              <a:schemeClr val="lt1">
                <a:alpha val="0"/>
              </a:schemeClr>
            </a:solidFill>
            <a:ln w="28575" cmpd="sng">
              <a:solidFill>
                <a:srgbClr val="00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sng"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Gill Sans MT"/>
              </a:endParaRPr>
            </a:p>
          </p:txBody>
        </p:sp>
        <p:grpSp>
          <p:nvGrpSpPr>
            <p:cNvPr id="352" name="Group 351"/>
            <p:cNvGrpSpPr/>
            <p:nvPr/>
          </p:nvGrpSpPr>
          <p:grpSpPr>
            <a:xfrm>
              <a:off x="1607308" y="4191001"/>
              <a:ext cx="538458" cy="914400"/>
              <a:chOff x="3566559" y="5410202"/>
              <a:chExt cx="947350" cy="1219200"/>
            </a:xfrm>
          </p:grpSpPr>
          <p:sp>
            <p:nvSpPr>
              <p:cNvPr id="427" name="Rounded Rectangle 426"/>
              <p:cNvSpPr/>
              <p:nvPr/>
            </p:nvSpPr>
            <p:spPr>
              <a:xfrm>
                <a:off x="3688111" y="5486401"/>
                <a:ext cx="670321" cy="1036982"/>
              </a:xfrm>
              <a:prstGeom prst="roundRect">
                <a:avLst/>
              </a:prstGeom>
              <a:solidFill>
                <a:srgbClr val="4A8861"/>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sng" strike="noStrike" kern="1200" cap="none" spc="0" normalizeH="0" baseline="0" noProof="0" dirty="0">
                  <a:ln>
                    <a:noFill/>
                  </a:ln>
                  <a:solidFill>
                    <a:prstClr val="black"/>
                  </a:solidFill>
                  <a:effectLst/>
                  <a:uLnTx/>
                  <a:uFillTx/>
                  <a:latin typeface="Gill Sans MT"/>
                  <a:ea typeface="+mn-ea"/>
                  <a:cs typeface="Gill Sans MT"/>
                </a:endParaRPr>
              </a:p>
            </p:txBody>
          </p:sp>
          <p:sp>
            <p:nvSpPr>
              <p:cNvPr id="428" name="TextBox 427"/>
              <p:cNvSpPr txBox="1"/>
              <p:nvPr/>
            </p:nvSpPr>
            <p:spPr>
              <a:xfrm rot="16200000">
                <a:off x="3430634" y="5546127"/>
                <a:ext cx="1219200" cy="9473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Gill Sans MT"/>
                    <a:ea typeface="+mn-ea"/>
                    <a:cs typeface="Gill Sans MT"/>
                  </a:rPr>
                  <a:t>Buffer</a:t>
                </a:r>
              </a:p>
            </p:txBody>
          </p:sp>
        </p:grpSp>
        <p:grpSp>
          <p:nvGrpSpPr>
            <p:cNvPr id="353" name="Group 352"/>
            <p:cNvGrpSpPr/>
            <p:nvPr/>
          </p:nvGrpSpPr>
          <p:grpSpPr>
            <a:xfrm>
              <a:off x="2024440" y="4191000"/>
              <a:ext cx="538457" cy="914400"/>
              <a:chOff x="3468703" y="5410199"/>
              <a:chExt cx="713988" cy="1219200"/>
            </a:xfrm>
          </p:grpSpPr>
          <p:sp>
            <p:nvSpPr>
              <p:cNvPr id="425" name="Rounded Rectangle 424"/>
              <p:cNvSpPr/>
              <p:nvPr/>
            </p:nvSpPr>
            <p:spPr>
              <a:xfrm>
                <a:off x="3613450" y="5486401"/>
                <a:ext cx="476852" cy="1036982"/>
              </a:xfrm>
              <a:prstGeom prst="roundRect">
                <a:avLst/>
              </a:prstGeom>
              <a:solidFill>
                <a:schemeClr val="bg1">
                  <a:lumMod val="65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sng" strike="noStrike" kern="1200" cap="none" spc="0" normalizeH="0" baseline="0" noProof="0" dirty="0">
                  <a:ln>
                    <a:noFill/>
                  </a:ln>
                  <a:solidFill>
                    <a:prstClr val="black"/>
                  </a:solidFill>
                  <a:effectLst/>
                  <a:uLnTx/>
                  <a:uFillTx/>
                  <a:latin typeface="Gill Sans MT"/>
                  <a:ea typeface="+mn-ea"/>
                  <a:cs typeface="Gill Sans MT"/>
                </a:endParaRPr>
              </a:p>
            </p:txBody>
          </p:sp>
          <p:sp>
            <p:nvSpPr>
              <p:cNvPr id="426" name="TextBox 425"/>
              <p:cNvSpPr txBox="1"/>
              <p:nvPr/>
            </p:nvSpPr>
            <p:spPr>
              <a:xfrm rot="16200000">
                <a:off x="3216097" y="5662805"/>
                <a:ext cx="1219200" cy="7139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err="1">
                    <a:ln>
                      <a:noFill/>
                    </a:ln>
                    <a:solidFill>
                      <a:srgbClr val="000000"/>
                    </a:solidFill>
                    <a:effectLst/>
                    <a:uLnTx/>
                    <a:uFillTx/>
                    <a:latin typeface="Gill Sans MT"/>
                    <a:ea typeface="+mn-ea"/>
                    <a:cs typeface="Gill Sans MT"/>
                  </a:rPr>
                  <a:t>NoC</a:t>
                </a:r>
                <a:endParaRPr kumimoji="0" lang="en-US" sz="16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nvGrpSpPr>
            <p:cNvPr id="354" name="Group 353"/>
            <p:cNvGrpSpPr/>
            <p:nvPr/>
          </p:nvGrpSpPr>
          <p:grpSpPr>
            <a:xfrm>
              <a:off x="2590801" y="4267200"/>
              <a:ext cx="685800" cy="762000"/>
              <a:chOff x="1905000" y="4876800"/>
              <a:chExt cx="4370698" cy="2998047"/>
            </a:xfrm>
          </p:grpSpPr>
          <p:grpSp>
            <p:nvGrpSpPr>
              <p:cNvPr id="355" name="Group 354"/>
              <p:cNvGrpSpPr/>
              <p:nvPr/>
            </p:nvGrpSpPr>
            <p:grpSpPr>
              <a:xfrm>
                <a:off x="1905000" y="4876800"/>
                <a:ext cx="4370698" cy="1474047"/>
                <a:chOff x="1905000" y="4876800"/>
                <a:chExt cx="4370698" cy="1474047"/>
              </a:xfrm>
            </p:grpSpPr>
            <p:grpSp>
              <p:nvGrpSpPr>
                <p:cNvPr id="391" name="Group 390"/>
                <p:cNvGrpSpPr/>
                <p:nvPr/>
              </p:nvGrpSpPr>
              <p:grpSpPr>
                <a:xfrm>
                  <a:off x="1905000" y="4876800"/>
                  <a:ext cx="2160898" cy="1474047"/>
                  <a:chOff x="1823106" y="5168762"/>
                  <a:chExt cx="1687788" cy="1155838"/>
                </a:xfrm>
              </p:grpSpPr>
              <p:sp>
                <p:nvSpPr>
                  <p:cNvPr id="409" name="Rounded Rectangle 408"/>
                  <p:cNvSpPr/>
                  <p:nvPr/>
                </p:nvSpPr>
                <p:spPr>
                  <a:xfrm>
                    <a:off x="1828800"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10" name="Rounded Rectangle 409"/>
                  <p:cNvSpPr/>
                  <p:nvPr/>
                </p:nvSpPr>
                <p:spPr>
                  <a:xfrm>
                    <a:off x="2260778"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11" name="Rounded Rectangle 410"/>
                  <p:cNvSpPr/>
                  <p:nvPr/>
                </p:nvSpPr>
                <p:spPr>
                  <a:xfrm>
                    <a:off x="1828800"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12" name="Rounded Rectangle 411"/>
                  <p:cNvSpPr/>
                  <p:nvPr/>
                </p:nvSpPr>
                <p:spPr>
                  <a:xfrm>
                    <a:off x="2260778"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13" name="Rounded Rectangle 412"/>
                  <p:cNvSpPr/>
                  <p:nvPr/>
                </p:nvSpPr>
                <p:spPr>
                  <a:xfrm>
                    <a:off x="1828800" y="57810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14" name="Rounded Rectangle 413"/>
                  <p:cNvSpPr/>
                  <p:nvPr/>
                </p:nvSpPr>
                <p:spPr>
                  <a:xfrm>
                    <a:off x="2260778"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15" name="Rounded Rectangle 414"/>
                  <p:cNvSpPr/>
                  <p:nvPr/>
                </p:nvSpPr>
                <p:spPr>
                  <a:xfrm>
                    <a:off x="2692755"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16" name="Rounded Rectangle 415"/>
                  <p:cNvSpPr/>
                  <p:nvPr/>
                </p:nvSpPr>
                <p:spPr>
                  <a:xfrm>
                    <a:off x="2692755"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17" name="Rounded Rectangle 416"/>
                  <p:cNvSpPr/>
                  <p:nvPr/>
                </p:nvSpPr>
                <p:spPr>
                  <a:xfrm>
                    <a:off x="2692755"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18" name="Rounded Rectangle 417"/>
                  <p:cNvSpPr/>
                  <p:nvPr/>
                </p:nvSpPr>
                <p:spPr>
                  <a:xfrm>
                    <a:off x="3118187" y="516876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19" name="Rounded Rectangle 418"/>
                  <p:cNvSpPr/>
                  <p:nvPr/>
                </p:nvSpPr>
                <p:spPr>
                  <a:xfrm>
                    <a:off x="3118187" y="5466936"/>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20" name="Rounded Rectangle 419"/>
                  <p:cNvSpPr/>
                  <p:nvPr/>
                </p:nvSpPr>
                <p:spPr>
                  <a:xfrm>
                    <a:off x="3118187" y="57748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21" name="Rounded Rectangle 420"/>
                  <p:cNvSpPr/>
                  <p:nvPr/>
                </p:nvSpPr>
                <p:spPr>
                  <a:xfrm>
                    <a:off x="1823106" y="60858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22" name="Rounded Rectangle 421"/>
                  <p:cNvSpPr/>
                  <p:nvPr/>
                </p:nvSpPr>
                <p:spPr>
                  <a:xfrm>
                    <a:off x="2255084"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23" name="Rounded Rectangle 422"/>
                  <p:cNvSpPr/>
                  <p:nvPr/>
                </p:nvSpPr>
                <p:spPr>
                  <a:xfrm>
                    <a:off x="2687061"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24" name="Rounded Rectangle 423"/>
                  <p:cNvSpPr/>
                  <p:nvPr/>
                </p:nvSpPr>
                <p:spPr>
                  <a:xfrm>
                    <a:off x="3112493" y="60796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grpSp>
            <p:grpSp>
              <p:nvGrpSpPr>
                <p:cNvPr id="392" name="Group 391"/>
                <p:cNvGrpSpPr/>
                <p:nvPr/>
              </p:nvGrpSpPr>
              <p:grpSpPr>
                <a:xfrm>
                  <a:off x="4114800" y="4876800"/>
                  <a:ext cx="2160898" cy="1474047"/>
                  <a:chOff x="1823106" y="5168762"/>
                  <a:chExt cx="1687788" cy="1155838"/>
                </a:xfrm>
              </p:grpSpPr>
              <p:sp>
                <p:nvSpPr>
                  <p:cNvPr id="393" name="Rounded Rectangle 392"/>
                  <p:cNvSpPr/>
                  <p:nvPr/>
                </p:nvSpPr>
                <p:spPr>
                  <a:xfrm>
                    <a:off x="1828800"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94" name="Rounded Rectangle 393"/>
                  <p:cNvSpPr/>
                  <p:nvPr/>
                </p:nvSpPr>
                <p:spPr>
                  <a:xfrm>
                    <a:off x="2260778"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95" name="Rounded Rectangle 394"/>
                  <p:cNvSpPr/>
                  <p:nvPr/>
                </p:nvSpPr>
                <p:spPr>
                  <a:xfrm>
                    <a:off x="1828800"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96" name="Rounded Rectangle 395"/>
                  <p:cNvSpPr/>
                  <p:nvPr/>
                </p:nvSpPr>
                <p:spPr>
                  <a:xfrm>
                    <a:off x="2260778"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97" name="Rounded Rectangle 396"/>
                  <p:cNvSpPr/>
                  <p:nvPr/>
                </p:nvSpPr>
                <p:spPr>
                  <a:xfrm>
                    <a:off x="1828800" y="57810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98" name="Rounded Rectangle 397"/>
                  <p:cNvSpPr/>
                  <p:nvPr/>
                </p:nvSpPr>
                <p:spPr>
                  <a:xfrm>
                    <a:off x="2260778"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99" name="Rounded Rectangle 398"/>
                  <p:cNvSpPr/>
                  <p:nvPr/>
                </p:nvSpPr>
                <p:spPr>
                  <a:xfrm>
                    <a:off x="2692755"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00" name="Rounded Rectangle 399"/>
                  <p:cNvSpPr/>
                  <p:nvPr/>
                </p:nvSpPr>
                <p:spPr>
                  <a:xfrm>
                    <a:off x="2692755"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01" name="Rounded Rectangle 400"/>
                  <p:cNvSpPr/>
                  <p:nvPr/>
                </p:nvSpPr>
                <p:spPr>
                  <a:xfrm>
                    <a:off x="2692755"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02" name="Rounded Rectangle 401"/>
                  <p:cNvSpPr/>
                  <p:nvPr/>
                </p:nvSpPr>
                <p:spPr>
                  <a:xfrm>
                    <a:off x="3118187" y="516876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03" name="Rounded Rectangle 402"/>
                  <p:cNvSpPr/>
                  <p:nvPr/>
                </p:nvSpPr>
                <p:spPr>
                  <a:xfrm>
                    <a:off x="3118187" y="5466936"/>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04" name="Rounded Rectangle 403"/>
                  <p:cNvSpPr/>
                  <p:nvPr/>
                </p:nvSpPr>
                <p:spPr>
                  <a:xfrm>
                    <a:off x="3118187" y="57748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05" name="Rounded Rectangle 404"/>
                  <p:cNvSpPr/>
                  <p:nvPr/>
                </p:nvSpPr>
                <p:spPr>
                  <a:xfrm>
                    <a:off x="1823106" y="60858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06" name="Rounded Rectangle 405"/>
                  <p:cNvSpPr/>
                  <p:nvPr/>
                </p:nvSpPr>
                <p:spPr>
                  <a:xfrm>
                    <a:off x="2255084"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07" name="Rounded Rectangle 406"/>
                  <p:cNvSpPr/>
                  <p:nvPr/>
                </p:nvSpPr>
                <p:spPr>
                  <a:xfrm>
                    <a:off x="2687061"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08" name="Rounded Rectangle 407"/>
                  <p:cNvSpPr/>
                  <p:nvPr/>
                </p:nvSpPr>
                <p:spPr>
                  <a:xfrm>
                    <a:off x="3112493" y="60796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grpSp>
          </p:grpSp>
          <p:grpSp>
            <p:nvGrpSpPr>
              <p:cNvPr id="356" name="Group 355"/>
              <p:cNvGrpSpPr/>
              <p:nvPr/>
            </p:nvGrpSpPr>
            <p:grpSpPr>
              <a:xfrm>
                <a:off x="1905000" y="6400800"/>
                <a:ext cx="4370698" cy="1474047"/>
                <a:chOff x="1905000" y="4876800"/>
                <a:chExt cx="4370698" cy="1474047"/>
              </a:xfrm>
            </p:grpSpPr>
            <p:grpSp>
              <p:nvGrpSpPr>
                <p:cNvPr id="357" name="Group 356"/>
                <p:cNvGrpSpPr/>
                <p:nvPr/>
              </p:nvGrpSpPr>
              <p:grpSpPr>
                <a:xfrm>
                  <a:off x="1905000" y="4876800"/>
                  <a:ext cx="2160898" cy="1474047"/>
                  <a:chOff x="1823106" y="5168762"/>
                  <a:chExt cx="1687788" cy="1155838"/>
                </a:xfrm>
              </p:grpSpPr>
              <p:sp>
                <p:nvSpPr>
                  <p:cNvPr id="375" name="Rounded Rectangle 374"/>
                  <p:cNvSpPr/>
                  <p:nvPr/>
                </p:nvSpPr>
                <p:spPr>
                  <a:xfrm>
                    <a:off x="1828800"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76" name="Rounded Rectangle 375"/>
                  <p:cNvSpPr/>
                  <p:nvPr/>
                </p:nvSpPr>
                <p:spPr>
                  <a:xfrm>
                    <a:off x="2260778"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77" name="Rounded Rectangle 376"/>
                  <p:cNvSpPr/>
                  <p:nvPr/>
                </p:nvSpPr>
                <p:spPr>
                  <a:xfrm>
                    <a:off x="1828800"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78" name="Rounded Rectangle 377"/>
                  <p:cNvSpPr/>
                  <p:nvPr/>
                </p:nvSpPr>
                <p:spPr>
                  <a:xfrm>
                    <a:off x="2260778"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79" name="Rounded Rectangle 378"/>
                  <p:cNvSpPr/>
                  <p:nvPr/>
                </p:nvSpPr>
                <p:spPr>
                  <a:xfrm>
                    <a:off x="1828800" y="57810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80" name="Rounded Rectangle 379"/>
                  <p:cNvSpPr/>
                  <p:nvPr/>
                </p:nvSpPr>
                <p:spPr>
                  <a:xfrm>
                    <a:off x="2260778"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81" name="Rounded Rectangle 380"/>
                  <p:cNvSpPr/>
                  <p:nvPr/>
                </p:nvSpPr>
                <p:spPr>
                  <a:xfrm>
                    <a:off x="2692755"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82" name="Rounded Rectangle 381"/>
                  <p:cNvSpPr/>
                  <p:nvPr/>
                </p:nvSpPr>
                <p:spPr>
                  <a:xfrm>
                    <a:off x="2692755"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83" name="Rounded Rectangle 382"/>
                  <p:cNvSpPr/>
                  <p:nvPr/>
                </p:nvSpPr>
                <p:spPr>
                  <a:xfrm>
                    <a:off x="2692755"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84" name="Rounded Rectangle 383"/>
                  <p:cNvSpPr/>
                  <p:nvPr/>
                </p:nvSpPr>
                <p:spPr>
                  <a:xfrm>
                    <a:off x="3118187" y="516876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85" name="Rounded Rectangle 384"/>
                  <p:cNvSpPr/>
                  <p:nvPr/>
                </p:nvSpPr>
                <p:spPr>
                  <a:xfrm>
                    <a:off x="3118187" y="5466936"/>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86" name="Rounded Rectangle 385"/>
                  <p:cNvSpPr/>
                  <p:nvPr/>
                </p:nvSpPr>
                <p:spPr>
                  <a:xfrm>
                    <a:off x="3118187" y="57748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87" name="Rounded Rectangle 386"/>
                  <p:cNvSpPr/>
                  <p:nvPr/>
                </p:nvSpPr>
                <p:spPr>
                  <a:xfrm>
                    <a:off x="1823106" y="60858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88" name="Rounded Rectangle 387"/>
                  <p:cNvSpPr/>
                  <p:nvPr/>
                </p:nvSpPr>
                <p:spPr>
                  <a:xfrm>
                    <a:off x="2255084"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89" name="Rounded Rectangle 388"/>
                  <p:cNvSpPr/>
                  <p:nvPr/>
                </p:nvSpPr>
                <p:spPr>
                  <a:xfrm>
                    <a:off x="2687061"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90" name="Rounded Rectangle 389"/>
                  <p:cNvSpPr/>
                  <p:nvPr/>
                </p:nvSpPr>
                <p:spPr>
                  <a:xfrm>
                    <a:off x="3112493" y="60796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grpSp>
            <p:grpSp>
              <p:nvGrpSpPr>
                <p:cNvPr id="358" name="Group 357"/>
                <p:cNvGrpSpPr/>
                <p:nvPr/>
              </p:nvGrpSpPr>
              <p:grpSpPr>
                <a:xfrm>
                  <a:off x="4114800" y="4876800"/>
                  <a:ext cx="2160898" cy="1474047"/>
                  <a:chOff x="1823106" y="5168762"/>
                  <a:chExt cx="1687788" cy="1155838"/>
                </a:xfrm>
              </p:grpSpPr>
              <p:sp>
                <p:nvSpPr>
                  <p:cNvPr id="359" name="Rounded Rectangle 358"/>
                  <p:cNvSpPr/>
                  <p:nvPr/>
                </p:nvSpPr>
                <p:spPr>
                  <a:xfrm>
                    <a:off x="1828800"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60" name="Rounded Rectangle 359"/>
                  <p:cNvSpPr/>
                  <p:nvPr/>
                </p:nvSpPr>
                <p:spPr>
                  <a:xfrm>
                    <a:off x="2260778"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61" name="Rounded Rectangle 360"/>
                  <p:cNvSpPr/>
                  <p:nvPr/>
                </p:nvSpPr>
                <p:spPr>
                  <a:xfrm>
                    <a:off x="1828800"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62" name="Rounded Rectangle 361"/>
                  <p:cNvSpPr/>
                  <p:nvPr/>
                </p:nvSpPr>
                <p:spPr>
                  <a:xfrm>
                    <a:off x="2260778"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63" name="Rounded Rectangle 362"/>
                  <p:cNvSpPr/>
                  <p:nvPr/>
                </p:nvSpPr>
                <p:spPr>
                  <a:xfrm>
                    <a:off x="1828800" y="57810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64" name="Rounded Rectangle 363"/>
                  <p:cNvSpPr/>
                  <p:nvPr/>
                </p:nvSpPr>
                <p:spPr>
                  <a:xfrm>
                    <a:off x="2260778"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65" name="Rounded Rectangle 364"/>
                  <p:cNvSpPr/>
                  <p:nvPr/>
                </p:nvSpPr>
                <p:spPr>
                  <a:xfrm>
                    <a:off x="2692755"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66" name="Rounded Rectangle 365"/>
                  <p:cNvSpPr/>
                  <p:nvPr/>
                </p:nvSpPr>
                <p:spPr>
                  <a:xfrm>
                    <a:off x="2692755"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67" name="Rounded Rectangle 366"/>
                  <p:cNvSpPr/>
                  <p:nvPr/>
                </p:nvSpPr>
                <p:spPr>
                  <a:xfrm>
                    <a:off x="2692755"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68" name="Rounded Rectangle 367"/>
                  <p:cNvSpPr/>
                  <p:nvPr/>
                </p:nvSpPr>
                <p:spPr>
                  <a:xfrm>
                    <a:off x="3118187" y="516876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69" name="Rounded Rectangle 368"/>
                  <p:cNvSpPr/>
                  <p:nvPr/>
                </p:nvSpPr>
                <p:spPr>
                  <a:xfrm>
                    <a:off x="3118187" y="5466936"/>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70" name="Rounded Rectangle 369"/>
                  <p:cNvSpPr/>
                  <p:nvPr/>
                </p:nvSpPr>
                <p:spPr>
                  <a:xfrm>
                    <a:off x="3118187" y="57748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71" name="Rounded Rectangle 370"/>
                  <p:cNvSpPr/>
                  <p:nvPr/>
                </p:nvSpPr>
                <p:spPr>
                  <a:xfrm>
                    <a:off x="1823106" y="60858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72" name="Rounded Rectangle 371"/>
                  <p:cNvSpPr/>
                  <p:nvPr/>
                </p:nvSpPr>
                <p:spPr>
                  <a:xfrm>
                    <a:off x="2255084"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73" name="Rounded Rectangle 372"/>
                  <p:cNvSpPr/>
                  <p:nvPr/>
                </p:nvSpPr>
                <p:spPr>
                  <a:xfrm>
                    <a:off x="2687061"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374" name="Rounded Rectangle 373"/>
                  <p:cNvSpPr/>
                  <p:nvPr/>
                </p:nvSpPr>
                <p:spPr>
                  <a:xfrm>
                    <a:off x="3112493" y="60796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grpSp>
          </p:grpSp>
        </p:grpSp>
      </p:grpSp>
      <p:sp>
        <p:nvSpPr>
          <p:cNvPr id="429" name="TextBox 428"/>
          <p:cNvSpPr txBox="1"/>
          <p:nvPr/>
        </p:nvSpPr>
        <p:spPr>
          <a:xfrm>
            <a:off x="6603657" y="6216219"/>
            <a:ext cx="759443"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1F497D"/>
                </a:solidFill>
                <a:effectLst/>
                <a:uLnTx/>
                <a:uFillTx/>
                <a:latin typeface="Gill Sans MT"/>
                <a:ea typeface="+mn-ea"/>
                <a:cs typeface="Gill Sans MT"/>
              </a:rPr>
              <a:t>Acc. 2</a:t>
            </a:r>
          </a:p>
        </p:txBody>
      </p:sp>
      <p:cxnSp>
        <p:nvCxnSpPr>
          <p:cNvPr id="430" name="Straight Arrow Connector 429"/>
          <p:cNvCxnSpPr>
            <a:stCxn id="242" idx="2"/>
            <a:endCxn id="348" idx="0"/>
          </p:cNvCxnSpPr>
          <p:nvPr/>
        </p:nvCxnSpPr>
        <p:spPr>
          <a:xfrm flipH="1">
            <a:off x="5514902" y="3429000"/>
            <a:ext cx="1381198" cy="272619"/>
          </a:xfrm>
          <a:prstGeom prst="straightConnector1">
            <a:avLst/>
          </a:prstGeom>
          <a:noFill/>
          <a:ln w="38100" cap="flat" cmpd="sng" algn="ctr">
            <a:solidFill>
              <a:schemeClr val="tx1"/>
            </a:solidFill>
            <a:prstDash val="solid"/>
            <a:miter lim="800000"/>
            <a:headEnd type="none"/>
            <a:tailEnd type="arrow"/>
          </a:ln>
          <a:effectLst/>
        </p:spPr>
      </p:cxnSp>
      <p:cxnSp>
        <p:nvCxnSpPr>
          <p:cNvPr id="431" name="Straight Arrow Connector 430"/>
          <p:cNvCxnSpPr>
            <a:stCxn id="242" idx="2"/>
            <a:endCxn id="210" idx="0"/>
          </p:cNvCxnSpPr>
          <p:nvPr/>
        </p:nvCxnSpPr>
        <p:spPr>
          <a:xfrm>
            <a:off x="6896100" y="3429000"/>
            <a:ext cx="1362002" cy="272619"/>
          </a:xfrm>
          <a:prstGeom prst="straightConnector1">
            <a:avLst/>
          </a:prstGeom>
          <a:noFill/>
          <a:ln w="38100" cap="flat" cmpd="sng" algn="ctr">
            <a:solidFill>
              <a:schemeClr val="tx1"/>
            </a:solidFill>
            <a:prstDash val="solid"/>
            <a:miter lim="800000"/>
            <a:headEnd type="none"/>
            <a:tailEnd type="arrow"/>
          </a:ln>
          <a:effectLst/>
        </p:spPr>
      </p:cxnSp>
      <p:cxnSp>
        <p:nvCxnSpPr>
          <p:cNvPr id="432" name="Straight Arrow Connector 431"/>
          <p:cNvCxnSpPr/>
          <p:nvPr/>
        </p:nvCxnSpPr>
        <p:spPr>
          <a:xfrm>
            <a:off x="6919013" y="4975683"/>
            <a:ext cx="0" cy="326136"/>
          </a:xfrm>
          <a:prstGeom prst="straightConnector1">
            <a:avLst/>
          </a:prstGeom>
          <a:noFill/>
          <a:ln w="38100" cap="flat" cmpd="sng" algn="ctr">
            <a:solidFill>
              <a:schemeClr val="tx1"/>
            </a:solidFill>
            <a:prstDash val="solid"/>
            <a:miter lim="800000"/>
            <a:headEnd type="none"/>
            <a:tailEnd type="arrow"/>
          </a:ln>
          <a:effectLst/>
        </p:spPr>
      </p:cxnSp>
      <p:cxnSp>
        <p:nvCxnSpPr>
          <p:cNvPr id="433" name="Straight Arrow Connector 432"/>
          <p:cNvCxnSpPr/>
          <p:nvPr/>
        </p:nvCxnSpPr>
        <p:spPr>
          <a:xfrm>
            <a:off x="8290613" y="4997019"/>
            <a:ext cx="0" cy="326136"/>
          </a:xfrm>
          <a:prstGeom prst="straightConnector1">
            <a:avLst/>
          </a:prstGeom>
          <a:noFill/>
          <a:ln w="38100" cap="flat" cmpd="sng" algn="ctr">
            <a:solidFill>
              <a:schemeClr val="tx1"/>
            </a:solidFill>
            <a:prstDash val="solid"/>
            <a:miter lim="800000"/>
            <a:headEnd type="none"/>
            <a:tailEnd type="arrow"/>
          </a:ln>
          <a:effectLst/>
        </p:spPr>
      </p:cxnSp>
      <p:grpSp>
        <p:nvGrpSpPr>
          <p:cNvPr id="434" name="Group 433"/>
          <p:cNvGrpSpPr/>
          <p:nvPr/>
        </p:nvGrpSpPr>
        <p:grpSpPr>
          <a:xfrm>
            <a:off x="7771186" y="5379360"/>
            <a:ext cx="1129027" cy="893656"/>
            <a:chOff x="1600200" y="4101242"/>
            <a:chExt cx="1752600" cy="1071556"/>
          </a:xfrm>
        </p:grpSpPr>
        <p:sp>
          <p:nvSpPr>
            <p:cNvPr id="435" name="Rounded Rectangle 434"/>
            <p:cNvSpPr/>
            <p:nvPr/>
          </p:nvSpPr>
          <p:spPr>
            <a:xfrm>
              <a:off x="1600200" y="4191000"/>
              <a:ext cx="1752600" cy="914400"/>
            </a:xfrm>
            <a:prstGeom prst="roundRect">
              <a:avLst/>
            </a:prstGeom>
            <a:solidFill>
              <a:schemeClr val="lt1">
                <a:alpha val="0"/>
              </a:schemeClr>
            </a:solidFill>
            <a:ln w="28575" cmpd="sng">
              <a:solidFill>
                <a:srgbClr val="00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sng"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Gill Sans MT"/>
              </a:endParaRPr>
            </a:p>
          </p:txBody>
        </p:sp>
        <p:grpSp>
          <p:nvGrpSpPr>
            <p:cNvPr id="436" name="Group 435"/>
            <p:cNvGrpSpPr/>
            <p:nvPr/>
          </p:nvGrpSpPr>
          <p:grpSpPr>
            <a:xfrm>
              <a:off x="1609538" y="4101242"/>
              <a:ext cx="525541" cy="1071556"/>
              <a:chOff x="3570485" y="5290519"/>
              <a:chExt cx="924625" cy="1428741"/>
            </a:xfrm>
          </p:grpSpPr>
          <p:sp>
            <p:nvSpPr>
              <p:cNvPr id="511" name="Rounded Rectangle 510"/>
              <p:cNvSpPr/>
              <p:nvPr/>
            </p:nvSpPr>
            <p:spPr>
              <a:xfrm>
                <a:off x="3688111" y="5486401"/>
                <a:ext cx="670321" cy="1036982"/>
              </a:xfrm>
              <a:prstGeom prst="roundRect">
                <a:avLst/>
              </a:prstGeom>
              <a:solidFill>
                <a:srgbClr val="4A8861"/>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sng" strike="noStrike" kern="1200" cap="none" spc="0" normalizeH="0" baseline="0" noProof="0" dirty="0">
                  <a:ln>
                    <a:noFill/>
                  </a:ln>
                  <a:solidFill>
                    <a:prstClr val="black"/>
                  </a:solidFill>
                  <a:effectLst/>
                  <a:uLnTx/>
                  <a:uFillTx/>
                  <a:latin typeface="Gill Sans MT"/>
                  <a:ea typeface="+mn-ea"/>
                  <a:cs typeface="Gill Sans MT"/>
                </a:endParaRPr>
              </a:p>
            </p:txBody>
          </p:sp>
          <p:sp>
            <p:nvSpPr>
              <p:cNvPr id="512" name="TextBox 511"/>
              <p:cNvSpPr txBox="1"/>
              <p:nvPr/>
            </p:nvSpPr>
            <p:spPr>
              <a:xfrm rot="16200000">
                <a:off x="3318427" y="5542577"/>
                <a:ext cx="1428741" cy="92462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Gill Sans MT"/>
                    <a:ea typeface="+mn-ea"/>
                    <a:cs typeface="Gill Sans MT"/>
                  </a:rPr>
                  <a:t>Buffer</a:t>
                </a:r>
              </a:p>
            </p:txBody>
          </p:sp>
        </p:grpSp>
        <p:grpSp>
          <p:nvGrpSpPr>
            <p:cNvPr id="437" name="Group 436"/>
            <p:cNvGrpSpPr/>
            <p:nvPr/>
          </p:nvGrpSpPr>
          <p:grpSpPr>
            <a:xfrm>
              <a:off x="2018535" y="4191003"/>
              <a:ext cx="542963" cy="914400"/>
              <a:chOff x="3460873" y="5410203"/>
              <a:chExt cx="719963" cy="1219200"/>
            </a:xfrm>
          </p:grpSpPr>
          <p:sp>
            <p:nvSpPr>
              <p:cNvPr id="509" name="Rounded Rectangle 508"/>
              <p:cNvSpPr/>
              <p:nvPr/>
            </p:nvSpPr>
            <p:spPr>
              <a:xfrm>
                <a:off x="3613450" y="5486401"/>
                <a:ext cx="476852" cy="1036982"/>
              </a:xfrm>
              <a:prstGeom prst="roundRect">
                <a:avLst/>
              </a:prstGeom>
              <a:solidFill>
                <a:schemeClr val="bg1">
                  <a:lumMod val="65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sng" strike="noStrike" kern="1200" cap="none" spc="0" normalizeH="0" baseline="0" noProof="0" dirty="0">
                  <a:ln>
                    <a:noFill/>
                  </a:ln>
                  <a:solidFill>
                    <a:prstClr val="black"/>
                  </a:solidFill>
                  <a:effectLst/>
                  <a:uLnTx/>
                  <a:uFillTx/>
                  <a:latin typeface="Gill Sans MT"/>
                  <a:ea typeface="+mn-ea"/>
                  <a:cs typeface="Gill Sans MT"/>
                </a:endParaRPr>
              </a:p>
            </p:txBody>
          </p:sp>
          <p:sp>
            <p:nvSpPr>
              <p:cNvPr id="510" name="TextBox 509"/>
              <p:cNvSpPr txBox="1"/>
              <p:nvPr/>
            </p:nvSpPr>
            <p:spPr>
              <a:xfrm rot="16200000">
                <a:off x="3211255" y="5659821"/>
                <a:ext cx="1219200" cy="7199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err="1">
                    <a:ln>
                      <a:noFill/>
                    </a:ln>
                    <a:solidFill>
                      <a:srgbClr val="000000"/>
                    </a:solidFill>
                    <a:effectLst/>
                    <a:uLnTx/>
                    <a:uFillTx/>
                    <a:latin typeface="Gill Sans MT"/>
                    <a:ea typeface="+mn-ea"/>
                    <a:cs typeface="Gill Sans MT"/>
                  </a:rPr>
                  <a:t>NoC</a:t>
                </a:r>
                <a:endParaRPr kumimoji="0" lang="en-US" sz="1600" b="1" i="0" u="none" strike="noStrike" kern="1200" cap="none" spc="0" normalizeH="0" baseline="0" noProof="0" dirty="0">
                  <a:ln>
                    <a:noFill/>
                  </a:ln>
                  <a:solidFill>
                    <a:srgbClr val="000000"/>
                  </a:solidFill>
                  <a:effectLst/>
                  <a:uLnTx/>
                  <a:uFillTx/>
                  <a:latin typeface="Gill Sans MT"/>
                  <a:ea typeface="+mn-ea"/>
                  <a:cs typeface="Gill Sans MT"/>
                </a:endParaRPr>
              </a:p>
            </p:txBody>
          </p:sp>
        </p:grpSp>
        <p:grpSp>
          <p:nvGrpSpPr>
            <p:cNvPr id="438" name="Group 437"/>
            <p:cNvGrpSpPr/>
            <p:nvPr/>
          </p:nvGrpSpPr>
          <p:grpSpPr>
            <a:xfrm>
              <a:off x="2590801" y="4267200"/>
              <a:ext cx="685800" cy="762000"/>
              <a:chOff x="1905000" y="4876800"/>
              <a:chExt cx="4370698" cy="2998047"/>
            </a:xfrm>
          </p:grpSpPr>
          <p:grpSp>
            <p:nvGrpSpPr>
              <p:cNvPr id="439" name="Group 438"/>
              <p:cNvGrpSpPr/>
              <p:nvPr/>
            </p:nvGrpSpPr>
            <p:grpSpPr>
              <a:xfrm>
                <a:off x="1905000" y="4876800"/>
                <a:ext cx="4370698" cy="1474047"/>
                <a:chOff x="1905000" y="4876800"/>
                <a:chExt cx="4370698" cy="1474047"/>
              </a:xfrm>
            </p:grpSpPr>
            <p:grpSp>
              <p:nvGrpSpPr>
                <p:cNvPr id="475" name="Group 474"/>
                <p:cNvGrpSpPr/>
                <p:nvPr/>
              </p:nvGrpSpPr>
              <p:grpSpPr>
                <a:xfrm>
                  <a:off x="1905000" y="4876800"/>
                  <a:ext cx="2160898" cy="1474047"/>
                  <a:chOff x="1823106" y="5168762"/>
                  <a:chExt cx="1687788" cy="1155838"/>
                </a:xfrm>
              </p:grpSpPr>
              <p:sp>
                <p:nvSpPr>
                  <p:cNvPr id="493" name="Rounded Rectangle 492"/>
                  <p:cNvSpPr/>
                  <p:nvPr/>
                </p:nvSpPr>
                <p:spPr>
                  <a:xfrm>
                    <a:off x="1828800"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94" name="Rounded Rectangle 493"/>
                  <p:cNvSpPr/>
                  <p:nvPr/>
                </p:nvSpPr>
                <p:spPr>
                  <a:xfrm>
                    <a:off x="2260778"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95" name="Rounded Rectangle 494"/>
                  <p:cNvSpPr/>
                  <p:nvPr/>
                </p:nvSpPr>
                <p:spPr>
                  <a:xfrm>
                    <a:off x="1828800"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96" name="Rounded Rectangle 495"/>
                  <p:cNvSpPr/>
                  <p:nvPr/>
                </p:nvSpPr>
                <p:spPr>
                  <a:xfrm>
                    <a:off x="2260778"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97" name="Rounded Rectangle 496"/>
                  <p:cNvSpPr/>
                  <p:nvPr/>
                </p:nvSpPr>
                <p:spPr>
                  <a:xfrm>
                    <a:off x="1828800" y="57810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98" name="Rounded Rectangle 497"/>
                  <p:cNvSpPr/>
                  <p:nvPr/>
                </p:nvSpPr>
                <p:spPr>
                  <a:xfrm>
                    <a:off x="2260778"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99" name="Rounded Rectangle 498"/>
                  <p:cNvSpPr/>
                  <p:nvPr/>
                </p:nvSpPr>
                <p:spPr>
                  <a:xfrm>
                    <a:off x="2692755"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500" name="Rounded Rectangle 499"/>
                  <p:cNvSpPr/>
                  <p:nvPr/>
                </p:nvSpPr>
                <p:spPr>
                  <a:xfrm>
                    <a:off x="2692755"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501" name="Rounded Rectangle 500"/>
                  <p:cNvSpPr/>
                  <p:nvPr/>
                </p:nvSpPr>
                <p:spPr>
                  <a:xfrm>
                    <a:off x="2692755"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502" name="Rounded Rectangle 501"/>
                  <p:cNvSpPr/>
                  <p:nvPr/>
                </p:nvSpPr>
                <p:spPr>
                  <a:xfrm>
                    <a:off x="3118187" y="516876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503" name="Rounded Rectangle 502"/>
                  <p:cNvSpPr/>
                  <p:nvPr/>
                </p:nvSpPr>
                <p:spPr>
                  <a:xfrm>
                    <a:off x="3118187" y="5466936"/>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504" name="Rounded Rectangle 503"/>
                  <p:cNvSpPr/>
                  <p:nvPr/>
                </p:nvSpPr>
                <p:spPr>
                  <a:xfrm>
                    <a:off x="3118187" y="57748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505" name="Rounded Rectangle 504"/>
                  <p:cNvSpPr/>
                  <p:nvPr/>
                </p:nvSpPr>
                <p:spPr>
                  <a:xfrm>
                    <a:off x="1823106" y="60858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506" name="Rounded Rectangle 505"/>
                  <p:cNvSpPr/>
                  <p:nvPr/>
                </p:nvSpPr>
                <p:spPr>
                  <a:xfrm>
                    <a:off x="2255084"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507" name="Rounded Rectangle 506"/>
                  <p:cNvSpPr/>
                  <p:nvPr/>
                </p:nvSpPr>
                <p:spPr>
                  <a:xfrm>
                    <a:off x="2687061"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508" name="Rounded Rectangle 507"/>
                  <p:cNvSpPr/>
                  <p:nvPr/>
                </p:nvSpPr>
                <p:spPr>
                  <a:xfrm>
                    <a:off x="3112493" y="60796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grpSp>
            <p:grpSp>
              <p:nvGrpSpPr>
                <p:cNvPr id="476" name="Group 475"/>
                <p:cNvGrpSpPr/>
                <p:nvPr/>
              </p:nvGrpSpPr>
              <p:grpSpPr>
                <a:xfrm>
                  <a:off x="4114800" y="4876800"/>
                  <a:ext cx="2160898" cy="1474047"/>
                  <a:chOff x="1823106" y="5168762"/>
                  <a:chExt cx="1687788" cy="1155838"/>
                </a:xfrm>
              </p:grpSpPr>
              <p:sp>
                <p:nvSpPr>
                  <p:cNvPr id="477" name="Rounded Rectangle 476"/>
                  <p:cNvSpPr/>
                  <p:nvPr/>
                </p:nvSpPr>
                <p:spPr>
                  <a:xfrm>
                    <a:off x="1828800"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78" name="Rounded Rectangle 477"/>
                  <p:cNvSpPr/>
                  <p:nvPr/>
                </p:nvSpPr>
                <p:spPr>
                  <a:xfrm>
                    <a:off x="2260778"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79" name="Rounded Rectangle 478"/>
                  <p:cNvSpPr/>
                  <p:nvPr/>
                </p:nvSpPr>
                <p:spPr>
                  <a:xfrm>
                    <a:off x="1828800"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80" name="Rounded Rectangle 479"/>
                  <p:cNvSpPr/>
                  <p:nvPr/>
                </p:nvSpPr>
                <p:spPr>
                  <a:xfrm>
                    <a:off x="2260778"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81" name="Rounded Rectangle 480"/>
                  <p:cNvSpPr/>
                  <p:nvPr/>
                </p:nvSpPr>
                <p:spPr>
                  <a:xfrm>
                    <a:off x="1828800" y="57810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82" name="Rounded Rectangle 481"/>
                  <p:cNvSpPr/>
                  <p:nvPr/>
                </p:nvSpPr>
                <p:spPr>
                  <a:xfrm>
                    <a:off x="2260778"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83" name="Rounded Rectangle 482"/>
                  <p:cNvSpPr/>
                  <p:nvPr/>
                </p:nvSpPr>
                <p:spPr>
                  <a:xfrm>
                    <a:off x="2692755"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84" name="Rounded Rectangle 483"/>
                  <p:cNvSpPr/>
                  <p:nvPr/>
                </p:nvSpPr>
                <p:spPr>
                  <a:xfrm>
                    <a:off x="2692755"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85" name="Rounded Rectangle 484"/>
                  <p:cNvSpPr/>
                  <p:nvPr/>
                </p:nvSpPr>
                <p:spPr>
                  <a:xfrm>
                    <a:off x="2692755"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86" name="Rounded Rectangle 485"/>
                  <p:cNvSpPr/>
                  <p:nvPr/>
                </p:nvSpPr>
                <p:spPr>
                  <a:xfrm>
                    <a:off x="3118187" y="516876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87" name="Rounded Rectangle 486"/>
                  <p:cNvSpPr/>
                  <p:nvPr/>
                </p:nvSpPr>
                <p:spPr>
                  <a:xfrm>
                    <a:off x="3118187" y="5466936"/>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88" name="Rounded Rectangle 487"/>
                  <p:cNvSpPr/>
                  <p:nvPr/>
                </p:nvSpPr>
                <p:spPr>
                  <a:xfrm>
                    <a:off x="3118187" y="57748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89" name="Rounded Rectangle 488"/>
                  <p:cNvSpPr/>
                  <p:nvPr/>
                </p:nvSpPr>
                <p:spPr>
                  <a:xfrm>
                    <a:off x="1823106" y="60858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90" name="Rounded Rectangle 489"/>
                  <p:cNvSpPr/>
                  <p:nvPr/>
                </p:nvSpPr>
                <p:spPr>
                  <a:xfrm>
                    <a:off x="2255084"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91" name="Rounded Rectangle 490"/>
                  <p:cNvSpPr/>
                  <p:nvPr/>
                </p:nvSpPr>
                <p:spPr>
                  <a:xfrm>
                    <a:off x="2687061"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92" name="Rounded Rectangle 491"/>
                  <p:cNvSpPr/>
                  <p:nvPr/>
                </p:nvSpPr>
                <p:spPr>
                  <a:xfrm>
                    <a:off x="3112493" y="60796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grpSp>
          </p:grpSp>
          <p:grpSp>
            <p:nvGrpSpPr>
              <p:cNvPr id="440" name="Group 439"/>
              <p:cNvGrpSpPr/>
              <p:nvPr/>
            </p:nvGrpSpPr>
            <p:grpSpPr>
              <a:xfrm>
                <a:off x="1905000" y="6400800"/>
                <a:ext cx="4370698" cy="1474047"/>
                <a:chOff x="1905000" y="4876800"/>
                <a:chExt cx="4370698" cy="1474047"/>
              </a:xfrm>
            </p:grpSpPr>
            <p:grpSp>
              <p:nvGrpSpPr>
                <p:cNvPr id="441" name="Group 440"/>
                <p:cNvGrpSpPr/>
                <p:nvPr/>
              </p:nvGrpSpPr>
              <p:grpSpPr>
                <a:xfrm>
                  <a:off x="1905000" y="4876800"/>
                  <a:ext cx="2160898" cy="1474047"/>
                  <a:chOff x="1823106" y="5168762"/>
                  <a:chExt cx="1687788" cy="1155838"/>
                </a:xfrm>
              </p:grpSpPr>
              <p:sp>
                <p:nvSpPr>
                  <p:cNvPr id="459" name="Rounded Rectangle 458"/>
                  <p:cNvSpPr/>
                  <p:nvPr/>
                </p:nvSpPr>
                <p:spPr>
                  <a:xfrm>
                    <a:off x="1828800"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60" name="Rounded Rectangle 459"/>
                  <p:cNvSpPr/>
                  <p:nvPr/>
                </p:nvSpPr>
                <p:spPr>
                  <a:xfrm>
                    <a:off x="2260778"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61" name="Rounded Rectangle 460"/>
                  <p:cNvSpPr/>
                  <p:nvPr/>
                </p:nvSpPr>
                <p:spPr>
                  <a:xfrm>
                    <a:off x="1828800"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62" name="Rounded Rectangle 461"/>
                  <p:cNvSpPr/>
                  <p:nvPr/>
                </p:nvSpPr>
                <p:spPr>
                  <a:xfrm>
                    <a:off x="2260778"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63" name="Rounded Rectangle 462"/>
                  <p:cNvSpPr/>
                  <p:nvPr/>
                </p:nvSpPr>
                <p:spPr>
                  <a:xfrm>
                    <a:off x="1828800" y="57810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64" name="Rounded Rectangle 463"/>
                  <p:cNvSpPr/>
                  <p:nvPr/>
                </p:nvSpPr>
                <p:spPr>
                  <a:xfrm>
                    <a:off x="2260778"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65" name="Rounded Rectangle 464"/>
                  <p:cNvSpPr/>
                  <p:nvPr/>
                </p:nvSpPr>
                <p:spPr>
                  <a:xfrm>
                    <a:off x="2692755"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66" name="Rounded Rectangle 465"/>
                  <p:cNvSpPr/>
                  <p:nvPr/>
                </p:nvSpPr>
                <p:spPr>
                  <a:xfrm>
                    <a:off x="2692755"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67" name="Rounded Rectangle 466"/>
                  <p:cNvSpPr/>
                  <p:nvPr/>
                </p:nvSpPr>
                <p:spPr>
                  <a:xfrm>
                    <a:off x="2692755"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68" name="Rounded Rectangle 467"/>
                  <p:cNvSpPr/>
                  <p:nvPr/>
                </p:nvSpPr>
                <p:spPr>
                  <a:xfrm>
                    <a:off x="3118187" y="516876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69" name="Rounded Rectangle 468"/>
                  <p:cNvSpPr/>
                  <p:nvPr/>
                </p:nvSpPr>
                <p:spPr>
                  <a:xfrm>
                    <a:off x="3118187" y="5466936"/>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70" name="Rounded Rectangle 469"/>
                  <p:cNvSpPr/>
                  <p:nvPr/>
                </p:nvSpPr>
                <p:spPr>
                  <a:xfrm>
                    <a:off x="3118187" y="57748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71" name="Rounded Rectangle 470"/>
                  <p:cNvSpPr/>
                  <p:nvPr/>
                </p:nvSpPr>
                <p:spPr>
                  <a:xfrm>
                    <a:off x="1823106" y="60858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72" name="Rounded Rectangle 471"/>
                  <p:cNvSpPr/>
                  <p:nvPr/>
                </p:nvSpPr>
                <p:spPr>
                  <a:xfrm>
                    <a:off x="2255084"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73" name="Rounded Rectangle 472"/>
                  <p:cNvSpPr/>
                  <p:nvPr/>
                </p:nvSpPr>
                <p:spPr>
                  <a:xfrm>
                    <a:off x="2687061"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74" name="Rounded Rectangle 473"/>
                  <p:cNvSpPr/>
                  <p:nvPr/>
                </p:nvSpPr>
                <p:spPr>
                  <a:xfrm>
                    <a:off x="3112493" y="60796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grpSp>
            <p:grpSp>
              <p:nvGrpSpPr>
                <p:cNvPr id="442" name="Group 441"/>
                <p:cNvGrpSpPr/>
                <p:nvPr/>
              </p:nvGrpSpPr>
              <p:grpSpPr>
                <a:xfrm>
                  <a:off x="4114800" y="4876800"/>
                  <a:ext cx="2160898" cy="1474047"/>
                  <a:chOff x="1823106" y="5168762"/>
                  <a:chExt cx="1687788" cy="1155838"/>
                </a:xfrm>
              </p:grpSpPr>
              <p:sp>
                <p:nvSpPr>
                  <p:cNvPr id="443" name="Rounded Rectangle 442"/>
                  <p:cNvSpPr/>
                  <p:nvPr/>
                </p:nvSpPr>
                <p:spPr>
                  <a:xfrm>
                    <a:off x="1828800"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44" name="Rounded Rectangle 443"/>
                  <p:cNvSpPr/>
                  <p:nvPr/>
                </p:nvSpPr>
                <p:spPr>
                  <a:xfrm>
                    <a:off x="2260778"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45" name="Rounded Rectangle 444"/>
                  <p:cNvSpPr/>
                  <p:nvPr/>
                </p:nvSpPr>
                <p:spPr>
                  <a:xfrm>
                    <a:off x="1828800"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46" name="Rounded Rectangle 445"/>
                  <p:cNvSpPr/>
                  <p:nvPr/>
                </p:nvSpPr>
                <p:spPr>
                  <a:xfrm>
                    <a:off x="2260778"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47" name="Rounded Rectangle 446"/>
                  <p:cNvSpPr/>
                  <p:nvPr/>
                </p:nvSpPr>
                <p:spPr>
                  <a:xfrm>
                    <a:off x="1828800" y="57810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48" name="Rounded Rectangle 447"/>
                  <p:cNvSpPr/>
                  <p:nvPr/>
                </p:nvSpPr>
                <p:spPr>
                  <a:xfrm>
                    <a:off x="2260778"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49" name="Rounded Rectangle 448"/>
                  <p:cNvSpPr/>
                  <p:nvPr/>
                </p:nvSpPr>
                <p:spPr>
                  <a:xfrm>
                    <a:off x="2692755" y="5174974"/>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50" name="Rounded Rectangle 449"/>
                  <p:cNvSpPr/>
                  <p:nvPr/>
                </p:nvSpPr>
                <p:spPr>
                  <a:xfrm>
                    <a:off x="2692755" y="5473148"/>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51" name="Rounded Rectangle 450"/>
                  <p:cNvSpPr/>
                  <p:nvPr/>
                </p:nvSpPr>
                <p:spPr>
                  <a:xfrm>
                    <a:off x="2692755" y="57713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52" name="Rounded Rectangle 451"/>
                  <p:cNvSpPr/>
                  <p:nvPr/>
                </p:nvSpPr>
                <p:spPr>
                  <a:xfrm>
                    <a:off x="3118187" y="516876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53" name="Rounded Rectangle 452"/>
                  <p:cNvSpPr/>
                  <p:nvPr/>
                </p:nvSpPr>
                <p:spPr>
                  <a:xfrm>
                    <a:off x="3118187" y="5466936"/>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54" name="Rounded Rectangle 453"/>
                  <p:cNvSpPr/>
                  <p:nvPr/>
                </p:nvSpPr>
                <p:spPr>
                  <a:xfrm>
                    <a:off x="3118187" y="57748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55" name="Rounded Rectangle 454"/>
                  <p:cNvSpPr/>
                  <p:nvPr/>
                </p:nvSpPr>
                <p:spPr>
                  <a:xfrm>
                    <a:off x="1823106" y="6085859"/>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56" name="Rounded Rectangle 455"/>
                  <p:cNvSpPr/>
                  <p:nvPr/>
                </p:nvSpPr>
                <p:spPr>
                  <a:xfrm>
                    <a:off x="2255084"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57" name="Rounded Rectangle 456"/>
                  <p:cNvSpPr/>
                  <p:nvPr/>
                </p:nvSpPr>
                <p:spPr>
                  <a:xfrm>
                    <a:off x="2687061" y="6076122"/>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sp>
                <p:nvSpPr>
                  <p:cNvPr id="458" name="Rounded Rectangle 457"/>
                  <p:cNvSpPr/>
                  <p:nvPr/>
                </p:nvSpPr>
                <p:spPr>
                  <a:xfrm>
                    <a:off x="3112493" y="6079647"/>
                    <a:ext cx="392707" cy="238741"/>
                  </a:xfrm>
                  <a:prstGeom prst="roundRect">
                    <a:avLst/>
                  </a:prstGeom>
                  <a:solidFill>
                    <a:schemeClr val="bg2">
                      <a:lumMod val="5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 b="1" i="0" u="sng" strike="noStrike" kern="1200" cap="none" spc="0" normalizeH="0" baseline="0" noProof="0" dirty="0">
                        <a:ln>
                          <a:noFill/>
                        </a:ln>
                        <a:solidFill>
                          <a:srgbClr val="000000"/>
                        </a:solidFill>
                        <a:effectLst/>
                        <a:uLnTx/>
                        <a:uFillTx/>
                        <a:latin typeface="Gill Sans MT"/>
                        <a:ea typeface="+mn-ea"/>
                        <a:cs typeface="Gill Sans MT"/>
                      </a:rPr>
                      <a:t>PE</a:t>
                    </a:r>
                  </a:p>
                </p:txBody>
              </p:sp>
            </p:grpSp>
          </p:grpSp>
        </p:grpSp>
      </p:grpSp>
      <p:sp>
        <p:nvSpPr>
          <p:cNvPr id="513" name="TextBox 512"/>
          <p:cNvSpPr txBox="1"/>
          <p:nvPr/>
        </p:nvSpPr>
        <p:spPr>
          <a:xfrm>
            <a:off x="7998926" y="6182465"/>
            <a:ext cx="759443"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1F497D"/>
                </a:solidFill>
                <a:effectLst/>
                <a:uLnTx/>
                <a:uFillTx/>
                <a:latin typeface="Gill Sans MT"/>
                <a:ea typeface="+mn-ea"/>
                <a:cs typeface="Gill Sans MT"/>
              </a:rPr>
              <a:t>Acc. 3</a:t>
            </a:r>
          </a:p>
        </p:txBody>
      </p:sp>
      <p:pic>
        <p:nvPicPr>
          <p:cNvPr id="514" name="Picture 513" descr="safari.png"/>
          <p:cNvPicPr>
            <a:picLocks noChangeAspect="1"/>
          </p:cNvPicPr>
          <p:nvPr/>
        </p:nvPicPr>
        <p:blipFill>
          <a:blip r:embed="rId6" cstate="print"/>
          <a:stretch>
            <a:fillRect/>
          </a:stretch>
        </p:blipFill>
        <p:spPr>
          <a:xfrm>
            <a:off x="76200" y="6580445"/>
            <a:ext cx="959296" cy="277563"/>
          </a:xfrm>
          <a:prstGeom prst="rect">
            <a:avLst/>
          </a:prstGeom>
        </p:spPr>
      </p:pic>
      <p:graphicFrame>
        <p:nvGraphicFramePr>
          <p:cNvPr id="516" name="Table 4">
            <a:extLst>
              <a:ext uri="{FF2B5EF4-FFF2-40B4-BE49-F238E27FC236}">
                <a16:creationId xmlns:a16="http://schemas.microsoft.com/office/drawing/2014/main" id="{CB419EA7-D8DB-BC40-B349-6766DB7C8F37}"/>
              </a:ext>
            </a:extLst>
          </p:cNvPr>
          <p:cNvGraphicFramePr>
            <a:graphicFrameLocks/>
          </p:cNvGraphicFramePr>
          <p:nvPr>
            <p:extLst>
              <p:ext uri="{D42A27DB-BD31-4B8C-83A1-F6EECF244321}">
                <p14:modId xmlns:p14="http://schemas.microsoft.com/office/powerpoint/2010/main" val="3272992787"/>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002060"/>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1159857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500"/>
                                        <p:tgtEl>
                                          <p:spTgt spid="9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2"/>
                                        </p:tgtEl>
                                        <p:attrNameLst>
                                          <p:attrName>style.visibility</p:attrName>
                                        </p:attrNameLst>
                                      </p:cBhvr>
                                      <p:to>
                                        <p:strVal val="visible"/>
                                      </p:to>
                                    </p:set>
                                    <p:animEffect transition="in" filter="fade">
                                      <p:cBhvr>
                                        <p:cTn id="10" dur="500"/>
                                        <p:tgtEl>
                                          <p:spTgt spid="102"/>
                                        </p:tgtEl>
                                      </p:cBhvr>
                                    </p:animEffect>
                                  </p:childTnLst>
                                </p:cTn>
                              </p:par>
                              <p:par>
                                <p:cTn id="11" presetID="10" presetClass="entr" presetSubtype="0" fill="hold" nodeType="withEffect">
                                  <p:stCondLst>
                                    <p:cond delay="0"/>
                                  </p:stCondLst>
                                  <p:childTnLst>
                                    <p:set>
                                      <p:cBhvr>
                                        <p:cTn id="12" dur="1" fill="hold">
                                          <p:stCondLst>
                                            <p:cond delay="0"/>
                                          </p:stCondLst>
                                        </p:cTn>
                                        <p:tgtEl>
                                          <p:spTgt spid="137"/>
                                        </p:tgtEl>
                                        <p:attrNameLst>
                                          <p:attrName>style.visibility</p:attrName>
                                        </p:attrNameLst>
                                      </p:cBhvr>
                                      <p:to>
                                        <p:strVal val="visible"/>
                                      </p:to>
                                    </p:set>
                                    <p:animEffect transition="in" filter="fade">
                                      <p:cBhvr>
                                        <p:cTn id="13" dur="500"/>
                                        <p:tgtEl>
                                          <p:spTgt spid="137"/>
                                        </p:tgtEl>
                                      </p:cBhvr>
                                    </p:animEffect>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30"/>
                                        </p:tgtEl>
                                        <p:attrNameLst>
                                          <p:attrName>style.visibility</p:attrName>
                                        </p:attrNameLst>
                                      </p:cBhvr>
                                      <p:to>
                                        <p:strVal val="visible"/>
                                      </p:to>
                                    </p:set>
                                    <p:animEffect transition="in" filter="fade">
                                      <p:cBhvr>
                                        <p:cTn id="19" dur="500"/>
                                        <p:tgtEl>
                                          <p:spTgt spid="230"/>
                                        </p:tgtEl>
                                      </p:cBhvr>
                                    </p:animEffect>
                                  </p:childTnLst>
                                </p:cTn>
                              </p:par>
                              <p:par>
                                <p:cTn id="20" presetID="10"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0" presetClass="entr" presetSubtype="0" fill="hold" nodeType="withEffect">
                                  <p:stCondLst>
                                    <p:cond delay="0"/>
                                  </p:stCondLst>
                                  <p:childTnLst>
                                    <p:set>
                                      <p:cBhvr>
                                        <p:cTn id="24" dur="1" fill="hold">
                                          <p:stCondLst>
                                            <p:cond delay="0"/>
                                          </p:stCondLst>
                                        </p:cTn>
                                        <p:tgtEl>
                                          <p:spTgt spid="231"/>
                                        </p:tgtEl>
                                        <p:attrNameLst>
                                          <p:attrName>style.visibility</p:attrName>
                                        </p:attrNameLst>
                                      </p:cBhvr>
                                      <p:to>
                                        <p:strVal val="visible"/>
                                      </p:to>
                                    </p:set>
                                    <p:animEffect transition="in" filter="fade">
                                      <p:cBhvr>
                                        <p:cTn id="25" dur="500"/>
                                        <p:tgtEl>
                                          <p:spTgt spid="23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32"/>
                                        </p:tgtEl>
                                        <p:attrNameLst>
                                          <p:attrName>style.visibility</p:attrName>
                                        </p:attrNameLst>
                                      </p:cBhvr>
                                      <p:to>
                                        <p:strVal val="visible"/>
                                      </p:to>
                                    </p:set>
                                    <p:animEffect transition="in" filter="fade">
                                      <p:cBhvr>
                                        <p:cTn id="28" dur="500"/>
                                        <p:tgtEl>
                                          <p:spTgt spid="232"/>
                                        </p:tgtEl>
                                      </p:cBhvr>
                                    </p:animEffect>
                                  </p:childTnLst>
                                </p:cTn>
                              </p:par>
                              <p:par>
                                <p:cTn id="29" presetID="10" presetClass="entr" presetSubtype="0" fill="hold" nodeType="withEffect">
                                  <p:stCondLst>
                                    <p:cond delay="0"/>
                                  </p:stCondLst>
                                  <p:childTnLst>
                                    <p:set>
                                      <p:cBhvr>
                                        <p:cTn id="30" dur="1" fill="hold">
                                          <p:stCondLst>
                                            <p:cond delay="0"/>
                                          </p:stCondLst>
                                        </p:cTn>
                                        <p:tgtEl>
                                          <p:spTgt spid="109"/>
                                        </p:tgtEl>
                                        <p:attrNameLst>
                                          <p:attrName>style.visibility</p:attrName>
                                        </p:attrNameLst>
                                      </p:cBhvr>
                                      <p:to>
                                        <p:strVal val="visible"/>
                                      </p:to>
                                    </p:set>
                                    <p:animEffect transition="in" filter="fade">
                                      <p:cBhvr>
                                        <p:cTn id="31" dur="500"/>
                                        <p:tgtEl>
                                          <p:spTgt spid="109"/>
                                        </p:tgtEl>
                                      </p:cBhvr>
                                    </p:animEffect>
                                  </p:childTnLst>
                                </p:cTn>
                              </p:par>
                              <p:par>
                                <p:cTn id="32" presetID="10" presetClass="entr" presetSubtype="0" fill="hold" nodeType="withEffect">
                                  <p:stCondLst>
                                    <p:cond delay="0"/>
                                  </p:stCondLst>
                                  <p:childTnLst>
                                    <p:set>
                                      <p:cBhvr>
                                        <p:cTn id="33" dur="1" fill="hold">
                                          <p:stCondLst>
                                            <p:cond delay="0"/>
                                          </p:stCondLst>
                                        </p:cTn>
                                        <p:tgtEl>
                                          <p:spTgt spid="138"/>
                                        </p:tgtEl>
                                        <p:attrNameLst>
                                          <p:attrName>style.visibility</p:attrName>
                                        </p:attrNameLst>
                                      </p:cBhvr>
                                      <p:to>
                                        <p:strVal val="visible"/>
                                      </p:to>
                                    </p:set>
                                    <p:animEffect transition="in" filter="fade">
                                      <p:cBhvr>
                                        <p:cTn id="34" dur="500"/>
                                        <p:tgtEl>
                                          <p:spTgt spid="13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6"/>
                                        </p:tgtEl>
                                        <p:attrNameLst>
                                          <p:attrName>style.visibility</p:attrName>
                                        </p:attrNameLst>
                                      </p:cBhvr>
                                      <p:to>
                                        <p:strVal val="visible"/>
                                      </p:to>
                                    </p:set>
                                    <p:animEffect transition="in" filter="fade">
                                      <p:cBhvr>
                                        <p:cTn id="37" dur="500"/>
                                        <p:tgtEl>
                                          <p:spTgt spid="13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35"/>
                                        </p:tgtEl>
                                        <p:attrNameLst>
                                          <p:attrName>style.visibility</p:attrName>
                                        </p:attrNameLst>
                                      </p:cBhvr>
                                      <p:to>
                                        <p:strVal val="visible"/>
                                      </p:to>
                                    </p:set>
                                    <p:animEffect transition="in" filter="fade">
                                      <p:cBhvr>
                                        <p:cTn id="42" dur="500"/>
                                        <p:tgtEl>
                                          <p:spTgt spid="23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39"/>
                                        </p:tgtEl>
                                        <p:attrNameLst>
                                          <p:attrName>style.visibility</p:attrName>
                                        </p:attrNameLst>
                                      </p:cBhvr>
                                      <p:to>
                                        <p:strVal val="visible"/>
                                      </p:to>
                                    </p:set>
                                    <p:animEffect transition="in" filter="fade">
                                      <p:cBhvr>
                                        <p:cTn id="45" dur="500"/>
                                        <p:tgtEl>
                                          <p:spTgt spid="239"/>
                                        </p:tgtEl>
                                      </p:cBhvr>
                                    </p:animEffect>
                                  </p:childTnLst>
                                </p:cTn>
                              </p:par>
                              <p:par>
                                <p:cTn id="46" presetID="10" presetClass="entr" presetSubtype="0" fill="hold" nodeType="withEffect">
                                  <p:stCondLst>
                                    <p:cond delay="0"/>
                                  </p:stCondLst>
                                  <p:childTnLst>
                                    <p:set>
                                      <p:cBhvr>
                                        <p:cTn id="47" dur="1" fill="hold">
                                          <p:stCondLst>
                                            <p:cond delay="0"/>
                                          </p:stCondLst>
                                        </p:cTn>
                                        <p:tgtEl>
                                          <p:spTgt spid="238"/>
                                        </p:tgtEl>
                                        <p:attrNameLst>
                                          <p:attrName>style.visibility</p:attrName>
                                        </p:attrNameLst>
                                      </p:cBhvr>
                                      <p:to>
                                        <p:strVal val="visible"/>
                                      </p:to>
                                    </p:set>
                                    <p:animEffect transition="in" filter="fade">
                                      <p:cBhvr>
                                        <p:cTn id="48" dur="500"/>
                                        <p:tgtEl>
                                          <p:spTgt spid="23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41"/>
                                        </p:tgtEl>
                                        <p:attrNameLst>
                                          <p:attrName>style.visibility</p:attrName>
                                        </p:attrNameLst>
                                      </p:cBhvr>
                                      <p:to>
                                        <p:strVal val="visible"/>
                                      </p:to>
                                    </p:set>
                                    <p:animEffect transition="in" filter="fade">
                                      <p:cBhvr>
                                        <p:cTn id="51" dur="500"/>
                                        <p:tgtEl>
                                          <p:spTgt spid="241"/>
                                        </p:tgtEl>
                                      </p:cBhvr>
                                    </p:animEffect>
                                  </p:childTnLst>
                                </p:cTn>
                              </p:par>
                              <p:par>
                                <p:cTn id="52" presetID="10" presetClass="entr" presetSubtype="0" fill="hold" nodeType="withEffect">
                                  <p:stCondLst>
                                    <p:cond delay="0"/>
                                  </p:stCondLst>
                                  <p:childTnLst>
                                    <p:set>
                                      <p:cBhvr>
                                        <p:cTn id="53" dur="1" fill="hold">
                                          <p:stCondLst>
                                            <p:cond delay="0"/>
                                          </p:stCondLst>
                                        </p:cTn>
                                        <p:tgtEl>
                                          <p:spTgt spid="240"/>
                                        </p:tgtEl>
                                        <p:attrNameLst>
                                          <p:attrName>style.visibility</p:attrName>
                                        </p:attrNameLst>
                                      </p:cBhvr>
                                      <p:to>
                                        <p:strVal val="visible"/>
                                      </p:to>
                                    </p:set>
                                    <p:animEffect transition="in" filter="fade">
                                      <p:cBhvr>
                                        <p:cTn id="54" dur="500"/>
                                        <p:tgtEl>
                                          <p:spTgt spid="240"/>
                                        </p:tgtEl>
                                      </p:cBhvr>
                                    </p:animEffect>
                                  </p:childTnLst>
                                </p:cTn>
                              </p:par>
                              <p:par>
                                <p:cTn id="55" presetID="10" presetClass="entr" presetSubtype="0" fill="hold" nodeType="withEffect">
                                  <p:stCondLst>
                                    <p:cond delay="0"/>
                                  </p:stCondLst>
                                  <p:childTnLst>
                                    <p:set>
                                      <p:cBhvr>
                                        <p:cTn id="56" dur="1" fill="hold">
                                          <p:stCondLst>
                                            <p:cond delay="0"/>
                                          </p:stCondLst>
                                        </p:cTn>
                                        <p:tgtEl>
                                          <p:spTgt spid="243"/>
                                        </p:tgtEl>
                                        <p:attrNameLst>
                                          <p:attrName>style.visibility</p:attrName>
                                        </p:attrNameLst>
                                      </p:cBhvr>
                                      <p:to>
                                        <p:strVal val="visible"/>
                                      </p:to>
                                    </p:set>
                                    <p:animEffect transition="in" filter="fade">
                                      <p:cBhvr>
                                        <p:cTn id="57" dur="500"/>
                                        <p:tgtEl>
                                          <p:spTgt spid="24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42"/>
                                        </p:tgtEl>
                                        <p:attrNameLst>
                                          <p:attrName>style.visibility</p:attrName>
                                        </p:attrNameLst>
                                      </p:cBhvr>
                                      <p:to>
                                        <p:strVal val="visible"/>
                                      </p:to>
                                    </p:set>
                                    <p:animEffect transition="in" filter="fade">
                                      <p:cBhvr>
                                        <p:cTn id="60" dur="500"/>
                                        <p:tgtEl>
                                          <p:spTgt spid="242"/>
                                        </p:tgtEl>
                                      </p:cBhvr>
                                    </p:animEffect>
                                  </p:childTnLst>
                                </p:cTn>
                              </p:par>
                              <p:par>
                                <p:cTn id="61" presetID="10" presetClass="entr" presetSubtype="0" fill="hold" nodeType="withEffect">
                                  <p:stCondLst>
                                    <p:cond delay="0"/>
                                  </p:stCondLst>
                                  <p:childTnLst>
                                    <p:set>
                                      <p:cBhvr>
                                        <p:cTn id="62" dur="1" fill="hold">
                                          <p:stCondLst>
                                            <p:cond delay="0"/>
                                          </p:stCondLst>
                                        </p:cTn>
                                        <p:tgtEl>
                                          <p:spTgt spid="430"/>
                                        </p:tgtEl>
                                        <p:attrNameLst>
                                          <p:attrName>style.visibility</p:attrName>
                                        </p:attrNameLst>
                                      </p:cBhvr>
                                      <p:to>
                                        <p:strVal val="visible"/>
                                      </p:to>
                                    </p:set>
                                    <p:animEffect transition="in" filter="fade">
                                      <p:cBhvr>
                                        <p:cTn id="63" dur="500"/>
                                        <p:tgtEl>
                                          <p:spTgt spid="430"/>
                                        </p:tgtEl>
                                      </p:cBhvr>
                                    </p:animEffect>
                                  </p:childTnLst>
                                </p:cTn>
                              </p:par>
                              <p:par>
                                <p:cTn id="64" presetID="10" presetClass="entr" presetSubtype="0" fill="hold" nodeType="withEffect">
                                  <p:stCondLst>
                                    <p:cond delay="0"/>
                                  </p:stCondLst>
                                  <p:childTnLst>
                                    <p:set>
                                      <p:cBhvr>
                                        <p:cTn id="65" dur="1" fill="hold">
                                          <p:stCondLst>
                                            <p:cond delay="0"/>
                                          </p:stCondLst>
                                        </p:cTn>
                                        <p:tgtEl>
                                          <p:spTgt spid="174"/>
                                        </p:tgtEl>
                                        <p:attrNameLst>
                                          <p:attrName>style.visibility</p:attrName>
                                        </p:attrNameLst>
                                      </p:cBhvr>
                                      <p:to>
                                        <p:strVal val="visible"/>
                                      </p:to>
                                    </p:set>
                                    <p:animEffect transition="in" filter="fade">
                                      <p:cBhvr>
                                        <p:cTn id="66" dur="500"/>
                                        <p:tgtEl>
                                          <p:spTgt spid="174"/>
                                        </p:tgtEl>
                                      </p:cBhvr>
                                    </p:animEffect>
                                  </p:childTnLst>
                                </p:cTn>
                              </p:par>
                              <p:par>
                                <p:cTn id="67" presetID="10" presetClass="entr" presetSubtype="0" fill="hold" nodeType="withEffect">
                                  <p:stCondLst>
                                    <p:cond delay="0"/>
                                  </p:stCondLst>
                                  <p:childTnLst>
                                    <p:set>
                                      <p:cBhvr>
                                        <p:cTn id="68" dur="1" fill="hold">
                                          <p:stCondLst>
                                            <p:cond delay="0"/>
                                          </p:stCondLst>
                                        </p:cTn>
                                        <p:tgtEl>
                                          <p:spTgt spid="431"/>
                                        </p:tgtEl>
                                        <p:attrNameLst>
                                          <p:attrName>style.visibility</p:attrName>
                                        </p:attrNameLst>
                                      </p:cBhvr>
                                      <p:to>
                                        <p:strVal val="visible"/>
                                      </p:to>
                                    </p:set>
                                    <p:animEffect transition="in" filter="fade">
                                      <p:cBhvr>
                                        <p:cTn id="69" dur="500"/>
                                        <p:tgtEl>
                                          <p:spTgt spid="43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10"/>
                                        </p:tgtEl>
                                        <p:attrNameLst>
                                          <p:attrName>style.visibility</p:attrName>
                                        </p:attrNameLst>
                                      </p:cBhvr>
                                      <p:to>
                                        <p:strVal val="visible"/>
                                      </p:to>
                                    </p:set>
                                    <p:animEffect transition="in" filter="fade">
                                      <p:cBhvr>
                                        <p:cTn id="72" dur="500"/>
                                        <p:tgtEl>
                                          <p:spTgt spid="21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09"/>
                                        </p:tgtEl>
                                        <p:attrNameLst>
                                          <p:attrName>style.visibility</p:attrName>
                                        </p:attrNameLst>
                                      </p:cBhvr>
                                      <p:to>
                                        <p:strVal val="visible"/>
                                      </p:to>
                                    </p:set>
                                    <p:animEffect transition="in" filter="fade">
                                      <p:cBhvr>
                                        <p:cTn id="75" dur="500"/>
                                        <p:tgtEl>
                                          <p:spTgt spid="20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48"/>
                                        </p:tgtEl>
                                        <p:attrNameLst>
                                          <p:attrName>style.visibility</p:attrName>
                                        </p:attrNameLst>
                                      </p:cBhvr>
                                      <p:to>
                                        <p:strVal val="visible"/>
                                      </p:to>
                                    </p:set>
                                    <p:animEffect transition="in" filter="fade">
                                      <p:cBhvr>
                                        <p:cTn id="78" dur="500"/>
                                        <p:tgtEl>
                                          <p:spTgt spid="348"/>
                                        </p:tgtEl>
                                      </p:cBhvr>
                                    </p:animEffect>
                                  </p:childTnLst>
                                </p:cTn>
                              </p:par>
                              <p:par>
                                <p:cTn id="79" presetID="10" presetClass="entr" presetSubtype="0" fill="hold"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500"/>
                                        <p:tgtEl>
                                          <p:spTgt spid="21"/>
                                        </p:tgtEl>
                                      </p:cBhvr>
                                    </p:animEffect>
                                  </p:childTnLst>
                                </p:cTn>
                              </p:par>
                              <p:par>
                                <p:cTn id="82" presetID="10" presetClass="entr" presetSubtype="0" fill="hold" nodeType="with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fade">
                                      <p:cBhvr>
                                        <p:cTn id="84" dur="500"/>
                                        <p:tgtEl>
                                          <p:spTgt spid="14"/>
                                        </p:tgtEl>
                                      </p:cBhvr>
                                    </p:animEffect>
                                  </p:childTnLst>
                                </p:cTn>
                              </p:par>
                              <p:par>
                                <p:cTn id="85" presetID="10" presetClass="entr" presetSubtype="0" fill="hold" nodeType="with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childTnLst>
                                </p:cTn>
                              </p:par>
                              <p:par>
                                <p:cTn id="88" presetID="10" presetClass="entr" presetSubtype="0" fill="hold" nodeType="withEffect">
                                  <p:stCondLst>
                                    <p:cond delay="0"/>
                                  </p:stCondLst>
                                  <p:childTnLst>
                                    <p:set>
                                      <p:cBhvr>
                                        <p:cTn id="89" dur="1" fill="hold">
                                          <p:stCondLst>
                                            <p:cond delay="0"/>
                                          </p:stCondLst>
                                        </p:cTn>
                                        <p:tgtEl>
                                          <p:spTgt spid="173"/>
                                        </p:tgtEl>
                                        <p:attrNameLst>
                                          <p:attrName>style.visibility</p:attrName>
                                        </p:attrNameLst>
                                      </p:cBhvr>
                                      <p:to>
                                        <p:strVal val="visible"/>
                                      </p:to>
                                    </p:set>
                                    <p:animEffect transition="in" filter="fade">
                                      <p:cBhvr>
                                        <p:cTn id="90" dur="500"/>
                                        <p:tgtEl>
                                          <p:spTgt spid="173"/>
                                        </p:tgtEl>
                                      </p:cBhvr>
                                    </p:animEffect>
                                  </p:childTnLst>
                                </p:cTn>
                              </p:par>
                              <p:par>
                                <p:cTn id="91" presetID="10" presetClass="entr" presetSubtype="0" fill="hold" nodeType="withEffect">
                                  <p:stCondLst>
                                    <p:cond delay="0"/>
                                  </p:stCondLst>
                                  <p:childTnLst>
                                    <p:set>
                                      <p:cBhvr>
                                        <p:cTn id="92" dur="1" fill="hold">
                                          <p:stCondLst>
                                            <p:cond delay="0"/>
                                          </p:stCondLst>
                                        </p:cTn>
                                        <p:tgtEl>
                                          <p:spTgt spid="432"/>
                                        </p:tgtEl>
                                        <p:attrNameLst>
                                          <p:attrName>style.visibility</p:attrName>
                                        </p:attrNameLst>
                                      </p:cBhvr>
                                      <p:to>
                                        <p:strVal val="visible"/>
                                      </p:to>
                                    </p:set>
                                    <p:animEffect transition="in" filter="fade">
                                      <p:cBhvr>
                                        <p:cTn id="93" dur="500"/>
                                        <p:tgtEl>
                                          <p:spTgt spid="432"/>
                                        </p:tgtEl>
                                      </p:cBhvr>
                                    </p:animEffect>
                                  </p:childTnLst>
                                </p:cTn>
                              </p:par>
                              <p:par>
                                <p:cTn id="94" presetID="10" presetClass="entr" presetSubtype="0" fill="hold" nodeType="withEffect">
                                  <p:stCondLst>
                                    <p:cond delay="0"/>
                                  </p:stCondLst>
                                  <p:childTnLst>
                                    <p:set>
                                      <p:cBhvr>
                                        <p:cTn id="95" dur="1" fill="hold">
                                          <p:stCondLst>
                                            <p:cond delay="0"/>
                                          </p:stCondLst>
                                        </p:cTn>
                                        <p:tgtEl>
                                          <p:spTgt spid="433"/>
                                        </p:tgtEl>
                                        <p:attrNameLst>
                                          <p:attrName>style.visibility</p:attrName>
                                        </p:attrNameLst>
                                      </p:cBhvr>
                                      <p:to>
                                        <p:strVal val="visible"/>
                                      </p:to>
                                    </p:set>
                                    <p:animEffect transition="in" filter="fade">
                                      <p:cBhvr>
                                        <p:cTn id="96" dur="500"/>
                                        <p:tgtEl>
                                          <p:spTgt spid="433"/>
                                        </p:tgtEl>
                                      </p:cBhvr>
                                    </p:animEffect>
                                  </p:childTnLst>
                                </p:cTn>
                              </p:par>
                              <p:par>
                                <p:cTn id="97" presetID="10" presetClass="entr" presetSubtype="0" fill="hold" nodeType="withEffect">
                                  <p:stCondLst>
                                    <p:cond delay="0"/>
                                  </p:stCondLst>
                                  <p:childTnLst>
                                    <p:set>
                                      <p:cBhvr>
                                        <p:cTn id="98" dur="1" fill="hold">
                                          <p:stCondLst>
                                            <p:cond delay="0"/>
                                          </p:stCondLst>
                                        </p:cTn>
                                        <p:tgtEl>
                                          <p:spTgt spid="434"/>
                                        </p:tgtEl>
                                        <p:attrNameLst>
                                          <p:attrName>style.visibility</p:attrName>
                                        </p:attrNameLst>
                                      </p:cBhvr>
                                      <p:to>
                                        <p:strVal val="visible"/>
                                      </p:to>
                                    </p:set>
                                    <p:animEffect transition="in" filter="fade">
                                      <p:cBhvr>
                                        <p:cTn id="99" dur="500"/>
                                        <p:tgtEl>
                                          <p:spTgt spid="434"/>
                                        </p:tgtEl>
                                      </p:cBhvr>
                                    </p:animEffect>
                                  </p:childTnLst>
                                </p:cTn>
                              </p:par>
                              <p:par>
                                <p:cTn id="100" presetID="10" presetClass="entr" presetSubtype="0" fill="hold" nodeType="withEffect">
                                  <p:stCondLst>
                                    <p:cond delay="0"/>
                                  </p:stCondLst>
                                  <p:childTnLst>
                                    <p:set>
                                      <p:cBhvr>
                                        <p:cTn id="101" dur="1" fill="hold">
                                          <p:stCondLst>
                                            <p:cond delay="0"/>
                                          </p:stCondLst>
                                        </p:cTn>
                                        <p:tgtEl>
                                          <p:spTgt spid="350"/>
                                        </p:tgtEl>
                                        <p:attrNameLst>
                                          <p:attrName>style.visibility</p:attrName>
                                        </p:attrNameLst>
                                      </p:cBhvr>
                                      <p:to>
                                        <p:strVal val="visible"/>
                                      </p:to>
                                    </p:set>
                                    <p:animEffect transition="in" filter="fade">
                                      <p:cBhvr>
                                        <p:cTn id="102" dur="500"/>
                                        <p:tgtEl>
                                          <p:spTgt spid="350"/>
                                        </p:tgtEl>
                                      </p:cBhvr>
                                    </p:animEffect>
                                  </p:childTnLst>
                                </p:cTn>
                              </p:par>
                              <p:par>
                                <p:cTn id="103" presetID="10" presetClass="entr" presetSubtype="0" fill="hold" nodeType="withEffect">
                                  <p:stCondLst>
                                    <p:cond delay="0"/>
                                  </p:stCondLst>
                                  <p:childTnLst>
                                    <p:set>
                                      <p:cBhvr>
                                        <p:cTn id="104" dur="1" fill="hold">
                                          <p:stCondLst>
                                            <p:cond delay="0"/>
                                          </p:stCondLst>
                                        </p:cTn>
                                        <p:tgtEl>
                                          <p:spTgt spid="268"/>
                                        </p:tgtEl>
                                        <p:attrNameLst>
                                          <p:attrName>style.visibility</p:attrName>
                                        </p:attrNameLst>
                                      </p:cBhvr>
                                      <p:to>
                                        <p:strVal val="visible"/>
                                      </p:to>
                                    </p:set>
                                    <p:animEffect transition="in" filter="fade">
                                      <p:cBhvr>
                                        <p:cTn id="105" dur="500"/>
                                        <p:tgtEl>
                                          <p:spTgt spid="268"/>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49"/>
                                        </p:tgtEl>
                                        <p:attrNameLst>
                                          <p:attrName>style.visibility</p:attrName>
                                        </p:attrNameLst>
                                      </p:cBhvr>
                                      <p:to>
                                        <p:strVal val="visible"/>
                                      </p:to>
                                    </p:set>
                                    <p:animEffect transition="in" filter="fade">
                                      <p:cBhvr>
                                        <p:cTn id="108" dur="500"/>
                                        <p:tgtEl>
                                          <p:spTgt spid="349"/>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429"/>
                                        </p:tgtEl>
                                        <p:attrNameLst>
                                          <p:attrName>style.visibility</p:attrName>
                                        </p:attrNameLst>
                                      </p:cBhvr>
                                      <p:to>
                                        <p:strVal val="visible"/>
                                      </p:to>
                                    </p:set>
                                    <p:animEffect transition="in" filter="fade">
                                      <p:cBhvr>
                                        <p:cTn id="111" dur="500"/>
                                        <p:tgtEl>
                                          <p:spTgt spid="429"/>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513"/>
                                        </p:tgtEl>
                                        <p:attrNameLst>
                                          <p:attrName>style.visibility</p:attrName>
                                        </p:attrNameLst>
                                      </p:cBhvr>
                                      <p:to>
                                        <p:strVal val="visible"/>
                                      </p:to>
                                    </p:set>
                                    <p:animEffect transition="in" filter="fade">
                                      <p:cBhvr>
                                        <p:cTn id="114" dur="500"/>
                                        <p:tgtEl>
                                          <p:spTgt spid="5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p:bldP spid="209" grpId="0"/>
      <p:bldP spid="210" grpId="0"/>
      <p:bldP spid="99" grpId="0"/>
      <p:bldP spid="102" grpId="0"/>
      <p:bldP spid="230" grpId="0"/>
      <p:bldP spid="232" grpId="0"/>
      <p:bldP spid="239" grpId="0"/>
      <p:bldP spid="241" grpId="0"/>
      <p:bldP spid="242" grpId="0" animBg="1"/>
      <p:bldP spid="348" grpId="0"/>
      <p:bldP spid="349" grpId="0"/>
      <p:bldP spid="429" grpId="0"/>
      <p:bldP spid="5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914400"/>
          </a:xfrm>
        </p:spPr>
        <p:txBody>
          <a:bodyPr/>
          <a:lstStyle/>
          <a:p>
            <a:r>
              <a:rPr lang="en-US" dirty="0"/>
              <a:t>Mensa Runtime Scheduler</a:t>
            </a:r>
            <a:endParaRPr lang="en-US" sz="4000" dirty="0"/>
          </a:p>
        </p:txBody>
      </p:sp>
      <p:sp>
        <p:nvSpPr>
          <p:cNvPr id="3" name="Content Placeholder 2"/>
          <p:cNvSpPr>
            <a:spLocks noGrp="1"/>
          </p:cNvSpPr>
          <p:nvPr>
            <p:ph idx="1"/>
          </p:nvPr>
        </p:nvSpPr>
        <p:spPr>
          <a:xfrm>
            <a:off x="152400" y="990600"/>
            <a:ext cx="8610600" cy="5562600"/>
          </a:xfrm>
        </p:spPr>
        <p:txBody>
          <a:bodyPr>
            <a:noAutofit/>
          </a:bodyPr>
          <a:lstStyle/>
          <a:p>
            <a:pPr marL="457200" lvl="1" indent="0">
              <a:buNone/>
            </a:pPr>
            <a:endParaRPr lang="en-US" sz="2400" dirty="0">
              <a:solidFill>
                <a:srgbClr val="595959"/>
              </a:solidFill>
            </a:endParaRPr>
          </a:p>
          <a:p>
            <a:pPr lvl="2"/>
            <a:endParaRPr lang="en-US" sz="1800" dirty="0">
              <a:solidFill>
                <a:srgbClr val="595959"/>
              </a:solidFill>
            </a:endParaRPr>
          </a:p>
          <a:p>
            <a:pPr marL="914400" lvl="2" indent="0">
              <a:buNone/>
            </a:pPr>
            <a:endParaRPr lang="en-US" sz="1400" dirty="0">
              <a:solidFill>
                <a:srgbClr val="0000FF"/>
              </a:solidFill>
            </a:endParaRPr>
          </a:p>
          <a:p>
            <a:pPr lvl="1"/>
            <a:endParaRPr lang="en-US" sz="1600" dirty="0"/>
          </a:p>
          <a:p>
            <a:pPr lvl="1"/>
            <a:endParaRPr lang="en-US" sz="1600" dirty="0"/>
          </a:p>
        </p:txBody>
      </p:sp>
      <p:sp>
        <p:nvSpPr>
          <p:cNvPr id="526" name="Rounded Rectangle 525"/>
          <p:cNvSpPr/>
          <p:nvPr/>
        </p:nvSpPr>
        <p:spPr>
          <a:xfrm>
            <a:off x="1436570" y="3075245"/>
            <a:ext cx="2163795" cy="2057400"/>
          </a:xfrm>
          <a:prstGeom prst="roundRect">
            <a:avLst/>
          </a:prstGeom>
          <a:solidFill>
            <a:schemeClr val="lt1">
              <a:alpha val="0"/>
            </a:schemeClr>
          </a:solidFill>
          <a:ln w="28575" cmpd="sng">
            <a:solidFill>
              <a:schemeClr val="accent2"/>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Gill Sans MT"/>
            </a:endParaRPr>
          </a:p>
        </p:txBody>
      </p:sp>
      <p:sp>
        <p:nvSpPr>
          <p:cNvPr id="427" name="Rounded Rectangle 426"/>
          <p:cNvSpPr/>
          <p:nvPr/>
        </p:nvSpPr>
        <p:spPr>
          <a:xfrm>
            <a:off x="1618825" y="3227645"/>
            <a:ext cx="1830904" cy="762000"/>
          </a:xfrm>
          <a:prstGeom prst="roundRect">
            <a:avLst/>
          </a:prstGeom>
          <a:solidFill>
            <a:schemeClr val="accent1">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Accelerator characteristics</a:t>
            </a:r>
          </a:p>
        </p:txBody>
      </p:sp>
      <p:sp>
        <p:nvSpPr>
          <p:cNvPr id="428" name="Rounded Rectangle 427"/>
          <p:cNvSpPr/>
          <p:nvPr/>
        </p:nvSpPr>
        <p:spPr>
          <a:xfrm>
            <a:off x="1618825" y="4218245"/>
            <a:ext cx="1830904" cy="762000"/>
          </a:xfrm>
          <a:prstGeom prst="roundRect">
            <a:avLst/>
          </a:prstGeom>
          <a:solidFill>
            <a:schemeClr val="accent2">
              <a:lumMod val="20000"/>
              <a:lumOff val="8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Layer </a:t>
            </a:r>
            <a:br>
              <a:rPr kumimoji="0" lang="en-US" sz="18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characteristics</a:t>
            </a:r>
          </a:p>
        </p:txBody>
      </p:sp>
      <p:cxnSp>
        <p:nvCxnSpPr>
          <p:cNvPr id="432" name="Elbow Connector 431"/>
          <p:cNvCxnSpPr>
            <a:stCxn id="427" idx="3"/>
            <a:endCxn id="420" idx="1"/>
          </p:cNvCxnSpPr>
          <p:nvPr/>
        </p:nvCxnSpPr>
        <p:spPr>
          <a:xfrm>
            <a:off x="3449729" y="3608645"/>
            <a:ext cx="1065036" cy="533400"/>
          </a:xfrm>
          <a:prstGeom prst="bentConnector3">
            <a:avLst>
              <a:gd name="adj1" fmla="val 50000"/>
            </a:avLst>
          </a:prstGeom>
          <a:ln w="28575" cmpd="sng">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435" name="Elbow Connector 434"/>
          <p:cNvCxnSpPr>
            <a:stCxn id="428" idx="3"/>
            <a:endCxn id="420" idx="1"/>
          </p:cNvCxnSpPr>
          <p:nvPr/>
        </p:nvCxnSpPr>
        <p:spPr>
          <a:xfrm flipV="1">
            <a:off x="3449729" y="4142045"/>
            <a:ext cx="1065036" cy="457200"/>
          </a:xfrm>
          <a:prstGeom prst="bentConnector3">
            <a:avLst>
              <a:gd name="adj1" fmla="val 50000"/>
            </a:avLst>
          </a:prstGeom>
          <a:ln w="28575" cmpd="sng">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4514765" y="2237045"/>
            <a:ext cx="1581235" cy="2286000"/>
            <a:chOff x="5322770" y="2362200"/>
            <a:chExt cx="1581235" cy="2286000"/>
          </a:xfrm>
        </p:grpSpPr>
        <p:sp>
          <p:nvSpPr>
            <p:cNvPr id="420" name="Rounded Rectangle 419"/>
            <p:cNvSpPr/>
            <p:nvPr/>
          </p:nvSpPr>
          <p:spPr>
            <a:xfrm>
              <a:off x="5322770" y="3886200"/>
              <a:ext cx="1581235" cy="762000"/>
            </a:xfrm>
            <a:prstGeom prst="roundRect">
              <a:avLst/>
            </a:prstGeom>
            <a:solidFill>
              <a:schemeClr val="accent3">
                <a:lumMod val="20000"/>
                <a:lumOff val="8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Scheduler</a:t>
              </a:r>
            </a:p>
          </p:txBody>
        </p:sp>
        <p:cxnSp>
          <p:nvCxnSpPr>
            <p:cNvPr id="425" name="Straight Arrow Connector 424"/>
            <p:cNvCxnSpPr>
              <a:stCxn id="430" idx="2"/>
              <a:endCxn id="420" idx="0"/>
            </p:cNvCxnSpPr>
            <p:nvPr/>
          </p:nvCxnSpPr>
          <p:spPr>
            <a:xfrm flipH="1">
              <a:off x="6113388" y="3417332"/>
              <a:ext cx="0" cy="468868"/>
            </a:xfrm>
            <a:prstGeom prst="straightConnector1">
              <a:avLst/>
            </a:prstGeom>
            <a:noFill/>
            <a:ln w="28575" cap="flat" cmpd="sng" algn="ctr">
              <a:solidFill>
                <a:schemeClr val="tx1"/>
              </a:solidFill>
              <a:prstDash val="solid"/>
              <a:miter lim="800000"/>
              <a:headEnd type="none"/>
              <a:tailEnd type="arrow"/>
            </a:ln>
            <a:effectLst/>
          </p:spPr>
        </p:cxnSp>
        <p:sp>
          <p:nvSpPr>
            <p:cNvPr id="430" name="TextBox 429"/>
            <p:cNvSpPr txBox="1"/>
            <p:nvPr/>
          </p:nvSpPr>
          <p:spPr>
            <a:xfrm>
              <a:off x="5482548" y="3048000"/>
              <a:ext cx="132135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Gill Sans MT"/>
                  <a:ea typeface="+mn-ea"/>
                  <a:cs typeface="Gill Sans MT"/>
                </a:rPr>
                <a:t>NN model</a:t>
              </a:r>
            </a:p>
          </p:txBody>
        </p:sp>
        <p:pic>
          <p:nvPicPr>
            <p:cNvPr id="537" name="Picture 536"/>
            <p:cNvPicPr>
              <a:picLocks noChangeAspect="1"/>
            </p:cNvPicPr>
            <p:nvPr/>
          </p:nvPicPr>
          <p:blipFill>
            <a:blip r:embed="rId3"/>
            <a:stretch>
              <a:fillRect/>
            </a:stretch>
          </p:blipFill>
          <p:spPr>
            <a:xfrm>
              <a:off x="5715000" y="2362200"/>
              <a:ext cx="838200" cy="736600"/>
            </a:xfrm>
            <a:prstGeom prst="rect">
              <a:avLst/>
            </a:prstGeom>
          </p:spPr>
        </p:pic>
      </p:grpSp>
      <p:sp>
        <p:nvSpPr>
          <p:cNvPr id="539" name="Rounded Rectangle 538"/>
          <p:cNvSpPr/>
          <p:nvPr/>
        </p:nvSpPr>
        <p:spPr>
          <a:xfrm>
            <a:off x="6648365" y="3761045"/>
            <a:ext cx="1581235" cy="762000"/>
          </a:xfrm>
          <a:prstGeom prst="roundRect">
            <a:avLst/>
          </a:prstGeom>
          <a:solidFill>
            <a:schemeClr val="accent2">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Layer</a:t>
            </a:r>
            <a:br>
              <a:rPr kumimoji="0" lang="en-US" sz="18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Mapping</a:t>
            </a:r>
          </a:p>
        </p:txBody>
      </p:sp>
      <p:cxnSp>
        <p:nvCxnSpPr>
          <p:cNvPr id="540" name="Straight Arrow Connector 539"/>
          <p:cNvCxnSpPr>
            <a:stCxn id="420" idx="3"/>
            <a:endCxn id="539" idx="1"/>
          </p:cNvCxnSpPr>
          <p:nvPr/>
        </p:nvCxnSpPr>
        <p:spPr>
          <a:xfrm>
            <a:off x="6096000" y="4142045"/>
            <a:ext cx="552365" cy="0"/>
          </a:xfrm>
          <a:prstGeom prst="straightConnector1">
            <a:avLst/>
          </a:prstGeom>
          <a:noFill/>
          <a:ln w="28575" cap="flat" cmpd="sng" algn="ctr">
            <a:solidFill>
              <a:schemeClr val="tx1"/>
            </a:solidFill>
            <a:prstDash val="solid"/>
            <a:miter lim="800000"/>
            <a:headEnd type="none"/>
            <a:tailEnd type="arrow"/>
          </a:ln>
          <a:effectLst/>
        </p:spPr>
      </p:cxnSp>
      <p:sp>
        <p:nvSpPr>
          <p:cNvPr id="25" name="Rectangle 24"/>
          <p:cNvSpPr/>
          <p:nvPr/>
        </p:nvSpPr>
        <p:spPr>
          <a:xfrm>
            <a:off x="0" y="758348"/>
            <a:ext cx="9144000" cy="830997"/>
          </a:xfrm>
          <a:prstGeom prst="rect">
            <a:avLst/>
          </a:prstGeom>
          <a:solidFill>
            <a:schemeClr val="accent6">
              <a:lumMod val="20000"/>
              <a:lumOff val="80000"/>
            </a:schemeClr>
          </a:solid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The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goal</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 of Mensa’s software </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runtime scheduler </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is to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identify</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 </a:t>
            </a:r>
            <a:r>
              <a:rPr kumimoji="0" lang="en-US" sz="2400" b="1" i="0" u="sng" strike="noStrike" kern="1200" cap="none" spc="0" normalizeH="0" baseline="0" noProof="0" dirty="0">
                <a:ln>
                  <a:noFill/>
                </a:ln>
                <a:solidFill>
                  <a:srgbClr val="C00000"/>
                </a:solidFill>
                <a:effectLst/>
                <a:uLnTx/>
                <a:uFillTx/>
                <a:latin typeface="Gill Sans MT"/>
                <a:ea typeface="+mn-ea"/>
                <a:cs typeface="Gill Sans MT"/>
              </a:rPr>
              <a:t>which accelerator</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 </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each </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layer </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in an NN model should run on</a:t>
            </a:r>
          </a:p>
        </p:txBody>
      </p:sp>
      <p:cxnSp>
        <p:nvCxnSpPr>
          <p:cNvPr id="33" name="Straight Arrow Connector 32"/>
          <p:cNvCxnSpPr>
            <a:endCxn id="35" idx="2"/>
          </p:cNvCxnSpPr>
          <p:nvPr/>
        </p:nvCxnSpPr>
        <p:spPr>
          <a:xfrm flipH="1" flipV="1">
            <a:off x="1104900" y="2626975"/>
            <a:ext cx="495300" cy="524470"/>
          </a:xfrm>
          <a:prstGeom prst="straightConnector1">
            <a:avLst/>
          </a:prstGeom>
          <a:noFill/>
          <a:ln w="28575" cap="flat" cmpd="sng" algn="ctr">
            <a:solidFill>
              <a:schemeClr val="tx1"/>
            </a:solidFill>
            <a:prstDash val="sysDash"/>
            <a:miter lim="800000"/>
            <a:headEnd type="none"/>
            <a:tailEnd type="arrow"/>
          </a:ln>
          <a:effectLst/>
        </p:spPr>
      </p:cxnSp>
      <p:sp>
        <p:nvSpPr>
          <p:cNvPr id="35" name="TextBox 34"/>
          <p:cNvSpPr txBox="1"/>
          <p:nvPr/>
        </p:nvSpPr>
        <p:spPr>
          <a:xfrm>
            <a:off x="-228600" y="1703645"/>
            <a:ext cx="266700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Generated </a:t>
            </a:r>
            <a:r>
              <a:rPr kumimoji="0" lang="en-US" sz="1800" b="1" i="0" u="none" strike="noStrike" kern="1200" cap="none" spc="0" normalizeH="0" baseline="0" noProof="0" dirty="0">
                <a:ln>
                  <a:noFill/>
                </a:ln>
                <a:solidFill>
                  <a:srgbClr val="0000FF"/>
                </a:solidFill>
                <a:effectLst/>
                <a:uLnTx/>
                <a:uFillTx/>
                <a:latin typeface="Gill Sans MT"/>
                <a:ea typeface="+mn-ea"/>
                <a:cs typeface="+mn-cs"/>
              </a:rPr>
              <a:t>once</a:t>
            </a:r>
            <a:br>
              <a:rPr kumimoji="0" lang="en-US" sz="1800" b="1" i="0" u="none" strike="noStrike" kern="1200" cap="none" spc="0" normalizeH="0" baseline="0" noProof="0" dirty="0">
                <a:ln>
                  <a:noFill/>
                </a:ln>
                <a:solidFill>
                  <a:srgbClr val="0000FF"/>
                </a:solidFill>
                <a:effectLst/>
                <a:uLnTx/>
                <a:uFillTx/>
                <a:latin typeface="Gill Sans MT"/>
                <a:ea typeface="+mn-ea"/>
                <a:cs typeface="+mn-cs"/>
              </a:rPr>
            </a:br>
            <a:r>
              <a:rPr kumimoji="0" lang="en-US" sz="1800" b="1" i="0" u="none" strike="noStrike" kern="1200" cap="none" spc="0" normalizeH="0" baseline="0" noProof="0" dirty="0">
                <a:ln>
                  <a:noFill/>
                </a:ln>
                <a:solidFill>
                  <a:prstClr val="black"/>
                </a:solidFill>
                <a:effectLst/>
                <a:uLnTx/>
                <a:uFillTx/>
                <a:latin typeface="Gill Sans MT"/>
                <a:ea typeface="+mn-ea"/>
                <a:cs typeface="+mn-cs"/>
              </a:rPr>
              <a:t> during </a:t>
            </a:r>
            <a:r>
              <a:rPr kumimoji="0" lang="en-US" sz="1800" b="1" i="0" u="none" strike="noStrike" kern="1200" cap="none" spc="0" normalizeH="0" baseline="0" noProof="0" dirty="0">
                <a:ln>
                  <a:noFill/>
                </a:ln>
                <a:solidFill>
                  <a:srgbClr val="0000FF"/>
                </a:solidFill>
                <a:effectLst/>
                <a:uLnTx/>
                <a:uFillTx/>
                <a:latin typeface="Gill Sans MT"/>
                <a:ea typeface="+mn-ea"/>
                <a:cs typeface="+mn-cs"/>
              </a:rPr>
              <a:t>initial setup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of a system</a:t>
            </a: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cxnSp>
        <p:nvCxnSpPr>
          <p:cNvPr id="37" name="Straight Arrow Connector 36"/>
          <p:cNvCxnSpPr>
            <a:stCxn id="428" idx="2"/>
            <a:endCxn id="38" idx="0"/>
          </p:cNvCxnSpPr>
          <p:nvPr/>
        </p:nvCxnSpPr>
        <p:spPr>
          <a:xfrm>
            <a:off x="2534277" y="4980245"/>
            <a:ext cx="2262228" cy="676870"/>
          </a:xfrm>
          <a:prstGeom prst="straightConnector1">
            <a:avLst/>
          </a:prstGeom>
          <a:noFill/>
          <a:ln w="28575" cap="flat" cmpd="sng" algn="ctr">
            <a:solidFill>
              <a:schemeClr val="tx1"/>
            </a:solidFill>
            <a:prstDash val="sysDash"/>
            <a:miter lim="800000"/>
            <a:headEnd type="none"/>
            <a:tailEnd type="arrow"/>
          </a:ln>
          <a:effectLst/>
        </p:spPr>
      </p:cxnSp>
      <p:sp>
        <p:nvSpPr>
          <p:cNvPr id="38" name="TextBox 37"/>
          <p:cNvSpPr txBox="1"/>
          <p:nvPr/>
        </p:nvSpPr>
        <p:spPr>
          <a:xfrm>
            <a:off x="3554370" y="5657115"/>
            <a:ext cx="2484270" cy="92333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Layers tend to </a:t>
            </a:r>
            <a:r>
              <a:rPr kumimoji="0" lang="en-US" sz="1800" b="1" i="0" u="none" strike="noStrike" kern="1200" cap="none" spc="0" normalizeH="0" baseline="0" noProof="0" dirty="0">
                <a:ln>
                  <a:noFill/>
                </a:ln>
                <a:solidFill>
                  <a:srgbClr val="0000FF"/>
                </a:solidFill>
                <a:effectLst/>
                <a:uLnTx/>
                <a:uFillTx/>
                <a:latin typeface="Gill Sans MT"/>
                <a:ea typeface="+mn-ea"/>
                <a:cs typeface="+mn-cs"/>
              </a:rPr>
              <a:t>group </a:t>
            </a:r>
            <a:br>
              <a:rPr kumimoji="0" lang="en-US" sz="1800" b="1" i="0" u="none" strike="noStrike" kern="1200" cap="none" spc="0" normalizeH="0" baseline="0" noProof="0" dirty="0">
                <a:ln>
                  <a:noFill/>
                </a:ln>
                <a:solidFill>
                  <a:srgbClr val="0000FF"/>
                </a:solidFill>
                <a:effectLst/>
                <a:uLnTx/>
                <a:uFillTx/>
                <a:latin typeface="Gill Sans MT"/>
                <a:ea typeface="+mn-ea"/>
                <a:cs typeface="+mn-cs"/>
              </a:rPr>
            </a:br>
            <a:r>
              <a:rPr kumimoji="0" lang="en-US" sz="1800" b="1" i="0" u="none" strike="noStrike" kern="1200" cap="none" spc="0" normalizeH="0" baseline="0" noProof="0" dirty="0">
                <a:ln>
                  <a:noFill/>
                </a:ln>
                <a:solidFill>
                  <a:prstClr val="black"/>
                </a:solidFill>
                <a:effectLst/>
                <a:uLnTx/>
                <a:uFillTx/>
                <a:latin typeface="Gill Sans MT"/>
                <a:ea typeface="+mn-ea"/>
                <a:cs typeface="+mn-cs"/>
              </a:rPr>
              <a:t>together into a small</a:t>
            </a:r>
            <a:br>
              <a:rPr kumimoji="0" lang="en-US" sz="1800" b="1" i="0" u="none" strike="noStrike" kern="1200" cap="none" spc="0" normalizeH="0" baseline="0" noProof="0" dirty="0">
                <a:ln>
                  <a:noFill/>
                </a:ln>
                <a:solidFill>
                  <a:prstClr val="black"/>
                </a:solidFill>
                <a:effectLst/>
                <a:uLnTx/>
                <a:uFillTx/>
                <a:latin typeface="Gill Sans MT"/>
                <a:ea typeface="+mn-ea"/>
                <a:cs typeface="+mn-cs"/>
              </a:rPr>
            </a:br>
            <a:r>
              <a:rPr kumimoji="0" lang="en-US" sz="1800" b="1" i="0" u="none" strike="noStrike" kern="1200" cap="none" spc="0" normalizeH="0" baseline="0" noProof="0" dirty="0">
                <a:ln>
                  <a:noFill/>
                </a:ln>
                <a:solidFill>
                  <a:prstClr val="black"/>
                </a:solidFill>
                <a:effectLst/>
                <a:uLnTx/>
                <a:uFillTx/>
                <a:latin typeface="Gill Sans MT"/>
                <a:ea typeface="+mn-ea"/>
                <a:cs typeface="+mn-cs"/>
              </a:rPr>
              <a:t>number of </a:t>
            </a:r>
            <a:r>
              <a:rPr kumimoji="0" lang="en-US" sz="1800" b="1" i="0" u="none" strike="noStrike" kern="1200" cap="none" spc="0" normalizeH="0" baseline="0" noProof="0" dirty="0">
                <a:ln>
                  <a:noFill/>
                </a:ln>
                <a:solidFill>
                  <a:srgbClr val="0000FF"/>
                </a:solidFill>
                <a:effectLst/>
                <a:uLnTx/>
                <a:uFillTx/>
                <a:latin typeface="Gill Sans MT"/>
                <a:ea typeface="+mn-ea"/>
                <a:cs typeface="+mn-cs"/>
              </a:rPr>
              <a:t>families  </a:t>
            </a:r>
            <a:endParaRPr kumimoji="0" lang="en-US" sz="1800" b="1" i="0" u="none" strike="noStrike" kern="1200" cap="none" spc="0" normalizeH="0" baseline="0" noProof="0" dirty="0">
              <a:ln>
                <a:noFill/>
              </a:ln>
              <a:solidFill>
                <a:srgbClr val="0000FF"/>
              </a:solidFill>
              <a:effectLst/>
              <a:uLnTx/>
              <a:uFillTx/>
              <a:latin typeface="Gill Sans MT"/>
              <a:ea typeface="+mn-ea"/>
              <a:cs typeface="Gill Sans MT"/>
            </a:endParaRPr>
          </a:p>
        </p:txBody>
      </p:sp>
      <p:cxnSp>
        <p:nvCxnSpPr>
          <p:cNvPr id="49" name="Straight Arrow Connector 48"/>
          <p:cNvCxnSpPr>
            <a:stCxn id="428" idx="2"/>
            <a:endCxn id="50" idx="0"/>
          </p:cNvCxnSpPr>
          <p:nvPr/>
        </p:nvCxnSpPr>
        <p:spPr>
          <a:xfrm flipH="1">
            <a:off x="1758233" y="4980245"/>
            <a:ext cx="776044" cy="676870"/>
          </a:xfrm>
          <a:prstGeom prst="straightConnector1">
            <a:avLst/>
          </a:prstGeom>
          <a:noFill/>
          <a:ln w="28575" cap="flat" cmpd="sng" algn="ctr">
            <a:solidFill>
              <a:schemeClr val="tx1"/>
            </a:solidFill>
            <a:prstDash val="sysDash"/>
            <a:miter lim="800000"/>
            <a:headEnd type="none"/>
            <a:tailEnd type="arrow"/>
          </a:ln>
          <a:effectLst/>
        </p:spPr>
      </p:cxnSp>
      <p:sp>
        <p:nvSpPr>
          <p:cNvPr id="50" name="TextBox 49"/>
          <p:cNvSpPr txBox="1"/>
          <p:nvPr/>
        </p:nvSpPr>
        <p:spPr>
          <a:xfrm>
            <a:off x="304800" y="5657115"/>
            <a:ext cx="2906866" cy="92333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Each of the accelerators </a:t>
            </a:r>
            <a:br>
              <a:rPr kumimoji="0" lang="en-US" sz="1800" b="1" i="0" u="none" strike="noStrike" kern="1200" cap="none" spc="0" normalizeH="0" baseline="0" noProof="0" dirty="0">
                <a:ln>
                  <a:noFill/>
                </a:ln>
                <a:solidFill>
                  <a:prstClr val="black"/>
                </a:solidFill>
                <a:effectLst/>
                <a:uLnTx/>
                <a:uFillTx/>
                <a:latin typeface="Gill Sans MT"/>
                <a:ea typeface="+mn-ea"/>
                <a:cs typeface="+mn-cs"/>
              </a:rPr>
            </a:br>
            <a:r>
              <a:rPr kumimoji="0" lang="en-US" sz="1800" b="1" i="0" u="none" strike="noStrike" kern="1200" cap="none" spc="0" normalizeH="0" baseline="0" noProof="0" dirty="0">
                <a:ln>
                  <a:noFill/>
                </a:ln>
                <a:solidFill>
                  <a:prstClr val="black"/>
                </a:solidFill>
                <a:effectLst/>
                <a:uLnTx/>
                <a:uFillTx/>
                <a:latin typeface="Gill Sans MT"/>
                <a:ea typeface="+mn-ea"/>
                <a:cs typeface="+mn-cs"/>
              </a:rPr>
              <a:t>caters to </a:t>
            </a:r>
            <a:br>
              <a:rPr kumimoji="0" lang="en-US" sz="1800" b="1" i="0" u="none" strike="noStrike" kern="1200" cap="none" spc="0" normalizeH="0" baseline="0" noProof="0" dirty="0">
                <a:ln>
                  <a:noFill/>
                </a:ln>
                <a:solidFill>
                  <a:prstClr val="black"/>
                </a:solidFill>
                <a:effectLst/>
                <a:uLnTx/>
                <a:uFillTx/>
                <a:latin typeface="Gill Sans MT"/>
                <a:ea typeface="+mn-ea"/>
                <a:cs typeface="+mn-cs"/>
              </a:rPr>
            </a:br>
            <a:r>
              <a:rPr kumimoji="0" lang="en-US" sz="1800" b="1" i="0" u="none" strike="noStrike" kern="1200" cap="none" spc="0" normalizeH="0" baseline="0" noProof="0" dirty="0">
                <a:ln>
                  <a:noFill/>
                </a:ln>
                <a:solidFill>
                  <a:srgbClr val="0000FF"/>
                </a:solidFill>
                <a:effectLst/>
                <a:uLnTx/>
                <a:uFillTx/>
                <a:latin typeface="Gill Sans MT"/>
                <a:ea typeface="+mn-ea"/>
                <a:cs typeface="+mn-cs"/>
              </a:rPr>
              <a:t>a specific family </a:t>
            </a:r>
            <a:r>
              <a:rPr kumimoji="0" lang="en-US" sz="1800" b="1" i="0" u="none" strike="noStrike" kern="1200" cap="none" spc="0" normalizeH="0" baseline="0" noProof="0" dirty="0">
                <a:ln>
                  <a:noFill/>
                </a:ln>
                <a:solidFill>
                  <a:prstClr val="black"/>
                </a:solidFill>
                <a:effectLst/>
                <a:uLnTx/>
                <a:uFillTx/>
                <a:latin typeface="Gill Sans MT"/>
                <a:ea typeface="+mn-ea"/>
                <a:cs typeface="+mn-cs"/>
              </a:rPr>
              <a:t>of layers</a:t>
            </a: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2400" b="1" i="0" u="none" strike="noStrike" kern="1200" cap="none" spc="0" normalizeH="0" baseline="0" noProof="0">
              <a:ln>
                <a:noFill/>
              </a:ln>
              <a:solidFill>
                <a:srgbClr val="0070C0"/>
              </a:solidFill>
              <a:effectLst/>
              <a:uLnTx/>
              <a:uFillTx/>
              <a:latin typeface="Gill Sans MT"/>
              <a:ea typeface="+mn-ea"/>
              <a:cs typeface="+mn-cs"/>
            </a:endParaRPr>
          </a:p>
        </p:txBody>
      </p:sp>
      <p:pic>
        <p:nvPicPr>
          <p:cNvPr id="27" name="Picture 26" descr="safari.png">
            <a:extLst>
              <a:ext uri="{FF2B5EF4-FFF2-40B4-BE49-F238E27FC236}">
                <a16:creationId xmlns:a16="http://schemas.microsoft.com/office/drawing/2014/main" id="{60A55E14-C0F8-9A4C-ACA5-6FF305BE47B7}"/>
              </a:ext>
            </a:extLst>
          </p:cNvPr>
          <p:cNvPicPr>
            <a:picLocks noChangeAspect="1"/>
          </p:cNvPicPr>
          <p:nvPr/>
        </p:nvPicPr>
        <p:blipFill>
          <a:blip r:embed="rId4" cstate="print"/>
          <a:stretch>
            <a:fillRect/>
          </a:stretch>
        </p:blipFill>
        <p:spPr>
          <a:xfrm>
            <a:off x="76200" y="6580445"/>
            <a:ext cx="959296" cy="277563"/>
          </a:xfrm>
          <a:prstGeom prst="rect">
            <a:avLst/>
          </a:prstGeom>
        </p:spPr>
      </p:pic>
      <p:graphicFrame>
        <p:nvGraphicFramePr>
          <p:cNvPr id="28" name="Table 4">
            <a:extLst>
              <a:ext uri="{FF2B5EF4-FFF2-40B4-BE49-F238E27FC236}">
                <a16:creationId xmlns:a16="http://schemas.microsoft.com/office/drawing/2014/main" id="{14CFDDDA-E8AB-3745-9DDF-ACDCD7758291}"/>
              </a:ext>
            </a:extLst>
          </p:cNvPr>
          <p:cNvGraphicFramePr>
            <a:graphicFrameLocks/>
          </p:cNvGraphicFramePr>
          <p:nvPr>
            <p:extLst>
              <p:ext uri="{D42A27DB-BD31-4B8C-83A1-F6EECF244321}">
                <p14:modId xmlns:p14="http://schemas.microsoft.com/office/powerpoint/2010/main" val="514455020"/>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r>
                        <a:rPr lang="en-US" sz="800" kern="1200" dirty="0">
                          <a:solidFill>
                            <a:srgbClr val="002060"/>
                          </a:solidFill>
                          <a:latin typeface="Calibri" panose="020F0502020204030204"/>
                          <a:ea typeface="+mn-ea"/>
                          <a:cs typeface="Futura Medium" panose="020B0602020204020303" pitchFamily="34" charset="-79"/>
                        </a:rPr>
                        <a:t>●</a:t>
                      </a:r>
                      <a:endParaRPr lang="en-US" sz="800" dirty="0">
                        <a:solidFill>
                          <a:srgbClr val="002060"/>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2831718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5"/>
                                        </p:tgtEl>
                                        <p:attrNameLst>
                                          <p:attrName>style.visibility</p:attrName>
                                        </p:attrNameLst>
                                      </p:cBhvr>
                                      <p:to>
                                        <p:strVal val="visible"/>
                                      </p:to>
                                    </p:set>
                                    <p:animEffect transition="in" filter="fade">
                                      <p:cBhvr>
                                        <p:cTn id="17" dur="500"/>
                                        <p:tgtEl>
                                          <p:spTgt spid="435"/>
                                        </p:tgtEl>
                                      </p:cBhvr>
                                    </p:animEffect>
                                  </p:childTnLst>
                                </p:cTn>
                              </p:par>
                              <p:par>
                                <p:cTn id="18" presetID="10" presetClass="entr" presetSubtype="0" fill="hold" nodeType="withEffect">
                                  <p:stCondLst>
                                    <p:cond delay="0"/>
                                  </p:stCondLst>
                                  <p:childTnLst>
                                    <p:set>
                                      <p:cBhvr>
                                        <p:cTn id="19" dur="1" fill="hold">
                                          <p:stCondLst>
                                            <p:cond delay="0"/>
                                          </p:stCondLst>
                                        </p:cTn>
                                        <p:tgtEl>
                                          <p:spTgt spid="432"/>
                                        </p:tgtEl>
                                        <p:attrNameLst>
                                          <p:attrName>style.visibility</p:attrName>
                                        </p:attrNameLst>
                                      </p:cBhvr>
                                      <p:to>
                                        <p:strVal val="visible"/>
                                      </p:to>
                                    </p:set>
                                    <p:animEffect transition="in" filter="fade">
                                      <p:cBhvr>
                                        <p:cTn id="20" dur="500"/>
                                        <p:tgtEl>
                                          <p:spTgt spid="43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27"/>
                                        </p:tgtEl>
                                        <p:attrNameLst>
                                          <p:attrName>style.visibility</p:attrName>
                                        </p:attrNameLst>
                                      </p:cBhvr>
                                      <p:to>
                                        <p:strVal val="visible"/>
                                      </p:to>
                                    </p:set>
                                    <p:animEffect transition="in" filter="fade">
                                      <p:cBhvr>
                                        <p:cTn id="23" dur="500"/>
                                        <p:tgtEl>
                                          <p:spTgt spid="42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28"/>
                                        </p:tgtEl>
                                        <p:attrNameLst>
                                          <p:attrName>style.visibility</p:attrName>
                                        </p:attrNameLst>
                                      </p:cBhvr>
                                      <p:to>
                                        <p:strVal val="visible"/>
                                      </p:to>
                                    </p:set>
                                    <p:animEffect transition="in" filter="fade">
                                      <p:cBhvr>
                                        <p:cTn id="26" dur="500"/>
                                        <p:tgtEl>
                                          <p:spTgt spid="42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500"/>
                                        <p:tgtEl>
                                          <p:spTgt spid="4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500"/>
                                        <p:tgtEl>
                                          <p:spTgt spid="5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grpId="1" nodeType="clickEffect">
                                  <p:stCondLst>
                                    <p:cond delay="0"/>
                                  </p:stCondLst>
                                  <p:childTnLst>
                                    <p:animEffect transition="out" filter="fade">
                                      <p:cBhvr>
                                        <p:cTn id="46" dur="500"/>
                                        <p:tgtEl>
                                          <p:spTgt spid="38"/>
                                        </p:tgtEl>
                                      </p:cBhvr>
                                    </p:animEffect>
                                    <p:set>
                                      <p:cBhvr>
                                        <p:cTn id="47" dur="1" fill="hold">
                                          <p:stCondLst>
                                            <p:cond delay="499"/>
                                          </p:stCondLst>
                                        </p:cTn>
                                        <p:tgtEl>
                                          <p:spTgt spid="38"/>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37"/>
                                        </p:tgtEl>
                                      </p:cBhvr>
                                    </p:animEffect>
                                    <p:set>
                                      <p:cBhvr>
                                        <p:cTn id="50" dur="1" fill="hold">
                                          <p:stCondLst>
                                            <p:cond delay="499"/>
                                          </p:stCondLst>
                                        </p:cTn>
                                        <p:tgtEl>
                                          <p:spTgt spid="37"/>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49"/>
                                        </p:tgtEl>
                                      </p:cBhvr>
                                    </p:animEffect>
                                    <p:set>
                                      <p:cBhvr>
                                        <p:cTn id="53" dur="1" fill="hold">
                                          <p:stCondLst>
                                            <p:cond delay="499"/>
                                          </p:stCondLst>
                                        </p:cTn>
                                        <p:tgtEl>
                                          <p:spTgt spid="49"/>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50"/>
                                        </p:tgtEl>
                                      </p:cBhvr>
                                    </p:animEffect>
                                    <p:set>
                                      <p:cBhvr>
                                        <p:cTn id="56" dur="1" fill="hold">
                                          <p:stCondLst>
                                            <p:cond delay="499"/>
                                          </p:stCondLst>
                                        </p:cTn>
                                        <p:tgtEl>
                                          <p:spTgt spid="50"/>
                                        </p:tgtEl>
                                        <p:attrNameLst>
                                          <p:attrName>style.visibility</p:attrName>
                                        </p:attrNameLst>
                                      </p:cBhvr>
                                      <p:to>
                                        <p:strVal val="hidden"/>
                                      </p:to>
                                    </p:set>
                                  </p:childTnLst>
                                </p:cTn>
                              </p:par>
                              <p:par>
                                <p:cTn id="57" presetID="10" presetClass="entr" presetSubtype="0" fill="hold" grpId="0" nodeType="withEffect">
                                  <p:stCondLst>
                                    <p:cond delay="0"/>
                                  </p:stCondLst>
                                  <p:childTnLst>
                                    <p:set>
                                      <p:cBhvr>
                                        <p:cTn id="58" dur="1" fill="hold">
                                          <p:stCondLst>
                                            <p:cond delay="0"/>
                                          </p:stCondLst>
                                        </p:cTn>
                                        <p:tgtEl>
                                          <p:spTgt spid="526"/>
                                        </p:tgtEl>
                                        <p:attrNameLst>
                                          <p:attrName>style.visibility</p:attrName>
                                        </p:attrNameLst>
                                      </p:cBhvr>
                                      <p:to>
                                        <p:strVal val="visible"/>
                                      </p:to>
                                    </p:set>
                                    <p:animEffect transition="in" filter="fade">
                                      <p:cBhvr>
                                        <p:cTn id="59" dur="500"/>
                                        <p:tgtEl>
                                          <p:spTgt spid="52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500"/>
                                        <p:tgtEl>
                                          <p:spTgt spid="35"/>
                                        </p:tgtEl>
                                      </p:cBhvr>
                                    </p:animEffect>
                                  </p:childTnLst>
                                </p:cTn>
                              </p:par>
                              <p:par>
                                <p:cTn id="63" presetID="10" presetClass="entr" presetSubtype="0" fill="hold" nodeType="with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fade">
                                      <p:cBhvr>
                                        <p:cTn id="65" dur="500"/>
                                        <p:tgtEl>
                                          <p:spTgt spid="33"/>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540"/>
                                        </p:tgtEl>
                                        <p:attrNameLst>
                                          <p:attrName>style.visibility</p:attrName>
                                        </p:attrNameLst>
                                      </p:cBhvr>
                                      <p:to>
                                        <p:strVal val="visible"/>
                                      </p:to>
                                    </p:set>
                                    <p:animEffect transition="in" filter="fade">
                                      <p:cBhvr>
                                        <p:cTn id="70" dur="500"/>
                                        <p:tgtEl>
                                          <p:spTgt spid="540"/>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39"/>
                                        </p:tgtEl>
                                        <p:attrNameLst>
                                          <p:attrName>style.visibility</p:attrName>
                                        </p:attrNameLst>
                                      </p:cBhvr>
                                      <p:to>
                                        <p:strVal val="visible"/>
                                      </p:to>
                                    </p:set>
                                    <p:animEffect transition="in" filter="fade">
                                      <p:cBhvr>
                                        <p:cTn id="73" dur="500"/>
                                        <p:tgtEl>
                                          <p:spTgt spid="5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6" grpId="0" animBg="1"/>
      <p:bldP spid="427" grpId="0" animBg="1"/>
      <p:bldP spid="428" grpId="0" animBg="1"/>
      <p:bldP spid="539" grpId="0" animBg="1"/>
      <p:bldP spid="25" grpId="0" animBg="1"/>
      <p:bldP spid="35" grpId="0"/>
      <p:bldP spid="38" grpId="0"/>
      <p:bldP spid="38" grpId="1"/>
      <p:bldP spid="50" grpId="0"/>
      <p:bldP spid="50"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914400"/>
          </a:xfrm>
        </p:spPr>
        <p:txBody>
          <a:bodyPr/>
          <a:lstStyle/>
          <a:p>
            <a:r>
              <a:rPr lang="en-US" dirty="0"/>
              <a:t>Mensa Runtime Scheduler</a:t>
            </a:r>
            <a:endParaRPr lang="en-US" sz="4000" dirty="0"/>
          </a:p>
        </p:txBody>
      </p:sp>
      <p:sp>
        <p:nvSpPr>
          <p:cNvPr id="3" name="Content Placeholder 2"/>
          <p:cNvSpPr>
            <a:spLocks noGrp="1"/>
          </p:cNvSpPr>
          <p:nvPr>
            <p:ph idx="1"/>
          </p:nvPr>
        </p:nvSpPr>
        <p:spPr>
          <a:xfrm>
            <a:off x="152400" y="990600"/>
            <a:ext cx="8610600" cy="5562600"/>
          </a:xfrm>
        </p:spPr>
        <p:txBody>
          <a:bodyPr>
            <a:noAutofit/>
          </a:bodyPr>
          <a:lstStyle/>
          <a:p>
            <a:pPr marL="457200" lvl="1" indent="0">
              <a:buNone/>
            </a:pPr>
            <a:endParaRPr lang="en-US" sz="2400" dirty="0">
              <a:solidFill>
                <a:srgbClr val="595959"/>
              </a:solidFill>
            </a:endParaRPr>
          </a:p>
          <a:p>
            <a:pPr lvl="2"/>
            <a:endParaRPr lang="en-US" sz="1800" dirty="0">
              <a:solidFill>
                <a:srgbClr val="595959"/>
              </a:solidFill>
            </a:endParaRPr>
          </a:p>
          <a:p>
            <a:pPr marL="914400" lvl="2" indent="0">
              <a:buNone/>
            </a:pPr>
            <a:endParaRPr lang="en-US" sz="1400" dirty="0">
              <a:solidFill>
                <a:srgbClr val="0000FF"/>
              </a:solidFill>
            </a:endParaRPr>
          </a:p>
          <a:p>
            <a:pPr lvl="1"/>
            <a:endParaRPr lang="en-US" sz="1600" dirty="0"/>
          </a:p>
          <a:p>
            <a:pPr lvl="1"/>
            <a:endParaRPr lang="en-US" sz="1600" dirty="0"/>
          </a:p>
        </p:txBody>
      </p:sp>
      <p:sp>
        <p:nvSpPr>
          <p:cNvPr id="526" name="Rounded Rectangle 525"/>
          <p:cNvSpPr/>
          <p:nvPr/>
        </p:nvSpPr>
        <p:spPr>
          <a:xfrm>
            <a:off x="1436570" y="3075245"/>
            <a:ext cx="2163795" cy="2057400"/>
          </a:xfrm>
          <a:prstGeom prst="roundRect">
            <a:avLst/>
          </a:prstGeom>
          <a:solidFill>
            <a:schemeClr val="lt1">
              <a:alpha val="0"/>
            </a:schemeClr>
          </a:solidFill>
          <a:ln w="28575" cmpd="sng">
            <a:solidFill>
              <a:schemeClr val="accent2"/>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Gill Sans MT"/>
            </a:endParaRPr>
          </a:p>
        </p:txBody>
      </p:sp>
      <p:sp>
        <p:nvSpPr>
          <p:cNvPr id="427" name="Rounded Rectangle 426"/>
          <p:cNvSpPr/>
          <p:nvPr/>
        </p:nvSpPr>
        <p:spPr>
          <a:xfrm>
            <a:off x="1618825" y="3227645"/>
            <a:ext cx="1830904" cy="762000"/>
          </a:xfrm>
          <a:prstGeom prst="roundRect">
            <a:avLst/>
          </a:prstGeom>
          <a:solidFill>
            <a:schemeClr val="accent1">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Accelerator characteristics</a:t>
            </a:r>
          </a:p>
        </p:txBody>
      </p:sp>
      <p:sp>
        <p:nvSpPr>
          <p:cNvPr id="428" name="Rounded Rectangle 427"/>
          <p:cNvSpPr/>
          <p:nvPr/>
        </p:nvSpPr>
        <p:spPr>
          <a:xfrm>
            <a:off x="1618825" y="4218245"/>
            <a:ext cx="1830904" cy="762000"/>
          </a:xfrm>
          <a:prstGeom prst="roundRect">
            <a:avLst/>
          </a:prstGeom>
          <a:solidFill>
            <a:schemeClr val="accent2">
              <a:lumMod val="20000"/>
              <a:lumOff val="8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Layer </a:t>
            </a:r>
            <a:br>
              <a:rPr kumimoji="0" lang="en-US" sz="18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characteristics</a:t>
            </a:r>
          </a:p>
        </p:txBody>
      </p:sp>
      <p:cxnSp>
        <p:nvCxnSpPr>
          <p:cNvPr id="432" name="Elbow Connector 431"/>
          <p:cNvCxnSpPr>
            <a:stCxn id="427" idx="3"/>
            <a:endCxn id="420" idx="1"/>
          </p:cNvCxnSpPr>
          <p:nvPr/>
        </p:nvCxnSpPr>
        <p:spPr>
          <a:xfrm>
            <a:off x="3449729" y="3608645"/>
            <a:ext cx="1065036" cy="533400"/>
          </a:xfrm>
          <a:prstGeom prst="bentConnector3">
            <a:avLst>
              <a:gd name="adj1" fmla="val 50000"/>
            </a:avLst>
          </a:prstGeom>
          <a:ln w="28575" cmpd="sng">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435" name="Elbow Connector 434"/>
          <p:cNvCxnSpPr>
            <a:stCxn id="428" idx="3"/>
            <a:endCxn id="420" idx="1"/>
          </p:cNvCxnSpPr>
          <p:nvPr/>
        </p:nvCxnSpPr>
        <p:spPr>
          <a:xfrm flipV="1">
            <a:off x="3449729" y="4142045"/>
            <a:ext cx="1065036" cy="457200"/>
          </a:xfrm>
          <a:prstGeom prst="bentConnector3">
            <a:avLst>
              <a:gd name="adj1" fmla="val 50000"/>
            </a:avLst>
          </a:prstGeom>
          <a:ln w="28575" cmpd="sng">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4514765" y="2237045"/>
            <a:ext cx="1581235" cy="2286000"/>
            <a:chOff x="5322770" y="2362200"/>
            <a:chExt cx="1581235" cy="2286000"/>
          </a:xfrm>
        </p:grpSpPr>
        <p:sp>
          <p:nvSpPr>
            <p:cNvPr id="420" name="Rounded Rectangle 419"/>
            <p:cNvSpPr/>
            <p:nvPr/>
          </p:nvSpPr>
          <p:spPr>
            <a:xfrm>
              <a:off x="5322770" y="3886200"/>
              <a:ext cx="1581235" cy="762000"/>
            </a:xfrm>
            <a:prstGeom prst="roundRect">
              <a:avLst/>
            </a:prstGeom>
            <a:solidFill>
              <a:schemeClr val="accent3">
                <a:lumMod val="20000"/>
                <a:lumOff val="8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Scheduler</a:t>
              </a:r>
            </a:p>
          </p:txBody>
        </p:sp>
        <p:cxnSp>
          <p:nvCxnSpPr>
            <p:cNvPr id="425" name="Straight Arrow Connector 424"/>
            <p:cNvCxnSpPr>
              <a:stCxn id="430" idx="2"/>
              <a:endCxn id="420" idx="0"/>
            </p:cNvCxnSpPr>
            <p:nvPr/>
          </p:nvCxnSpPr>
          <p:spPr>
            <a:xfrm flipH="1">
              <a:off x="6113388" y="3417332"/>
              <a:ext cx="0" cy="468868"/>
            </a:xfrm>
            <a:prstGeom prst="straightConnector1">
              <a:avLst/>
            </a:prstGeom>
            <a:noFill/>
            <a:ln w="28575" cap="flat" cmpd="sng" algn="ctr">
              <a:solidFill>
                <a:schemeClr val="tx1"/>
              </a:solidFill>
              <a:prstDash val="solid"/>
              <a:miter lim="800000"/>
              <a:headEnd type="none"/>
              <a:tailEnd type="arrow"/>
            </a:ln>
            <a:effectLst/>
          </p:spPr>
        </p:cxnSp>
        <p:sp>
          <p:nvSpPr>
            <p:cNvPr id="430" name="TextBox 429"/>
            <p:cNvSpPr txBox="1"/>
            <p:nvPr/>
          </p:nvSpPr>
          <p:spPr>
            <a:xfrm>
              <a:off x="5482548" y="3048000"/>
              <a:ext cx="1321358"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Gill Sans MT"/>
                  <a:ea typeface="+mn-ea"/>
                  <a:cs typeface="Gill Sans MT"/>
                </a:rPr>
                <a:t>NN model</a:t>
              </a:r>
            </a:p>
          </p:txBody>
        </p:sp>
        <p:pic>
          <p:nvPicPr>
            <p:cNvPr id="537" name="Picture 536"/>
            <p:cNvPicPr>
              <a:picLocks noChangeAspect="1"/>
            </p:cNvPicPr>
            <p:nvPr/>
          </p:nvPicPr>
          <p:blipFill>
            <a:blip r:embed="rId3"/>
            <a:stretch>
              <a:fillRect/>
            </a:stretch>
          </p:blipFill>
          <p:spPr>
            <a:xfrm>
              <a:off x="5715000" y="2362200"/>
              <a:ext cx="838200" cy="736600"/>
            </a:xfrm>
            <a:prstGeom prst="rect">
              <a:avLst/>
            </a:prstGeom>
          </p:spPr>
        </p:pic>
      </p:grpSp>
      <p:sp>
        <p:nvSpPr>
          <p:cNvPr id="539" name="Rounded Rectangle 538"/>
          <p:cNvSpPr/>
          <p:nvPr/>
        </p:nvSpPr>
        <p:spPr>
          <a:xfrm>
            <a:off x="6648365" y="3761045"/>
            <a:ext cx="1581235" cy="762000"/>
          </a:xfrm>
          <a:prstGeom prst="roundRect">
            <a:avLst/>
          </a:prstGeom>
          <a:solidFill>
            <a:schemeClr val="accent2">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Layer</a:t>
            </a:r>
            <a:br>
              <a:rPr kumimoji="0" lang="en-US" sz="18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Mapping</a:t>
            </a:r>
          </a:p>
        </p:txBody>
      </p:sp>
      <p:cxnSp>
        <p:nvCxnSpPr>
          <p:cNvPr id="540" name="Straight Arrow Connector 539"/>
          <p:cNvCxnSpPr>
            <a:stCxn id="420" idx="3"/>
            <a:endCxn id="539" idx="1"/>
          </p:cNvCxnSpPr>
          <p:nvPr/>
        </p:nvCxnSpPr>
        <p:spPr>
          <a:xfrm>
            <a:off x="6096000" y="4142045"/>
            <a:ext cx="552365" cy="0"/>
          </a:xfrm>
          <a:prstGeom prst="straightConnector1">
            <a:avLst/>
          </a:prstGeom>
          <a:noFill/>
          <a:ln w="28575" cap="flat" cmpd="sng" algn="ctr">
            <a:solidFill>
              <a:schemeClr val="tx1"/>
            </a:solidFill>
            <a:prstDash val="solid"/>
            <a:miter lim="800000"/>
            <a:headEnd type="none"/>
            <a:tailEnd type="arrow"/>
          </a:ln>
          <a:effectLst/>
        </p:spPr>
      </p:cxnSp>
      <p:sp>
        <p:nvSpPr>
          <p:cNvPr id="25" name="Rectangle 24"/>
          <p:cNvSpPr/>
          <p:nvPr/>
        </p:nvSpPr>
        <p:spPr>
          <a:xfrm>
            <a:off x="0" y="758348"/>
            <a:ext cx="9144000" cy="830997"/>
          </a:xfrm>
          <a:prstGeom prst="rect">
            <a:avLst/>
          </a:prstGeom>
          <a:solidFill>
            <a:schemeClr val="accent6">
              <a:lumMod val="20000"/>
              <a:lumOff val="80000"/>
            </a:schemeClr>
          </a:solid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The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goal</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 of Mensa’s software </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runtime scheduler </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is to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identify</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 </a:t>
            </a:r>
            <a:r>
              <a:rPr kumimoji="0" lang="en-US" sz="2400" b="1" i="0" u="sng" strike="noStrike" kern="1200" cap="none" spc="0" normalizeH="0" baseline="0" noProof="0" dirty="0">
                <a:ln>
                  <a:noFill/>
                </a:ln>
                <a:solidFill>
                  <a:srgbClr val="C00000"/>
                </a:solidFill>
                <a:effectLst/>
                <a:uLnTx/>
                <a:uFillTx/>
                <a:latin typeface="Gill Sans MT"/>
                <a:ea typeface="+mn-ea"/>
                <a:cs typeface="Gill Sans MT"/>
              </a:rPr>
              <a:t>which accelerator</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 </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each </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layer </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in an NN model should run on</a:t>
            </a:r>
          </a:p>
        </p:txBody>
      </p:sp>
      <p:cxnSp>
        <p:nvCxnSpPr>
          <p:cNvPr id="33" name="Straight Arrow Connector 32"/>
          <p:cNvCxnSpPr>
            <a:endCxn id="35" idx="2"/>
          </p:cNvCxnSpPr>
          <p:nvPr/>
        </p:nvCxnSpPr>
        <p:spPr>
          <a:xfrm flipH="1" flipV="1">
            <a:off x="1104900" y="2626975"/>
            <a:ext cx="495300" cy="524470"/>
          </a:xfrm>
          <a:prstGeom prst="straightConnector1">
            <a:avLst/>
          </a:prstGeom>
          <a:noFill/>
          <a:ln w="28575" cap="flat" cmpd="sng" algn="ctr">
            <a:solidFill>
              <a:schemeClr val="tx1"/>
            </a:solidFill>
            <a:prstDash val="sysDash"/>
            <a:miter lim="800000"/>
            <a:headEnd type="none"/>
            <a:tailEnd type="arrow"/>
          </a:ln>
          <a:effectLst/>
        </p:spPr>
      </p:cxnSp>
      <p:sp>
        <p:nvSpPr>
          <p:cNvPr id="35" name="TextBox 34"/>
          <p:cNvSpPr txBox="1"/>
          <p:nvPr/>
        </p:nvSpPr>
        <p:spPr>
          <a:xfrm>
            <a:off x="-228600" y="1703645"/>
            <a:ext cx="266700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Generated </a:t>
            </a:r>
            <a:r>
              <a:rPr kumimoji="0" lang="en-US" sz="1800" b="1" i="0" u="none" strike="noStrike" kern="1200" cap="none" spc="0" normalizeH="0" baseline="0" noProof="0" dirty="0">
                <a:ln>
                  <a:noFill/>
                </a:ln>
                <a:solidFill>
                  <a:srgbClr val="0000FF"/>
                </a:solidFill>
                <a:effectLst/>
                <a:uLnTx/>
                <a:uFillTx/>
                <a:latin typeface="Gill Sans MT"/>
                <a:ea typeface="+mn-ea"/>
                <a:cs typeface="+mn-cs"/>
              </a:rPr>
              <a:t>once</a:t>
            </a:r>
            <a:br>
              <a:rPr kumimoji="0" lang="en-US" sz="1800" b="1" i="0" u="none" strike="noStrike" kern="1200" cap="none" spc="0" normalizeH="0" baseline="0" noProof="0" dirty="0">
                <a:ln>
                  <a:noFill/>
                </a:ln>
                <a:solidFill>
                  <a:srgbClr val="0000FF"/>
                </a:solidFill>
                <a:effectLst/>
                <a:uLnTx/>
                <a:uFillTx/>
                <a:latin typeface="Gill Sans MT"/>
                <a:ea typeface="+mn-ea"/>
                <a:cs typeface="+mn-cs"/>
              </a:rPr>
            </a:br>
            <a:r>
              <a:rPr kumimoji="0" lang="en-US" sz="1800" b="1" i="0" u="none" strike="noStrike" kern="1200" cap="none" spc="0" normalizeH="0" baseline="0" noProof="0" dirty="0">
                <a:ln>
                  <a:noFill/>
                </a:ln>
                <a:solidFill>
                  <a:prstClr val="black"/>
                </a:solidFill>
                <a:effectLst/>
                <a:uLnTx/>
                <a:uFillTx/>
                <a:latin typeface="Gill Sans MT"/>
                <a:ea typeface="+mn-ea"/>
                <a:cs typeface="+mn-cs"/>
              </a:rPr>
              <a:t> during </a:t>
            </a:r>
            <a:r>
              <a:rPr kumimoji="0" lang="en-US" sz="1800" b="1" i="0" u="none" strike="noStrike" kern="1200" cap="none" spc="0" normalizeH="0" baseline="0" noProof="0" dirty="0">
                <a:ln>
                  <a:noFill/>
                </a:ln>
                <a:solidFill>
                  <a:srgbClr val="0000FF"/>
                </a:solidFill>
                <a:effectLst/>
                <a:uLnTx/>
                <a:uFillTx/>
                <a:latin typeface="Gill Sans MT"/>
                <a:ea typeface="+mn-ea"/>
                <a:cs typeface="+mn-cs"/>
              </a:rPr>
              <a:t>initial setup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of a system</a:t>
            </a: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cxnSp>
        <p:nvCxnSpPr>
          <p:cNvPr id="37" name="Straight Arrow Connector 36"/>
          <p:cNvCxnSpPr>
            <a:stCxn id="428" idx="2"/>
            <a:endCxn id="38" idx="0"/>
          </p:cNvCxnSpPr>
          <p:nvPr/>
        </p:nvCxnSpPr>
        <p:spPr>
          <a:xfrm>
            <a:off x="2534277" y="4980245"/>
            <a:ext cx="2262228" cy="676870"/>
          </a:xfrm>
          <a:prstGeom prst="straightConnector1">
            <a:avLst/>
          </a:prstGeom>
          <a:noFill/>
          <a:ln w="28575" cap="flat" cmpd="sng" algn="ctr">
            <a:solidFill>
              <a:schemeClr val="tx1"/>
            </a:solidFill>
            <a:prstDash val="sysDash"/>
            <a:miter lim="800000"/>
            <a:headEnd type="none"/>
            <a:tailEnd type="arrow"/>
          </a:ln>
          <a:effectLst/>
        </p:spPr>
      </p:cxnSp>
      <p:sp>
        <p:nvSpPr>
          <p:cNvPr id="38" name="TextBox 37"/>
          <p:cNvSpPr txBox="1"/>
          <p:nvPr/>
        </p:nvSpPr>
        <p:spPr>
          <a:xfrm>
            <a:off x="3554370" y="5657115"/>
            <a:ext cx="2484270" cy="92333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Layers tend to </a:t>
            </a:r>
            <a:r>
              <a:rPr kumimoji="0" lang="en-US" sz="1800" b="1" i="0" u="none" strike="noStrike" kern="1200" cap="none" spc="0" normalizeH="0" baseline="0" noProof="0" dirty="0">
                <a:ln>
                  <a:noFill/>
                </a:ln>
                <a:solidFill>
                  <a:srgbClr val="0000FF"/>
                </a:solidFill>
                <a:effectLst/>
                <a:uLnTx/>
                <a:uFillTx/>
                <a:latin typeface="Gill Sans MT"/>
                <a:ea typeface="+mn-ea"/>
                <a:cs typeface="+mn-cs"/>
              </a:rPr>
              <a:t>group </a:t>
            </a:r>
            <a:br>
              <a:rPr kumimoji="0" lang="en-US" sz="1800" b="1" i="0" u="none" strike="noStrike" kern="1200" cap="none" spc="0" normalizeH="0" baseline="0" noProof="0" dirty="0">
                <a:ln>
                  <a:noFill/>
                </a:ln>
                <a:solidFill>
                  <a:srgbClr val="0000FF"/>
                </a:solidFill>
                <a:effectLst/>
                <a:uLnTx/>
                <a:uFillTx/>
                <a:latin typeface="Gill Sans MT"/>
                <a:ea typeface="+mn-ea"/>
                <a:cs typeface="+mn-cs"/>
              </a:rPr>
            </a:br>
            <a:r>
              <a:rPr kumimoji="0" lang="en-US" sz="1800" b="1" i="0" u="none" strike="noStrike" kern="1200" cap="none" spc="0" normalizeH="0" baseline="0" noProof="0" dirty="0">
                <a:ln>
                  <a:noFill/>
                </a:ln>
                <a:solidFill>
                  <a:prstClr val="black"/>
                </a:solidFill>
                <a:effectLst/>
                <a:uLnTx/>
                <a:uFillTx/>
                <a:latin typeface="Gill Sans MT"/>
                <a:ea typeface="+mn-ea"/>
                <a:cs typeface="+mn-cs"/>
              </a:rPr>
              <a:t>together into a small</a:t>
            </a:r>
            <a:br>
              <a:rPr kumimoji="0" lang="en-US" sz="1800" b="1" i="0" u="none" strike="noStrike" kern="1200" cap="none" spc="0" normalizeH="0" baseline="0" noProof="0" dirty="0">
                <a:ln>
                  <a:noFill/>
                </a:ln>
                <a:solidFill>
                  <a:prstClr val="black"/>
                </a:solidFill>
                <a:effectLst/>
                <a:uLnTx/>
                <a:uFillTx/>
                <a:latin typeface="Gill Sans MT"/>
                <a:ea typeface="+mn-ea"/>
                <a:cs typeface="+mn-cs"/>
              </a:rPr>
            </a:br>
            <a:r>
              <a:rPr kumimoji="0" lang="en-US" sz="1800" b="1" i="0" u="none" strike="noStrike" kern="1200" cap="none" spc="0" normalizeH="0" baseline="0" noProof="0" dirty="0">
                <a:ln>
                  <a:noFill/>
                </a:ln>
                <a:solidFill>
                  <a:prstClr val="black"/>
                </a:solidFill>
                <a:effectLst/>
                <a:uLnTx/>
                <a:uFillTx/>
                <a:latin typeface="Gill Sans MT"/>
                <a:ea typeface="+mn-ea"/>
                <a:cs typeface="+mn-cs"/>
              </a:rPr>
              <a:t>number of </a:t>
            </a:r>
            <a:r>
              <a:rPr kumimoji="0" lang="en-US" sz="1800" b="1" i="0" u="none" strike="noStrike" kern="1200" cap="none" spc="0" normalizeH="0" baseline="0" noProof="0" dirty="0">
                <a:ln>
                  <a:noFill/>
                </a:ln>
                <a:solidFill>
                  <a:srgbClr val="0000FF"/>
                </a:solidFill>
                <a:effectLst/>
                <a:uLnTx/>
                <a:uFillTx/>
                <a:latin typeface="Gill Sans MT"/>
                <a:ea typeface="+mn-ea"/>
                <a:cs typeface="+mn-cs"/>
              </a:rPr>
              <a:t>families  </a:t>
            </a:r>
            <a:endParaRPr kumimoji="0" lang="en-US" sz="1800" b="1" i="0" u="none" strike="noStrike" kern="1200" cap="none" spc="0" normalizeH="0" baseline="0" noProof="0" dirty="0">
              <a:ln>
                <a:noFill/>
              </a:ln>
              <a:solidFill>
                <a:srgbClr val="0000FF"/>
              </a:solidFill>
              <a:effectLst/>
              <a:uLnTx/>
              <a:uFillTx/>
              <a:latin typeface="Gill Sans MT"/>
              <a:ea typeface="+mn-ea"/>
              <a:cs typeface="Gill Sans MT"/>
            </a:endParaRPr>
          </a:p>
        </p:txBody>
      </p:sp>
      <p:cxnSp>
        <p:nvCxnSpPr>
          <p:cNvPr id="49" name="Straight Arrow Connector 48"/>
          <p:cNvCxnSpPr>
            <a:stCxn id="428" idx="2"/>
            <a:endCxn id="50" idx="0"/>
          </p:cNvCxnSpPr>
          <p:nvPr/>
        </p:nvCxnSpPr>
        <p:spPr>
          <a:xfrm flipH="1">
            <a:off x="1758233" y="4980245"/>
            <a:ext cx="776044" cy="676870"/>
          </a:xfrm>
          <a:prstGeom prst="straightConnector1">
            <a:avLst/>
          </a:prstGeom>
          <a:noFill/>
          <a:ln w="28575" cap="flat" cmpd="sng" algn="ctr">
            <a:solidFill>
              <a:schemeClr val="tx1"/>
            </a:solidFill>
            <a:prstDash val="sysDash"/>
            <a:miter lim="800000"/>
            <a:headEnd type="none"/>
            <a:tailEnd type="arrow"/>
          </a:ln>
          <a:effectLst/>
        </p:spPr>
      </p:cxnSp>
      <p:sp>
        <p:nvSpPr>
          <p:cNvPr id="50" name="TextBox 49"/>
          <p:cNvSpPr txBox="1"/>
          <p:nvPr/>
        </p:nvSpPr>
        <p:spPr>
          <a:xfrm>
            <a:off x="304800" y="5657115"/>
            <a:ext cx="2906866" cy="92333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Each of the accelerators </a:t>
            </a:r>
            <a:br>
              <a:rPr kumimoji="0" lang="en-US" sz="1800" b="1" i="0" u="none" strike="noStrike" kern="1200" cap="none" spc="0" normalizeH="0" baseline="0" noProof="0" dirty="0">
                <a:ln>
                  <a:noFill/>
                </a:ln>
                <a:solidFill>
                  <a:prstClr val="black"/>
                </a:solidFill>
                <a:effectLst/>
                <a:uLnTx/>
                <a:uFillTx/>
                <a:latin typeface="Gill Sans MT"/>
                <a:ea typeface="+mn-ea"/>
                <a:cs typeface="+mn-cs"/>
              </a:rPr>
            </a:br>
            <a:r>
              <a:rPr kumimoji="0" lang="en-US" sz="1800" b="1" i="0" u="none" strike="noStrike" kern="1200" cap="none" spc="0" normalizeH="0" baseline="0" noProof="0" dirty="0">
                <a:ln>
                  <a:noFill/>
                </a:ln>
                <a:solidFill>
                  <a:prstClr val="black"/>
                </a:solidFill>
                <a:effectLst/>
                <a:uLnTx/>
                <a:uFillTx/>
                <a:latin typeface="Gill Sans MT"/>
                <a:ea typeface="+mn-ea"/>
                <a:cs typeface="+mn-cs"/>
              </a:rPr>
              <a:t>caters to </a:t>
            </a:r>
            <a:br>
              <a:rPr kumimoji="0" lang="en-US" sz="1800" b="1" i="0" u="none" strike="noStrike" kern="1200" cap="none" spc="0" normalizeH="0" baseline="0" noProof="0" dirty="0">
                <a:ln>
                  <a:noFill/>
                </a:ln>
                <a:solidFill>
                  <a:prstClr val="black"/>
                </a:solidFill>
                <a:effectLst/>
                <a:uLnTx/>
                <a:uFillTx/>
                <a:latin typeface="Gill Sans MT"/>
                <a:ea typeface="+mn-ea"/>
                <a:cs typeface="+mn-cs"/>
              </a:rPr>
            </a:br>
            <a:r>
              <a:rPr kumimoji="0" lang="en-US" sz="1800" b="1" i="0" u="none" strike="noStrike" kern="1200" cap="none" spc="0" normalizeH="0" baseline="0" noProof="0" dirty="0">
                <a:ln>
                  <a:noFill/>
                </a:ln>
                <a:solidFill>
                  <a:srgbClr val="0000FF"/>
                </a:solidFill>
                <a:effectLst/>
                <a:uLnTx/>
                <a:uFillTx/>
                <a:latin typeface="Gill Sans MT"/>
                <a:ea typeface="+mn-ea"/>
                <a:cs typeface="+mn-cs"/>
              </a:rPr>
              <a:t>a specific family </a:t>
            </a:r>
            <a:r>
              <a:rPr kumimoji="0" lang="en-US" sz="1800" b="1" i="0" u="none" strike="noStrike" kern="1200" cap="none" spc="0" normalizeH="0" baseline="0" noProof="0" dirty="0">
                <a:ln>
                  <a:noFill/>
                </a:ln>
                <a:solidFill>
                  <a:prstClr val="black"/>
                </a:solidFill>
                <a:effectLst/>
                <a:uLnTx/>
                <a:uFillTx/>
                <a:latin typeface="Gill Sans MT"/>
                <a:ea typeface="+mn-ea"/>
                <a:cs typeface="+mn-cs"/>
              </a:rPr>
              <a:t>of layers</a:t>
            </a:r>
            <a:endParaRPr kumimoji="0" lang="en-US" sz="1800" b="1" i="0" u="none" strike="noStrike" kern="1200" cap="none" spc="0" normalizeH="0" baseline="0" noProof="0" dirty="0">
              <a:ln>
                <a:noFill/>
              </a:ln>
              <a:solidFill>
                <a:srgbClr val="000000"/>
              </a:solidFill>
              <a:effectLst/>
              <a:uLnTx/>
              <a:uFillTx/>
              <a:latin typeface="Gill Sans MT"/>
              <a:ea typeface="+mn-ea"/>
              <a:cs typeface="Gill Sans MT"/>
            </a:endParaRPr>
          </a:p>
        </p:txBody>
      </p:sp>
      <p:pic>
        <p:nvPicPr>
          <p:cNvPr id="27" name="Picture 26" descr="safari.png">
            <a:extLst>
              <a:ext uri="{FF2B5EF4-FFF2-40B4-BE49-F238E27FC236}">
                <a16:creationId xmlns:a16="http://schemas.microsoft.com/office/drawing/2014/main" id="{60A55E14-C0F8-9A4C-ACA5-6FF305BE47B7}"/>
              </a:ext>
            </a:extLst>
          </p:cNvPr>
          <p:cNvPicPr>
            <a:picLocks noChangeAspect="1"/>
          </p:cNvPicPr>
          <p:nvPr/>
        </p:nvPicPr>
        <p:blipFill>
          <a:blip r:embed="rId4" cstate="print"/>
          <a:stretch>
            <a:fillRect/>
          </a:stretch>
        </p:blipFill>
        <p:spPr>
          <a:xfrm>
            <a:off x="76200" y="6580445"/>
            <a:ext cx="959296" cy="277563"/>
          </a:xfrm>
          <a:prstGeom prst="rect">
            <a:avLst/>
          </a:prstGeom>
        </p:spPr>
      </p:pic>
      <p:graphicFrame>
        <p:nvGraphicFramePr>
          <p:cNvPr id="28" name="Table 4">
            <a:extLst>
              <a:ext uri="{FF2B5EF4-FFF2-40B4-BE49-F238E27FC236}">
                <a16:creationId xmlns:a16="http://schemas.microsoft.com/office/drawing/2014/main" id="{14CFDDDA-E8AB-3745-9DDF-ACDCD7758291}"/>
              </a:ext>
            </a:extLst>
          </p:cNvPr>
          <p:cNvGraphicFramePr>
            <a:graphicFrameLocks/>
          </p:cNvGraphicFramePr>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r>
                        <a:rPr lang="en-US" sz="800" kern="1200" dirty="0">
                          <a:solidFill>
                            <a:srgbClr val="002060"/>
                          </a:solidFill>
                          <a:latin typeface="Calibri" panose="020F0502020204030204"/>
                          <a:ea typeface="+mn-ea"/>
                          <a:cs typeface="Futura Medium" panose="020B0602020204020303" pitchFamily="34" charset="-79"/>
                        </a:rPr>
                        <a:t>●</a:t>
                      </a:r>
                      <a:endParaRPr lang="en-US" sz="800" dirty="0">
                        <a:solidFill>
                          <a:srgbClr val="002060"/>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grpSp>
        <p:nvGrpSpPr>
          <p:cNvPr id="29" name="Group 28">
            <a:extLst>
              <a:ext uri="{FF2B5EF4-FFF2-40B4-BE49-F238E27FC236}">
                <a16:creationId xmlns:a16="http://schemas.microsoft.com/office/drawing/2014/main" id="{CDBCE87F-D104-294E-9CB0-68AFC0ADEFBB}"/>
              </a:ext>
            </a:extLst>
          </p:cNvPr>
          <p:cNvGrpSpPr/>
          <p:nvPr/>
        </p:nvGrpSpPr>
        <p:grpSpPr>
          <a:xfrm>
            <a:off x="0" y="631902"/>
            <a:ext cx="9144000" cy="5968142"/>
            <a:chOff x="0" y="991402"/>
            <a:chExt cx="9144000" cy="5409398"/>
          </a:xfrm>
        </p:grpSpPr>
        <p:sp>
          <p:nvSpPr>
            <p:cNvPr id="30" name="Rectangle 29">
              <a:extLst>
                <a:ext uri="{FF2B5EF4-FFF2-40B4-BE49-F238E27FC236}">
                  <a16:creationId xmlns:a16="http://schemas.microsoft.com/office/drawing/2014/main" id="{0332F1F2-E606-BB4A-BCAC-8907EA5AA3E8}"/>
                </a:ext>
              </a:extLst>
            </p:cNvPr>
            <p:cNvSpPr/>
            <p:nvPr/>
          </p:nvSpPr>
          <p:spPr>
            <a:xfrm>
              <a:off x="0" y="991402"/>
              <a:ext cx="9144000" cy="5409398"/>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pic>
          <p:nvPicPr>
            <p:cNvPr id="31" name="Picture 30">
              <a:extLst>
                <a:ext uri="{FF2B5EF4-FFF2-40B4-BE49-F238E27FC236}">
                  <a16:creationId xmlns:a16="http://schemas.microsoft.com/office/drawing/2014/main" id="{7DC7566C-7C06-F644-98EE-685A25917D58}"/>
                </a:ext>
              </a:extLst>
            </p:cNvPr>
            <p:cNvPicPr>
              <a:picLocks noChangeAspect="1"/>
            </p:cNvPicPr>
            <p:nvPr/>
          </p:nvPicPr>
          <p:blipFill rotWithShape="1">
            <a:blip r:embed="rId5"/>
            <a:srcRect l="2159" r="1979"/>
            <a:stretch/>
          </p:blipFill>
          <p:spPr>
            <a:xfrm>
              <a:off x="215016" y="2643629"/>
              <a:ext cx="8713967" cy="1757422"/>
            </a:xfrm>
            <a:prstGeom prst="rect">
              <a:avLst/>
            </a:prstGeom>
            <a:ln w="76200">
              <a:solidFill>
                <a:srgbClr val="1F497D"/>
              </a:solidFill>
            </a:ln>
          </p:spPr>
        </p:pic>
      </p:grpSp>
      <p:sp>
        <p:nvSpPr>
          <p:cNvPr id="5" name="Slide Number Placeholder 4"/>
          <p:cNvSpPr>
            <a:spLocks noGrp="1"/>
          </p:cNvSpPr>
          <p:nvPr>
            <p:ph type="sldNum" sz="quarter" idx="12"/>
          </p:nvPr>
        </p:nvSpPr>
        <p:spPr>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2400" b="1" i="0" u="none" strike="noStrike" kern="1200" cap="none" spc="0" normalizeH="0" baseline="0" noProof="0">
              <a:ln>
                <a:noFill/>
              </a:ln>
              <a:solidFill>
                <a:srgbClr val="0070C0"/>
              </a:solidFill>
              <a:effectLst/>
              <a:uLnTx/>
              <a:uFillTx/>
              <a:latin typeface="Gill Sans MT"/>
              <a:ea typeface="+mn-ea"/>
              <a:cs typeface="+mn-cs"/>
            </a:endParaRPr>
          </a:p>
        </p:txBody>
      </p:sp>
    </p:spTree>
    <p:extLst>
      <p:ext uri="{BB962C8B-B14F-4D97-AF65-F5344CB8AC3E}">
        <p14:creationId xmlns:p14="http://schemas.microsoft.com/office/powerpoint/2010/main" val="626893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lide Number Placeholder 4">
            <a:extLst>
              <a:ext uri="{FF2B5EF4-FFF2-40B4-BE49-F238E27FC236}">
                <a16:creationId xmlns:a16="http://schemas.microsoft.com/office/drawing/2014/main" id="{11D438D4-5D30-2C4A-AF10-AB1D3036853D}"/>
              </a:ext>
            </a:extLst>
          </p:cNvPr>
          <p:cNvSpPr>
            <a:spLocks noGrp="1"/>
          </p:cNvSpPr>
          <p:nvPr>
            <p:ph type="sldNum" sz="quarter" idx="12"/>
          </p:nvPr>
        </p:nvSpPr>
        <p:spPr>
          <a:xfrm>
            <a:off x="7315200" y="6492883"/>
            <a:ext cx="18288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2400" b="1" i="0" u="none" strike="noStrike" kern="1200" cap="none" spc="0" normalizeH="0" baseline="0" noProof="0" dirty="0">
              <a:ln>
                <a:noFill/>
              </a:ln>
              <a:solidFill>
                <a:srgbClr val="0070C0"/>
              </a:solidFill>
              <a:effectLst/>
              <a:uLnTx/>
              <a:uFillTx/>
              <a:latin typeface="Gill Sans MT"/>
              <a:ea typeface="+mn-ea"/>
              <a:cs typeface="+mn-cs"/>
            </a:endParaRPr>
          </a:p>
        </p:txBody>
      </p:sp>
      <p:sp>
        <p:nvSpPr>
          <p:cNvPr id="3" name="Content Placeholder 2"/>
          <p:cNvSpPr>
            <a:spLocks noGrp="1"/>
          </p:cNvSpPr>
          <p:nvPr>
            <p:ph idx="1"/>
          </p:nvPr>
        </p:nvSpPr>
        <p:spPr>
          <a:xfrm>
            <a:off x="152400" y="990600"/>
            <a:ext cx="8991600" cy="5715000"/>
          </a:xfrm>
        </p:spPr>
        <p:txBody>
          <a:bodyPr>
            <a:normAutofit/>
          </a:bodyPr>
          <a:lstStyle/>
          <a:p>
            <a:pPr algn="ctr"/>
            <a:endParaRPr lang="en-US" sz="2800" dirty="0">
              <a:solidFill>
                <a:schemeClr val="tx2"/>
              </a:solidFill>
            </a:endParaRPr>
          </a:p>
          <a:p>
            <a:pPr algn="ctr"/>
            <a:endParaRPr lang="en-US" sz="2800" dirty="0">
              <a:solidFill>
                <a:schemeClr val="tx2"/>
              </a:solidFill>
            </a:endParaRPr>
          </a:p>
          <a:p>
            <a:pPr algn="ctr"/>
            <a:endParaRPr lang="en-US" sz="2800" dirty="0">
              <a:solidFill>
                <a:schemeClr val="tx2"/>
              </a:solidFill>
            </a:endParaRPr>
          </a:p>
        </p:txBody>
      </p:sp>
      <p:pic>
        <p:nvPicPr>
          <p:cNvPr id="6" name="Picture 5" descr="safari.png"/>
          <p:cNvPicPr>
            <a:picLocks noChangeAspect="1"/>
          </p:cNvPicPr>
          <p:nvPr/>
        </p:nvPicPr>
        <p:blipFill>
          <a:blip r:embed="rId3" cstate="print"/>
          <a:stretch>
            <a:fillRect/>
          </a:stretch>
        </p:blipFill>
        <p:spPr>
          <a:xfrm>
            <a:off x="76200" y="6580445"/>
            <a:ext cx="959296" cy="277563"/>
          </a:xfrm>
          <a:prstGeom prst="rect">
            <a:avLst/>
          </a:prstGeom>
        </p:spPr>
      </p:pic>
      <p:sp>
        <p:nvSpPr>
          <p:cNvPr id="7" name="Rectangle 6"/>
          <p:cNvSpPr>
            <a:spLocks noChangeAspect="1"/>
          </p:cNvSpPr>
          <p:nvPr/>
        </p:nvSpPr>
        <p:spPr>
          <a:xfrm>
            <a:off x="0" y="980977"/>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Introduction</a:t>
            </a:r>
          </a:p>
        </p:txBody>
      </p:sp>
      <p:sp>
        <p:nvSpPr>
          <p:cNvPr id="8" name="TextBox 7"/>
          <p:cNvSpPr txBox="1"/>
          <p:nvPr/>
        </p:nvSpPr>
        <p:spPr>
          <a:xfrm>
            <a:off x="151622" y="855558"/>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1</a:t>
            </a:r>
          </a:p>
        </p:txBody>
      </p:sp>
      <p:sp>
        <p:nvSpPr>
          <p:cNvPr id="10" name="Rectangle 9"/>
          <p:cNvSpPr/>
          <p:nvPr/>
        </p:nvSpPr>
        <p:spPr>
          <a:xfrm>
            <a:off x="0" y="1899790"/>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Edge TPU and Model Characterization</a:t>
            </a:r>
          </a:p>
        </p:txBody>
      </p:sp>
      <p:sp>
        <p:nvSpPr>
          <p:cNvPr id="11" name="TextBox 10"/>
          <p:cNvSpPr txBox="1"/>
          <p:nvPr/>
        </p:nvSpPr>
        <p:spPr>
          <a:xfrm>
            <a:off x="151622" y="1779811"/>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2</a:t>
            </a:r>
          </a:p>
        </p:txBody>
      </p:sp>
      <p:sp>
        <p:nvSpPr>
          <p:cNvPr id="12" name="Rectangle 11"/>
          <p:cNvSpPr/>
          <p:nvPr/>
        </p:nvSpPr>
        <p:spPr>
          <a:xfrm>
            <a:off x="0" y="2818603"/>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Mensa Framework</a:t>
            </a:r>
          </a:p>
        </p:txBody>
      </p:sp>
      <p:sp>
        <p:nvSpPr>
          <p:cNvPr id="13" name="TextBox 12"/>
          <p:cNvSpPr txBox="1"/>
          <p:nvPr/>
        </p:nvSpPr>
        <p:spPr>
          <a:xfrm>
            <a:off x="228600" y="3657600"/>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3</a:t>
            </a:r>
          </a:p>
        </p:txBody>
      </p:sp>
      <p:sp>
        <p:nvSpPr>
          <p:cNvPr id="14" name="Rectangle 13"/>
          <p:cNvSpPr/>
          <p:nvPr/>
        </p:nvSpPr>
        <p:spPr>
          <a:xfrm>
            <a:off x="0" y="3736930"/>
            <a:ext cx="9144000" cy="584775"/>
          </a:xfrm>
          <a:prstGeom prst="rect">
            <a:avLst/>
          </a:prstGeom>
          <a:solidFill>
            <a:srgbClr val="E4E4E4"/>
          </a:solidFill>
        </p:spPr>
        <p:txBody>
          <a:bodyPr wrap="square">
            <a:spAutoFit/>
          </a:bodyPr>
          <a:lstStyle/>
          <a:p>
            <a:pPr marL="515938" lvl="0" algn="ctr"/>
            <a:r>
              <a:rPr lang="en-US" sz="3200" b="1" dirty="0">
                <a:solidFill>
                  <a:srgbClr val="1F497D"/>
                </a:solidFill>
                <a:latin typeface="Gill Sans MT" panose="020B0502020104020203" pitchFamily="34" charset="77"/>
              </a:rPr>
              <a:t>Mensa-G: Mensa for Google Edge Models</a:t>
            </a:r>
          </a:p>
        </p:txBody>
      </p:sp>
      <p:sp>
        <p:nvSpPr>
          <p:cNvPr id="16" name="Rectangle 15">
            <a:extLst>
              <a:ext uri="{FF2B5EF4-FFF2-40B4-BE49-F238E27FC236}">
                <a16:creationId xmlns:a16="http://schemas.microsoft.com/office/drawing/2014/main" id="{C3FA775C-6719-204B-9886-DFB8FAEB5BAD}"/>
              </a:ext>
            </a:extLst>
          </p:cNvPr>
          <p:cNvSpPr/>
          <p:nvPr/>
        </p:nvSpPr>
        <p:spPr>
          <a:xfrm>
            <a:off x="0" y="4660612"/>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Evaluation</a:t>
            </a:r>
          </a:p>
        </p:txBody>
      </p:sp>
      <p:sp>
        <p:nvSpPr>
          <p:cNvPr id="17" name="Rectangle 16">
            <a:extLst>
              <a:ext uri="{FF2B5EF4-FFF2-40B4-BE49-F238E27FC236}">
                <a16:creationId xmlns:a16="http://schemas.microsoft.com/office/drawing/2014/main" id="{934CA8AC-7228-E84A-AF16-6636AADC3011}"/>
              </a:ext>
            </a:extLst>
          </p:cNvPr>
          <p:cNvSpPr/>
          <p:nvPr/>
        </p:nvSpPr>
        <p:spPr>
          <a:xfrm>
            <a:off x="0" y="5569201"/>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Conclusion</a:t>
            </a:r>
          </a:p>
        </p:txBody>
      </p:sp>
      <p:sp>
        <p:nvSpPr>
          <p:cNvPr id="18" name="TextBox 17">
            <a:extLst>
              <a:ext uri="{FF2B5EF4-FFF2-40B4-BE49-F238E27FC236}">
                <a16:creationId xmlns:a16="http://schemas.microsoft.com/office/drawing/2014/main" id="{6AF32CB5-45DE-8442-9898-7D15D2638C7F}"/>
              </a:ext>
            </a:extLst>
          </p:cNvPr>
          <p:cNvSpPr txBox="1"/>
          <p:nvPr/>
        </p:nvSpPr>
        <p:spPr>
          <a:xfrm>
            <a:off x="151622" y="2698138"/>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3</a:t>
            </a:r>
          </a:p>
        </p:txBody>
      </p:sp>
      <p:sp>
        <p:nvSpPr>
          <p:cNvPr id="19" name="TextBox 18">
            <a:extLst>
              <a:ext uri="{FF2B5EF4-FFF2-40B4-BE49-F238E27FC236}">
                <a16:creationId xmlns:a16="http://schemas.microsoft.com/office/drawing/2014/main" id="{12F7B271-E936-1E40-A625-476BEE14BF81}"/>
              </a:ext>
            </a:extLst>
          </p:cNvPr>
          <p:cNvSpPr txBox="1"/>
          <p:nvPr/>
        </p:nvSpPr>
        <p:spPr>
          <a:xfrm>
            <a:off x="144208" y="3619173"/>
            <a:ext cx="474011" cy="830997"/>
          </a:xfrm>
          <a:prstGeom prst="rect">
            <a:avLst/>
          </a:prstGeom>
          <a:noFill/>
        </p:spPr>
        <p:txBody>
          <a:bodyPr wrap="square" rtlCol="0">
            <a:spAutoFit/>
          </a:bodyPr>
          <a:lstStyle/>
          <a:p>
            <a:r>
              <a:rPr lang="en-US" sz="4800" dirty="0">
                <a:solidFill>
                  <a:srgbClr val="1F497D"/>
                </a:solidFill>
                <a:latin typeface="Arial Black" panose="020B0A04020102020204" pitchFamily="34" charset="0"/>
              </a:rPr>
              <a:t>4</a:t>
            </a:r>
          </a:p>
        </p:txBody>
      </p:sp>
      <p:sp>
        <p:nvSpPr>
          <p:cNvPr id="20" name="TextBox 19">
            <a:extLst>
              <a:ext uri="{FF2B5EF4-FFF2-40B4-BE49-F238E27FC236}">
                <a16:creationId xmlns:a16="http://schemas.microsoft.com/office/drawing/2014/main" id="{E71F5782-86CD-324F-9ECC-F01FFA209966}"/>
              </a:ext>
            </a:extLst>
          </p:cNvPr>
          <p:cNvSpPr txBox="1"/>
          <p:nvPr/>
        </p:nvSpPr>
        <p:spPr>
          <a:xfrm>
            <a:off x="144209" y="4537500"/>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5</a:t>
            </a:r>
          </a:p>
        </p:txBody>
      </p:sp>
      <p:sp>
        <p:nvSpPr>
          <p:cNvPr id="21" name="TextBox 20">
            <a:extLst>
              <a:ext uri="{FF2B5EF4-FFF2-40B4-BE49-F238E27FC236}">
                <a16:creationId xmlns:a16="http://schemas.microsoft.com/office/drawing/2014/main" id="{AF603D70-C45D-8C4D-8CD4-A0DE7AA9492B}"/>
              </a:ext>
            </a:extLst>
          </p:cNvPr>
          <p:cNvSpPr txBox="1"/>
          <p:nvPr/>
        </p:nvSpPr>
        <p:spPr>
          <a:xfrm>
            <a:off x="151622" y="5446089"/>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6</a:t>
            </a:r>
          </a:p>
        </p:txBody>
      </p:sp>
      <p:sp>
        <p:nvSpPr>
          <p:cNvPr id="23" name="Title 1">
            <a:extLst>
              <a:ext uri="{FF2B5EF4-FFF2-40B4-BE49-F238E27FC236}">
                <a16:creationId xmlns:a16="http://schemas.microsoft.com/office/drawing/2014/main" id="{5ECDE775-E5CF-BF4F-B852-095404A596DD}"/>
              </a:ext>
            </a:extLst>
          </p:cNvPr>
          <p:cNvSpPr>
            <a:spLocks noGrp="1"/>
          </p:cNvSpPr>
          <p:nvPr>
            <p:ph type="title"/>
          </p:nvPr>
        </p:nvSpPr>
        <p:spPr>
          <a:xfrm>
            <a:off x="0" y="0"/>
            <a:ext cx="9144000" cy="914400"/>
          </a:xfrm>
        </p:spPr>
        <p:txBody>
          <a:bodyPr/>
          <a:lstStyle/>
          <a:p>
            <a:r>
              <a:rPr lang="en-US" dirty="0">
                <a:solidFill>
                  <a:schemeClr val="tx1">
                    <a:lumMod val="65000"/>
                    <a:lumOff val="35000"/>
                  </a:schemeClr>
                </a:solidFill>
                <a:latin typeface="Gill Sans MT"/>
                <a:cs typeface="Gill Sans MT"/>
              </a:rPr>
              <a:t>Outline</a:t>
            </a:r>
          </a:p>
        </p:txBody>
      </p:sp>
      <p:graphicFrame>
        <p:nvGraphicFramePr>
          <p:cNvPr id="22" name="Table 4">
            <a:extLst>
              <a:ext uri="{FF2B5EF4-FFF2-40B4-BE49-F238E27FC236}">
                <a16:creationId xmlns:a16="http://schemas.microsoft.com/office/drawing/2014/main" id="{E4FB19A1-CCB4-AD42-95DE-F5DFDEB84A62}"/>
              </a:ext>
            </a:extLst>
          </p:cNvPr>
          <p:cNvGraphicFramePr>
            <a:graphicFrameLocks/>
          </p:cNvGraphicFramePr>
          <p:nvPr>
            <p:extLst>
              <p:ext uri="{D42A27DB-BD31-4B8C-83A1-F6EECF244321}">
                <p14:modId xmlns:p14="http://schemas.microsoft.com/office/powerpoint/2010/main" val="1455898526"/>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14936426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Gill Sans MT"/>
              </a:rPr>
              <a:t>Identifying Layer Families</a:t>
            </a:r>
            <a:endParaRPr lang="en-US" sz="4000" dirty="0">
              <a:latin typeface="Gill Sans MT"/>
              <a:cs typeface="Gill Sans MT"/>
            </a:endParaRPr>
          </a:p>
        </p:txBody>
      </p:sp>
      <p:grpSp>
        <p:nvGrpSpPr>
          <p:cNvPr id="49" name="Group 48"/>
          <p:cNvGrpSpPr/>
          <p:nvPr/>
        </p:nvGrpSpPr>
        <p:grpSpPr>
          <a:xfrm>
            <a:off x="5952" y="1562072"/>
            <a:ext cx="9138048" cy="3252993"/>
            <a:chOff x="-381000" y="1828800"/>
            <a:chExt cx="10134600" cy="3383266"/>
          </a:xfrm>
        </p:grpSpPr>
        <p:graphicFrame>
          <p:nvGraphicFramePr>
            <p:cNvPr id="65" name="Chart 64"/>
            <p:cNvGraphicFramePr>
              <a:graphicFrameLocks/>
            </p:cNvGraphicFramePr>
            <p:nvPr/>
          </p:nvGraphicFramePr>
          <p:xfrm>
            <a:off x="-381000" y="2364257"/>
            <a:ext cx="5410200" cy="284780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7" name="Chart 66"/>
            <p:cNvGraphicFramePr>
              <a:graphicFrameLocks/>
            </p:cNvGraphicFramePr>
            <p:nvPr>
              <p:extLst>
                <p:ext uri="{D42A27DB-BD31-4B8C-83A1-F6EECF244321}">
                  <p14:modId xmlns:p14="http://schemas.microsoft.com/office/powerpoint/2010/main" val="3069362881"/>
                </p:ext>
              </p:extLst>
            </p:nvPr>
          </p:nvGraphicFramePr>
          <p:xfrm>
            <a:off x="2342776" y="1828800"/>
            <a:ext cx="7410824" cy="3383266"/>
          </p:xfrm>
          <a:graphic>
            <a:graphicData uri="http://schemas.openxmlformats.org/drawingml/2006/chart">
              <c:chart xmlns:c="http://schemas.openxmlformats.org/drawingml/2006/chart" xmlns:r="http://schemas.openxmlformats.org/officeDocument/2006/relationships" r:id="rId4"/>
            </a:graphicData>
          </a:graphic>
        </p:graphicFrame>
      </p:grpSp>
      <p:sp>
        <p:nvSpPr>
          <p:cNvPr id="73" name="Rectangle 72"/>
          <p:cNvSpPr/>
          <p:nvPr/>
        </p:nvSpPr>
        <p:spPr>
          <a:xfrm>
            <a:off x="-27384" y="891749"/>
            <a:ext cx="9171384" cy="830997"/>
          </a:xfrm>
          <a:prstGeom prst="rect">
            <a:avLst/>
          </a:prstGeom>
          <a:solidFill>
            <a:srgbClr val="1F497D">
              <a:lumMod val="75000"/>
            </a:srgbClr>
          </a:solid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Key observation:</a:t>
            </a:r>
            <a:r>
              <a:rPr kumimoji="0" lang="en-US" sz="2400" b="1" i="0" u="none" strike="noStrike" kern="1200" cap="none" spc="0" normalizeH="0" noProof="0" dirty="0">
                <a:ln>
                  <a:noFill/>
                </a:ln>
                <a:solidFill>
                  <a:prstClr val="white"/>
                </a:solidFill>
                <a:effectLst/>
                <a:uLnTx/>
                <a:uFillTx/>
                <a:latin typeface="Gill Sans MT"/>
                <a:ea typeface="+mn-ea"/>
                <a:cs typeface="Gill Sans MT"/>
              </a:rPr>
              <a:t> </a:t>
            </a: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 the majority of layers group into </a:t>
            </a:r>
          </a:p>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a small number of</a:t>
            </a:r>
            <a:r>
              <a:rPr kumimoji="0" lang="en-US" sz="2400" b="1" i="0" u="none" strike="noStrike" kern="1200" cap="none" spc="0" normalizeH="0" noProof="0" dirty="0">
                <a:ln>
                  <a:noFill/>
                </a:ln>
                <a:solidFill>
                  <a:prstClr val="white"/>
                </a:solidFill>
                <a:effectLst/>
                <a:uLnTx/>
                <a:uFillTx/>
                <a:latin typeface="Gill Sans MT"/>
                <a:ea typeface="+mn-ea"/>
                <a:cs typeface="Gill Sans MT"/>
              </a:rPr>
              <a:t> </a:t>
            </a:r>
            <a:r>
              <a:rPr kumimoji="0" lang="en-US" sz="2400" b="1" i="0" u="sng" strike="noStrike" kern="1200" cap="none" spc="0" normalizeH="0" noProof="0" dirty="0">
                <a:ln>
                  <a:noFill/>
                </a:ln>
                <a:solidFill>
                  <a:prstClr val="white"/>
                </a:solidFill>
                <a:effectLst/>
                <a:uLnTx/>
                <a:uFillTx/>
                <a:latin typeface="Gill Sans MT"/>
                <a:ea typeface="+mn-ea"/>
                <a:cs typeface="Gill Sans MT"/>
              </a:rPr>
              <a:t>layer </a:t>
            </a:r>
            <a:r>
              <a:rPr kumimoji="0" lang="en-US" sz="2400" b="1" i="0" u="sng" strike="noStrike" kern="1200" cap="none" spc="0" normalizeH="0" baseline="0" noProof="0" dirty="0">
                <a:ln>
                  <a:noFill/>
                </a:ln>
                <a:solidFill>
                  <a:prstClr val="white"/>
                </a:solidFill>
                <a:effectLst/>
                <a:uLnTx/>
                <a:uFillTx/>
                <a:latin typeface="Gill Sans MT"/>
                <a:ea typeface="+mn-ea"/>
                <a:cs typeface="Gill Sans MT"/>
              </a:rPr>
              <a:t>families</a:t>
            </a:r>
          </a:p>
        </p:txBody>
      </p:sp>
      <p:pic>
        <p:nvPicPr>
          <p:cNvPr id="30" name="Picture 29" descr="safari.png"/>
          <p:cNvPicPr>
            <a:picLocks noChangeAspect="1"/>
          </p:cNvPicPr>
          <p:nvPr/>
        </p:nvPicPr>
        <p:blipFill>
          <a:blip r:embed="rId5" cstate="print"/>
          <a:stretch>
            <a:fillRect/>
          </a:stretch>
        </p:blipFill>
        <p:spPr>
          <a:xfrm>
            <a:off x="76200" y="6580445"/>
            <a:ext cx="959296" cy="277563"/>
          </a:xfrm>
          <a:prstGeom prst="rect">
            <a:avLst/>
          </a:prstGeom>
        </p:spPr>
      </p:pic>
      <p:sp>
        <p:nvSpPr>
          <p:cNvPr id="31" name="Shape 6"/>
          <p:cNvSpPr/>
          <p:nvPr/>
        </p:nvSpPr>
        <p:spPr>
          <a:xfrm>
            <a:off x="1066918" y="2302956"/>
            <a:ext cx="1426873" cy="808840"/>
          </a:xfrm>
          <a:prstGeom prst="ellipse">
            <a:avLst/>
          </a:prstGeom>
          <a:solidFill>
            <a:srgbClr val="008000">
              <a:alpha val="28000"/>
            </a:srgbClr>
          </a:solid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Twentieth Century"/>
              <a:ea typeface="Twentieth Century"/>
              <a:cs typeface="Twentieth Century"/>
              <a:sym typeface="Twentieth Century"/>
            </a:endParaRPr>
          </a:p>
        </p:txBody>
      </p:sp>
      <p:sp>
        <p:nvSpPr>
          <p:cNvPr id="32" name="Shape 6"/>
          <p:cNvSpPr/>
          <p:nvPr/>
        </p:nvSpPr>
        <p:spPr>
          <a:xfrm>
            <a:off x="2217765" y="2942387"/>
            <a:ext cx="708444" cy="601250"/>
          </a:xfrm>
          <a:prstGeom prst="ellipse">
            <a:avLst/>
          </a:prstGeom>
          <a:solidFill>
            <a:srgbClr val="AF9CD3">
              <a:alpha val="28000"/>
            </a:srgbClr>
          </a:solid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Twentieth Century"/>
              <a:ea typeface="Twentieth Century"/>
              <a:cs typeface="Twentieth Century"/>
              <a:sym typeface="Twentieth Century"/>
            </a:endParaRPr>
          </a:p>
        </p:txBody>
      </p:sp>
      <p:sp>
        <p:nvSpPr>
          <p:cNvPr id="38" name="Shape 6"/>
          <p:cNvSpPr/>
          <p:nvPr/>
        </p:nvSpPr>
        <p:spPr>
          <a:xfrm>
            <a:off x="7632443" y="2935049"/>
            <a:ext cx="687072" cy="460913"/>
          </a:xfrm>
          <a:prstGeom prst="ellipse">
            <a:avLst/>
          </a:prstGeom>
          <a:solidFill>
            <a:srgbClr val="AF9CD3">
              <a:alpha val="28000"/>
            </a:srgbClr>
          </a:solid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Twentieth Century"/>
              <a:ea typeface="Twentieth Century"/>
              <a:cs typeface="Twentieth Century"/>
              <a:sym typeface="Twentieth Century"/>
            </a:endParaRPr>
          </a:p>
        </p:txBody>
      </p:sp>
      <p:sp>
        <p:nvSpPr>
          <p:cNvPr id="39" name="Shape 6"/>
          <p:cNvSpPr/>
          <p:nvPr/>
        </p:nvSpPr>
        <p:spPr>
          <a:xfrm>
            <a:off x="7495029" y="2366229"/>
            <a:ext cx="1099314" cy="576157"/>
          </a:xfrm>
          <a:prstGeom prst="ellipse">
            <a:avLst/>
          </a:prstGeom>
          <a:solidFill>
            <a:srgbClr val="008000">
              <a:alpha val="28000"/>
            </a:srgbClr>
          </a:solid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Twentieth Century"/>
              <a:ea typeface="Twentieth Century"/>
              <a:cs typeface="Twentieth Century"/>
              <a:sym typeface="Twentieth Century"/>
            </a:endParaRPr>
          </a:p>
        </p:txBody>
      </p:sp>
      <p:sp>
        <p:nvSpPr>
          <p:cNvPr id="41" name="TextBox 40"/>
          <p:cNvSpPr txBox="1"/>
          <p:nvPr/>
        </p:nvSpPr>
        <p:spPr>
          <a:xfrm>
            <a:off x="2249271" y="2174696"/>
            <a:ext cx="95026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400FF"/>
                </a:solidFill>
                <a:effectLst/>
                <a:uLnTx/>
                <a:uFillTx/>
                <a:latin typeface="Gill Sans MT"/>
                <a:ea typeface="+mn-ea"/>
                <a:cs typeface="Gill Sans MT"/>
              </a:rPr>
              <a:t>Family</a:t>
            </a:r>
            <a:r>
              <a:rPr kumimoji="0" lang="en-US" sz="1800" b="0" i="0" u="none" strike="noStrike" kern="1200" cap="none" spc="0" normalizeH="0" noProof="0" dirty="0">
                <a:ln>
                  <a:noFill/>
                </a:ln>
                <a:solidFill>
                  <a:srgbClr val="1400FF"/>
                </a:solidFill>
                <a:effectLst/>
                <a:uLnTx/>
                <a:uFillTx/>
                <a:latin typeface="Gill Sans MT"/>
                <a:ea typeface="+mn-ea"/>
                <a:cs typeface="Gill Sans MT"/>
              </a:rPr>
              <a:t> 1</a:t>
            </a:r>
            <a:endParaRPr kumimoji="0" lang="en-US" sz="1800" b="0" i="0" u="none" strike="noStrike" kern="1200" cap="none" spc="0" normalizeH="0" baseline="0" noProof="0" dirty="0">
              <a:ln>
                <a:noFill/>
              </a:ln>
              <a:solidFill>
                <a:srgbClr val="1400FF"/>
              </a:solidFill>
              <a:effectLst/>
              <a:uLnTx/>
              <a:uFillTx/>
              <a:latin typeface="Gill Sans MT"/>
              <a:ea typeface="+mn-ea"/>
              <a:cs typeface="Gill Sans MT"/>
            </a:endParaRPr>
          </a:p>
        </p:txBody>
      </p:sp>
      <p:sp>
        <p:nvSpPr>
          <p:cNvPr id="42" name="TextBox 41"/>
          <p:cNvSpPr txBox="1"/>
          <p:nvPr/>
        </p:nvSpPr>
        <p:spPr>
          <a:xfrm>
            <a:off x="2688503" y="2664306"/>
            <a:ext cx="95026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rgbClr val="1400FF"/>
                </a:solidFill>
                <a:latin typeface="Gill Sans MT"/>
                <a:cs typeface="Gill Sans MT"/>
              </a:rPr>
              <a:t>Family 2</a:t>
            </a:r>
            <a:endParaRPr kumimoji="0" lang="en-US" sz="1800" b="0" i="0" u="none" strike="noStrike" kern="1200" cap="none" spc="0" normalizeH="0" baseline="0" noProof="0" dirty="0">
              <a:ln>
                <a:noFill/>
              </a:ln>
              <a:solidFill>
                <a:srgbClr val="1400FF"/>
              </a:solidFill>
              <a:effectLst/>
              <a:uLnTx/>
              <a:uFillTx/>
              <a:latin typeface="Gill Sans MT"/>
              <a:cs typeface="Gill Sans MT"/>
            </a:endParaRPr>
          </a:p>
        </p:txBody>
      </p:sp>
      <p:sp>
        <p:nvSpPr>
          <p:cNvPr id="43" name="TextBox 42"/>
          <p:cNvSpPr txBox="1"/>
          <p:nvPr/>
        </p:nvSpPr>
        <p:spPr>
          <a:xfrm>
            <a:off x="3351257" y="3707352"/>
            <a:ext cx="95026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accent2"/>
                </a:solidFill>
                <a:effectLst/>
                <a:uLnTx/>
                <a:uFillTx/>
                <a:latin typeface="Gill Sans MT"/>
                <a:ea typeface="+mn-ea"/>
                <a:cs typeface="Gill Sans MT"/>
              </a:rPr>
              <a:t>Family 3</a:t>
            </a:r>
          </a:p>
        </p:txBody>
      </p:sp>
      <p:sp>
        <p:nvSpPr>
          <p:cNvPr id="44" name="TextBox 43"/>
          <p:cNvSpPr txBox="1"/>
          <p:nvPr/>
        </p:nvSpPr>
        <p:spPr>
          <a:xfrm>
            <a:off x="3256701" y="3347871"/>
            <a:ext cx="95026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accent2"/>
                </a:solidFill>
                <a:effectLst/>
                <a:uLnTx/>
                <a:uFillTx/>
                <a:latin typeface="Gill Sans MT"/>
                <a:ea typeface="+mn-ea"/>
                <a:cs typeface="Gill Sans MT"/>
              </a:rPr>
              <a:t>Family 4</a:t>
            </a:r>
          </a:p>
        </p:txBody>
      </p:sp>
      <p:sp>
        <p:nvSpPr>
          <p:cNvPr id="45" name="TextBox 44"/>
          <p:cNvSpPr txBox="1"/>
          <p:nvPr/>
        </p:nvSpPr>
        <p:spPr>
          <a:xfrm>
            <a:off x="1015216" y="3806302"/>
            <a:ext cx="95026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accent2"/>
                </a:solidFill>
                <a:effectLst/>
                <a:uLnTx/>
                <a:uFillTx/>
                <a:latin typeface="Gill Sans MT"/>
                <a:ea typeface="+mn-ea"/>
                <a:cs typeface="Gill Sans MT"/>
              </a:rPr>
              <a:t>Family</a:t>
            </a:r>
            <a:r>
              <a:rPr kumimoji="0" lang="en-US" sz="1800" b="0" i="0" u="none" strike="noStrike" kern="1200" cap="none" spc="0" normalizeH="0" noProof="0" dirty="0">
                <a:ln>
                  <a:noFill/>
                </a:ln>
                <a:solidFill>
                  <a:schemeClr val="accent2"/>
                </a:solidFill>
                <a:effectLst/>
                <a:uLnTx/>
                <a:uFillTx/>
                <a:latin typeface="Gill Sans MT"/>
                <a:ea typeface="+mn-ea"/>
                <a:cs typeface="Gill Sans MT"/>
              </a:rPr>
              <a:t> </a:t>
            </a:r>
            <a:r>
              <a:rPr kumimoji="0" lang="en-US" sz="1800" b="0" i="0" u="none" strike="noStrike" kern="1200" cap="none" spc="0" normalizeH="0" baseline="0" noProof="0" dirty="0">
                <a:ln>
                  <a:noFill/>
                </a:ln>
                <a:solidFill>
                  <a:schemeClr val="accent2"/>
                </a:solidFill>
                <a:effectLst/>
                <a:uLnTx/>
                <a:uFillTx/>
                <a:latin typeface="Gill Sans MT"/>
                <a:ea typeface="+mn-ea"/>
                <a:cs typeface="Gill Sans MT"/>
              </a:rPr>
              <a:t>5</a:t>
            </a:r>
          </a:p>
        </p:txBody>
      </p:sp>
      <p:sp>
        <p:nvSpPr>
          <p:cNvPr id="46" name="TextBox 45"/>
          <p:cNvSpPr txBox="1"/>
          <p:nvPr/>
        </p:nvSpPr>
        <p:spPr>
          <a:xfrm>
            <a:off x="6614216" y="2286413"/>
            <a:ext cx="95026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400FF"/>
                </a:solidFill>
                <a:effectLst/>
                <a:uLnTx/>
                <a:uFillTx/>
                <a:latin typeface="Gill Sans MT"/>
                <a:ea typeface="+mn-ea"/>
                <a:cs typeface="Gill Sans MT"/>
              </a:rPr>
              <a:t>Family 1</a:t>
            </a:r>
          </a:p>
        </p:txBody>
      </p:sp>
      <p:sp>
        <p:nvSpPr>
          <p:cNvPr id="47" name="TextBox 46"/>
          <p:cNvSpPr txBox="1"/>
          <p:nvPr/>
        </p:nvSpPr>
        <p:spPr>
          <a:xfrm>
            <a:off x="8256625" y="3092932"/>
            <a:ext cx="95026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400FF"/>
                </a:solidFill>
                <a:effectLst/>
                <a:uLnTx/>
                <a:uFillTx/>
                <a:latin typeface="Gill Sans MT"/>
                <a:ea typeface="+mn-ea"/>
                <a:cs typeface="Gill Sans MT"/>
              </a:rPr>
              <a:t>Family 2</a:t>
            </a:r>
          </a:p>
        </p:txBody>
      </p:sp>
      <p:sp>
        <p:nvSpPr>
          <p:cNvPr id="74" name="TextBox 73"/>
          <p:cNvSpPr txBox="1"/>
          <p:nvPr/>
        </p:nvSpPr>
        <p:spPr>
          <a:xfrm>
            <a:off x="5449121" y="3707351"/>
            <a:ext cx="1014380"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accent2"/>
                </a:solidFill>
                <a:effectLst/>
                <a:uLnTx/>
                <a:uFillTx/>
                <a:latin typeface="Gill Sans MT"/>
                <a:ea typeface="+mn-ea"/>
                <a:cs typeface="Gill Sans MT"/>
              </a:rPr>
              <a:t> Family</a:t>
            </a:r>
            <a:r>
              <a:rPr kumimoji="0" lang="en-US" sz="1800" b="0" i="0" u="none" strike="noStrike" kern="1200" cap="none" spc="0" normalizeH="0" noProof="0" dirty="0">
                <a:ln>
                  <a:noFill/>
                </a:ln>
                <a:solidFill>
                  <a:schemeClr val="accent2"/>
                </a:solidFill>
                <a:effectLst/>
                <a:uLnTx/>
                <a:uFillTx/>
                <a:latin typeface="Gill Sans MT"/>
                <a:ea typeface="+mn-ea"/>
                <a:cs typeface="Gill Sans MT"/>
              </a:rPr>
              <a:t> </a:t>
            </a:r>
            <a:r>
              <a:rPr kumimoji="0" lang="en-US" sz="1800" b="0" i="0" u="none" strike="noStrike" kern="1200" cap="none" spc="0" normalizeH="0" baseline="0" noProof="0" dirty="0">
                <a:ln>
                  <a:noFill/>
                </a:ln>
                <a:solidFill>
                  <a:schemeClr val="accent2"/>
                </a:solidFill>
                <a:effectLst/>
                <a:uLnTx/>
                <a:uFillTx/>
                <a:latin typeface="Gill Sans MT"/>
                <a:ea typeface="+mn-ea"/>
                <a:cs typeface="Gill Sans MT"/>
              </a:rPr>
              <a:t>3</a:t>
            </a:r>
          </a:p>
        </p:txBody>
      </p:sp>
      <p:sp>
        <p:nvSpPr>
          <p:cNvPr id="75" name="TextBox 74"/>
          <p:cNvSpPr txBox="1"/>
          <p:nvPr/>
        </p:nvSpPr>
        <p:spPr>
          <a:xfrm>
            <a:off x="7665434" y="3806300"/>
            <a:ext cx="95026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accent2"/>
                </a:solidFill>
                <a:effectLst/>
                <a:uLnTx/>
                <a:uFillTx/>
                <a:latin typeface="Gill Sans MT"/>
                <a:ea typeface="+mn-ea"/>
                <a:cs typeface="Gill Sans MT"/>
              </a:rPr>
              <a:t>Family 4</a:t>
            </a:r>
          </a:p>
        </p:txBody>
      </p:sp>
      <p:sp>
        <p:nvSpPr>
          <p:cNvPr id="76" name="TextBox 75"/>
          <p:cNvSpPr txBox="1"/>
          <p:nvPr/>
        </p:nvSpPr>
        <p:spPr>
          <a:xfrm>
            <a:off x="5412474" y="2677611"/>
            <a:ext cx="950261"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accent2"/>
                </a:solidFill>
                <a:effectLst/>
                <a:uLnTx/>
                <a:uFillTx/>
                <a:latin typeface="Gill Sans MT"/>
                <a:ea typeface="+mn-ea"/>
                <a:cs typeface="Gill Sans MT"/>
              </a:rPr>
              <a:t>Family 5</a:t>
            </a:r>
          </a:p>
        </p:txBody>
      </p:sp>
      <p:sp>
        <p:nvSpPr>
          <p:cNvPr id="3" name="Slide Number Placeholder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2400" b="1" i="0" u="none" strike="noStrike" kern="1200" cap="none" spc="0" normalizeH="0" baseline="0" noProof="0">
              <a:ln>
                <a:noFill/>
              </a:ln>
              <a:solidFill>
                <a:srgbClr val="0070C0"/>
              </a:solidFill>
              <a:effectLst/>
              <a:uLnTx/>
              <a:uFillTx/>
              <a:latin typeface="Gill Sans MT"/>
              <a:ea typeface="+mn-ea"/>
              <a:cs typeface="+mn-cs"/>
            </a:endParaRPr>
          </a:p>
        </p:txBody>
      </p:sp>
      <p:graphicFrame>
        <p:nvGraphicFramePr>
          <p:cNvPr id="48" name="Table 4">
            <a:extLst>
              <a:ext uri="{FF2B5EF4-FFF2-40B4-BE49-F238E27FC236}">
                <a16:creationId xmlns:a16="http://schemas.microsoft.com/office/drawing/2014/main" id="{0B0E0F77-5EC4-DF4D-941A-A27BE991517F}"/>
              </a:ext>
            </a:extLst>
          </p:cNvPr>
          <p:cNvGraphicFramePr>
            <a:graphicFrameLocks/>
          </p:cNvGraphicFramePr>
          <p:nvPr>
            <p:extLst>
              <p:ext uri="{D42A27DB-BD31-4B8C-83A1-F6EECF244321}">
                <p14:modId xmlns:p14="http://schemas.microsoft.com/office/powerpoint/2010/main" val="1960096147"/>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002060"/>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
        <p:nvSpPr>
          <p:cNvPr id="50" name="Rectangle 49">
            <a:extLst>
              <a:ext uri="{FF2B5EF4-FFF2-40B4-BE49-F238E27FC236}">
                <a16:creationId xmlns:a16="http://schemas.microsoft.com/office/drawing/2014/main" id="{3F94557C-B89D-7E4A-B40F-76541E46A55C}"/>
              </a:ext>
            </a:extLst>
          </p:cNvPr>
          <p:cNvSpPr/>
          <p:nvPr/>
        </p:nvSpPr>
        <p:spPr>
          <a:xfrm>
            <a:off x="0" y="5010360"/>
            <a:ext cx="9144000" cy="707886"/>
          </a:xfrm>
          <a:prstGeom prst="rect">
            <a:avLst/>
          </a:prstGeom>
          <a:solidFill>
            <a:schemeClr val="accent6">
              <a:lumMod val="20000"/>
              <a:lumOff val="80000"/>
            </a:schemeClr>
          </a:solidFill>
        </p:spPr>
        <p:txBody>
          <a:bodyPr wrap="square">
            <a:spAutoFit/>
          </a:bodyPr>
          <a:lstStyle/>
          <a:p>
            <a:pPr marL="0" marR="0" lvl="1" algn="ctr" defTabSz="914400" rtl="0" eaLnBrk="1" fontAlgn="auto" latinLnBrk="0" hangingPunct="1">
              <a:lnSpc>
                <a:spcPct val="100000"/>
              </a:lnSpc>
              <a:spcBef>
                <a:spcPts val="0"/>
              </a:spcBef>
              <a:spcAft>
                <a:spcPts val="0"/>
              </a:spcAft>
              <a:buClrTx/>
              <a:buSzTx/>
              <a:tabLst/>
              <a:defRPr/>
            </a:pPr>
            <a:r>
              <a:rPr kumimoji="0" lang="en-US" sz="2000" b="1" i="0" u="none" strike="noStrike" kern="1200" cap="none" spc="0" normalizeH="0" baseline="0" noProof="0" dirty="0">
                <a:ln>
                  <a:noFill/>
                </a:ln>
                <a:effectLst/>
                <a:uLnTx/>
                <a:uFillTx/>
                <a:latin typeface="Gill Sans MT"/>
                <a:ea typeface="+mn-ea"/>
                <a:cs typeface="Gill Sans MT"/>
              </a:rPr>
              <a:t>Families 1 &amp; 2:</a:t>
            </a:r>
            <a:r>
              <a:rPr kumimoji="0" lang="en-US" sz="2000" b="1" i="0" u="none" strike="noStrike" kern="1200" cap="none" spc="0" normalizeH="0" noProof="0" dirty="0">
                <a:ln>
                  <a:noFill/>
                </a:ln>
                <a:effectLst/>
                <a:uLnTx/>
                <a:uFillTx/>
                <a:latin typeface="Gill Sans MT"/>
                <a:ea typeface="+mn-ea"/>
                <a:cs typeface="Gill Sans MT"/>
              </a:rPr>
              <a:t> low parameter footprint, high data reuse and MAC intensity </a:t>
            </a:r>
          </a:p>
          <a:p>
            <a:pPr marL="0" marR="0" lvl="1" algn="ctr" defTabSz="914400" rtl="0" eaLnBrk="1" fontAlgn="auto" latinLnBrk="0" hangingPunct="1">
              <a:lnSpc>
                <a:spcPct val="100000"/>
              </a:lnSpc>
              <a:spcBef>
                <a:spcPts val="0"/>
              </a:spcBef>
              <a:spcAft>
                <a:spcPts val="0"/>
              </a:spcAft>
              <a:buClrTx/>
              <a:buSzTx/>
              <a:tabLst/>
              <a:defRPr/>
            </a:pPr>
            <a:r>
              <a:rPr kumimoji="0" lang="en-US" sz="2000" b="1" i="0" u="none" strike="noStrike" kern="1200" cap="none" spc="0" normalizeH="0" noProof="0" dirty="0">
                <a:ln>
                  <a:noFill/>
                </a:ln>
                <a:effectLst/>
                <a:uLnTx/>
                <a:uFillTx/>
                <a:latin typeface="Gill Sans MT"/>
                <a:ea typeface="+mn-ea"/>
                <a:cs typeface="Gill Sans MT"/>
              </a:rPr>
              <a:t>→ </a:t>
            </a:r>
            <a:r>
              <a:rPr kumimoji="0" lang="en-US" sz="2000" b="1" i="0" u="sng" strike="noStrike" kern="1200" cap="none" spc="0" normalizeH="0" noProof="0" dirty="0">
                <a:ln>
                  <a:noFill/>
                </a:ln>
                <a:solidFill>
                  <a:srgbClr val="1400FF"/>
                </a:solidFill>
                <a:effectLst/>
                <a:uLnTx/>
                <a:uFillTx/>
                <a:latin typeface="Gill Sans MT"/>
                <a:ea typeface="+mn-ea"/>
                <a:cs typeface="Gill Sans MT"/>
              </a:rPr>
              <a:t>compute-centric layers </a:t>
            </a:r>
            <a:endParaRPr kumimoji="0" lang="en-US" sz="2000" b="1" i="0" u="sng" strike="noStrike" kern="1200" cap="none" spc="0" normalizeH="0" baseline="0" noProof="0" dirty="0">
              <a:ln>
                <a:noFill/>
              </a:ln>
              <a:solidFill>
                <a:srgbClr val="1400FF"/>
              </a:solidFill>
              <a:effectLst/>
              <a:uLnTx/>
              <a:uFillTx/>
              <a:latin typeface="Gill Sans MT"/>
              <a:ea typeface="+mn-ea"/>
              <a:cs typeface="Gill Sans MT"/>
            </a:endParaRPr>
          </a:p>
        </p:txBody>
      </p:sp>
      <p:sp>
        <p:nvSpPr>
          <p:cNvPr id="51" name="Rectangle 50">
            <a:extLst>
              <a:ext uri="{FF2B5EF4-FFF2-40B4-BE49-F238E27FC236}">
                <a16:creationId xmlns:a16="http://schemas.microsoft.com/office/drawing/2014/main" id="{F4868B78-0048-9444-90F3-49FC75078E01}"/>
              </a:ext>
            </a:extLst>
          </p:cNvPr>
          <p:cNvSpPr/>
          <p:nvPr/>
        </p:nvSpPr>
        <p:spPr>
          <a:xfrm>
            <a:off x="-89210" y="5795402"/>
            <a:ext cx="9322420" cy="707886"/>
          </a:xfrm>
          <a:prstGeom prst="rect">
            <a:avLst/>
          </a:prstGeom>
          <a:solidFill>
            <a:schemeClr val="accent6">
              <a:lumMod val="20000"/>
              <a:lumOff val="80000"/>
            </a:schemeClr>
          </a:solidFill>
        </p:spPr>
        <p:txBody>
          <a:bodyPr wrap="square">
            <a:spAutoFit/>
          </a:bodyPr>
          <a:lstStyle/>
          <a:p>
            <a:pPr marL="0" marR="0" lvl="1" algn="ctr" defTabSz="914400" rtl="0" eaLnBrk="1" fontAlgn="auto" latinLnBrk="0" hangingPunct="1">
              <a:lnSpc>
                <a:spcPct val="100000"/>
              </a:lnSpc>
              <a:spcBef>
                <a:spcPts val="0"/>
              </a:spcBef>
              <a:spcAft>
                <a:spcPts val="0"/>
              </a:spcAft>
              <a:buClrTx/>
              <a:buSzTx/>
              <a:tabLst/>
              <a:defRPr/>
            </a:pPr>
            <a:r>
              <a:rPr kumimoji="0" lang="en-US" sz="2000" b="1" i="0" u="none" strike="noStrike" kern="1200" cap="none" spc="0" normalizeH="0" baseline="0" noProof="0" dirty="0">
                <a:ln>
                  <a:noFill/>
                </a:ln>
                <a:effectLst/>
                <a:uLnTx/>
                <a:uFillTx/>
                <a:latin typeface="Gill Sans MT"/>
                <a:ea typeface="+mn-ea"/>
                <a:cs typeface="Gill Sans MT"/>
              </a:rPr>
              <a:t>Families 3, 4 &amp; 5:</a:t>
            </a:r>
            <a:r>
              <a:rPr kumimoji="0" lang="en-US" sz="2000" b="1" i="0" u="none" strike="noStrike" kern="1200" cap="none" spc="0" normalizeH="0" noProof="0" dirty="0">
                <a:ln>
                  <a:noFill/>
                </a:ln>
                <a:effectLst/>
                <a:uLnTx/>
                <a:uFillTx/>
                <a:latin typeface="Gill Sans MT"/>
                <a:ea typeface="+mn-ea"/>
                <a:cs typeface="Gill Sans MT"/>
              </a:rPr>
              <a:t> high parameter footprint, low data reuse and MAC intensity </a:t>
            </a:r>
          </a:p>
          <a:p>
            <a:pPr marL="0" marR="0" lvl="1" algn="ctr" defTabSz="914400" rtl="0" eaLnBrk="1" fontAlgn="auto" latinLnBrk="0" hangingPunct="1">
              <a:lnSpc>
                <a:spcPct val="100000"/>
              </a:lnSpc>
              <a:spcBef>
                <a:spcPts val="0"/>
              </a:spcBef>
              <a:spcAft>
                <a:spcPts val="0"/>
              </a:spcAft>
              <a:buClrTx/>
              <a:buSzTx/>
              <a:tabLst/>
              <a:defRPr/>
            </a:pPr>
            <a:r>
              <a:rPr kumimoji="0" lang="en-US" sz="2000" b="1" i="0" u="none" strike="noStrike" kern="1200" cap="none" spc="0" normalizeH="0" noProof="0" dirty="0">
                <a:ln>
                  <a:noFill/>
                </a:ln>
                <a:effectLst/>
                <a:uLnTx/>
                <a:uFillTx/>
                <a:latin typeface="Gill Sans MT"/>
                <a:ea typeface="+mn-ea"/>
                <a:cs typeface="Gill Sans MT"/>
              </a:rPr>
              <a:t>→ </a:t>
            </a:r>
            <a:r>
              <a:rPr kumimoji="0" lang="en-US" sz="2000" b="1" i="0" u="sng" strike="noStrike" kern="1200" cap="none" spc="0" normalizeH="0" noProof="0" dirty="0">
                <a:ln>
                  <a:noFill/>
                </a:ln>
                <a:solidFill>
                  <a:schemeClr val="accent2"/>
                </a:solidFill>
                <a:effectLst/>
                <a:uLnTx/>
                <a:uFillTx/>
                <a:latin typeface="Gill Sans MT"/>
                <a:ea typeface="+mn-ea"/>
                <a:cs typeface="Gill Sans MT"/>
              </a:rPr>
              <a:t>data-centric layers </a:t>
            </a:r>
            <a:endParaRPr kumimoji="0" lang="en-US" sz="2000" b="1" i="0" u="sng" strike="noStrike" kern="1200" cap="none" spc="0" normalizeH="0" baseline="0" noProof="0" dirty="0">
              <a:ln>
                <a:noFill/>
              </a:ln>
              <a:solidFill>
                <a:schemeClr val="accent2"/>
              </a:solidFill>
              <a:effectLst/>
              <a:uLnTx/>
              <a:uFillTx/>
              <a:latin typeface="Gill Sans MT"/>
              <a:ea typeface="+mn-ea"/>
              <a:cs typeface="Gill Sans MT"/>
            </a:endParaRPr>
          </a:p>
        </p:txBody>
      </p:sp>
      <p:sp>
        <p:nvSpPr>
          <p:cNvPr id="52" name="Shape 6">
            <a:extLst>
              <a:ext uri="{FF2B5EF4-FFF2-40B4-BE49-F238E27FC236}">
                <a16:creationId xmlns:a16="http://schemas.microsoft.com/office/drawing/2014/main" id="{761AA1BC-DB0E-6A43-BADD-CD0630CDFA74}"/>
              </a:ext>
            </a:extLst>
          </p:cNvPr>
          <p:cNvSpPr/>
          <p:nvPr/>
        </p:nvSpPr>
        <p:spPr>
          <a:xfrm>
            <a:off x="1023068" y="3120043"/>
            <a:ext cx="963339" cy="808857"/>
          </a:xfrm>
          <a:prstGeom prst="ellipse">
            <a:avLst/>
          </a:prstGeom>
          <a:solidFill>
            <a:schemeClr val="accent2">
              <a:lumMod val="20000"/>
              <a:lumOff val="80000"/>
              <a:alpha val="45000"/>
            </a:schemeClr>
          </a:solid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Twentieth Century"/>
              <a:ea typeface="Twentieth Century"/>
              <a:cs typeface="Twentieth Century"/>
              <a:sym typeface="Twentieth Century"/>
            </a:endParaRPr>
          </a:p>
        </p:txBody>
      </p:sp>
      <p:sp>
        <p:nvSpPr>
          <p:cNvPr id="53" name="Shape 6">
            <a:extLst>
              <a:ext uri="{FF2B5EF4-FFF2-40B4-BE49-F238E27FC236}">
                <a16:creationId xmlns:a16="http://schemas.microsoft.com/office/drawing/2014/main" id="{1336FFF0-A59E-6649-AC1F-80C81F20C20D}"/>
              </a:ext>
            </a:extLst>
          </p:cNvPr>
          <p:cNvSpPr/>
          <p:nvPr/>
        </p:nvSpPr>
        <p:spPr>
          <a:xfrm>
            <a:off x="2560665" y="3395961"/>
            <a:ext cx="755778" cy="453574"/>
          </a:xfrm>
          <a:prstGeom prst="ellipse">
            <a:avLst/>
          </a:prstGeom>
          <a:solidFill>
            <a:schemeClr val="accent1">
              <a:lumMod val="40000"/>
              <a:lumOff val="60000"/>
              <a:alpha val="45000"/>
            </a:schemeClr>
          </a:solid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Twentieth Century"/>
              <a:ea typeface="Twentieth Century"/>
              <a:cs typeface="Twentieth Century"/>
              <a:sym typeface="Twentieth Century"/>
            </a:endParaRPr>
          </a:p>
        </p:txBody>
      </p:sp>
      <p:sp>
        <p:nvSpPr>
          <p:cNvPr id="54" name="Shape 6">
            <a:extLst>
              <a:ext uri="{FF2B5EF4-FFF2-40B4-BE49-F238E27FC236}">
                <a16:creationId xmlns:a16="http://schemas.microsoft.com/office/drawing/2014/main" id="{3F2E7EA1-CAB2-754F-A54F-EEA8BFD8345D}"/>
              </a:ext>
            </a:extLst>
          </p:cNvPr>
          <p:cNvSpPr/>
          <p:nvPr/>
        </p:nvSpPr>
        <p:spPr>
          <a:xfrm>
            <a:off x="2475026" y="3979523"/>
            <a:ext cx="1475624" cy="453574"/>
          </a:xfrm>
          <a:prstGeom prst="ellipse">
            <a:avLst/>
          </a:prstGeom>
          <a:solidFill>
            <a:schemeClr val="accent3">
              <a:lumMod val="20000"/>
              <a:lumOff val="80000"/>
              <a:alpha val="45000"/>
            </a:schemeClr>
          </a:solid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Twentieth Century"/>
              <a:ea typeface="Twentieth Century"/>
              <a:cs typeface="Twentieth Century"/>
              <a:sym typeface="Twentieth Century"/>
            </a:endParaRPr>
          </a:p>
        </p:txBody>
      </p:sp>
      <p:sp>
        <p:nvSpPr>
          <p:cNvPr id="55" name="Shape 6">
            <a:extLst>
              <a:ext uri="{FF2B5EF4-FFF2-40B4-BE49-F238E27FC236}">
                <a16:creationId xmlns:a16="http://schemas.microsoft.com/office/drawing/2014/main" id="{9C05C8D2-398F-CE4C-B144-4EB147D4AE23}"/>
              </a:ext>
            </a:extLst>
          </p:cNvPr>
          <p:cNvSpPr/>
          <p:nvPr/>
        </p:nvSpPr>
        <p:spPr>
          <a:xfrm>
            <a:off x="6121238" y="2979581"/>
            <a:ext cx="961900" cy="806235"/>
          </a:xfrm>
          <a:prstGeom prst="ellipse">
            <a:avLst/>
          </a:prstGeom>
          <a:solidFill>
            <a:schemeClr val="accent2">
              <a:lumMod val="20000"/>
              <a:lumOff val="80000"/>
              <a:alpha val="45000"/>
            </a:schemeClr>
          </a:solid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Twentieth Century"/>
              <a:ea typeface="Twentieth Century"/>
              <a:cs typeface="Twentieth Century"/>
              <a:sym typeface="Twentieth Century"/>
            </a:endParaRPr>
          </a:p>
        </p:txBody>
      </p:sp>
      <p:sp>
        <p:nvSpPr>
          <p:cNvPr id="56" name="Shape 6">
            <a:extLst>
              <a:ext uri="{FF2B5EF4-FFF2-40B4-BE49-F238E27FC236}">
                <a16:creationId xmlns:a16="http://schemas.microsoft.com/office/drawing/2014/main" id="{691E53D5-A970-724D-B4B0-9BF84CF1B671}"/>
              </a:ext>
            </a:extLst>
          </p:cNvPr>
          <p:cNvSpPr/>
          <p:nvPr/>
        </p:nvSpPr>
        <p:spPr>
          <a:xfrm>
            <a:off x="7357966" y="3332241"/>
            <a:ext cx="824485" cy="510422"/>
          </a:xfrm>
          <a:prstGeom prst="ellipse">
            <a:avLst/>
          </a:prstGeom>
          <a:solidFill>
            <a:schemeClr val="accent1">
              <a:lumMod val="40000"/>
              <a:lumOff val="60000"/>
              <a:alpha val="45000"/>
            </a:schemeClr>
          </a:solid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Twentieth Century"/>
              <a:ea typeface="Twentieth Century"/>
              <a:cs typeface="Twentieth Century"/>
              <a:sym typeface="Twentieth Century"/>
            </a:endParaRPr>
          </a:p>
        </p:txBody>
      </p:sp>
      <p:sp>
        <p:nvSpPr>
          <p:cNvPr id="57" name="Shape 6">
            <a:extLst>
              <a:ext uri="{FF2B5EF4-FFF2-40B4-BE49-F238E27FC236}">
                <a16:creationId xmlns:a16="http://schemas.microsoft.com/office/drawing/2014/main" id="{8FF45997-CF6D-E04E-B504-612631B11C2C}"/>
              </a:ext>
            </a:extLst>
          </p:cNvPr>
          <p:cNvSpPr/>
          <p:nvPr/>
        </p:nvSpPr>
        <p:spPr>
          <a:xfrm>
            <a:off x="6139551" y="3987479"/>
            <a:ext cx="1613144" cy="369332"/>
          </a:xfrm>
          <a:prstGeom prst="ellipse">
            <a:avLst/>
          </a:prstGeom>
          <a:solidFill>
            <a:schemeClr val="accent3">
              <a:lumMod val="20000"/>
              <a:lumOff val="80000"/>
              <a:alpha val="45000"/>
            </a:schemeClr>
          </a:solidFill>
          <a:ln w="12700"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Twentieth Century"/>
              <a:ea typeface="Twentieth Century"/>
              <a:cs typeface="Twentieth Century"/>
              <a:sym typeface="Twentieth Century"/>
            </a:endParaRPr>
          </a:p>
        </p:txBody>
      </p:sp>
    </p:spTree>
    <p:extLst>
      <p:ext uri="{BB962C8B-B14F-4D97-AF65-F5344CB8AC3E}">
        <p14:creationId xmlns:p14="http://schemas.microsoft.com/office/powerpoint/2010/main" val="337534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500"/>
                                        <p:tgtEl>
                                          <p:spTgt spid="7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500"/>
                                        <p:tgtEl>
                                          <p:spTgt spid="4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500"/>
                                        <p:tgtEl>
                                          <p:spTgt spid="4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500"/>
                                        <p:tgtEl>
                                          <p:spTgt spid="3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fade">
                                      <p:cBhvr>
                                        <p:cTn id="44" dur="500"/>
                                        <p:tgtEl>
                                          <p:spTgt spid="5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fade">
                                      <p:cBhvr>
                                        <p:cTn id="50" dur="500"/>
                                        <p:tgtEl>
                                          <p:spTgt spid="5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500"/>
                                        <p:tgtEl>
                                          <p:spTgt spid="4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500"/>
                                        <p:tgtEl>
                                          <p:spTgt spid="4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500"/>
                                        <p:tgtEl>
                                          <p:spTgt spid="5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fade">
                                      <p:cBhvr>
                                        <p:cTn id="62" dur="500"/>
                                        <p:tgtEl>
                                          <p:spTgt spid="7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500"/>
                                        <p:tgtEl>
                                          <p:spTgt spid="5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75"/>
                                        </p:tgtEl>
                                        <p:attrNameLst>
                                          <p:attrName>style.visibility</p:attrName>
                                        </p:attrNameLst>
                                      </p:cBhvr>
                                      <p:to>
                                        <p:strVal val="visible"/>
                                      </p:to>
                                    </p:set>
                                    <p:animEffect transition="in" filter="fade">
                                      <p:cBhvr>
                                        <p:cTn id="68" dur="500"/>
                                        <p:tgtEl>
                                          <p:spTgt spid="7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fade">
                                      <p:cBhvr>
                                        <p:cTn id="71" dur="500"/>
                                        <p:tgtEl>
                                          <p:spTgt spid="56"/>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55"/>
                                        </p:tgtEl>
                                        <p:attrNameLst>
                                          <p:attrName>style.visibility</p:attrName>
                                        </p:attrNameLst>
                                      </p:cBhvr>
                                      <p:to>
                                        <p:strVal val="visible"/>
                                      </p:to>
                                    </p:set>
                                    <p:animEffect transition="in" filter="fade">
                                      <p:cBhvr>
                                        <p:cTn id="74" dur="500"/>
                                        <p:tgtEl>
                                          <p:spTgt spid="55"/>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76"/>
                                        </p:tgtEl>
                                        <p:attrNameLst>
                                          <p:attrName>style.visibility</p:attrName>
                                        </p:attrNameLst>
                                      </p:cBhvr>
                                      <p:to>
                                        <p:strVal val="visible"/>
                                      </p:to>
                                    </p:set>
                                    <p:animEffect transition="in" filter="fade">
                                      <p:cBhvr>
                                        <p:cTn id="77" dur="500"/>
                                        <p:tgtEl>
                                          <p:spTgt spid="76"/>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fade">
                                      <p:cBhvr>
                                        <p:cTn id="8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31" grpId="0" animBg="1"/>
      <p:bldP spid="32" grpId="0" animBg="1"/>
      <p:bldP spid="38" grpId="0" animBg="1"/>
      <p:bldP spid="39" grpId="0" animBg="1"/>
      <p:bldP spid="41" grpId="0"/>
      <p:bldP spid="42" grpId="0"/>
      <p:bldP spid="43" grpId="0"/>
      <p:bldP spid="44" grpId="0"/>
      <p:bldP spid="45" grpId="0"/>
      <p:bldP spid="46" grpId="0"/>
      <p:bldP spid="47" grpId="0"/>
      <p:bldP spid="74" grpId="0"/>
      <p:bldP spid="75" grpId="0"/>
      <p:bldP spid="76" grpId="0"/>
      <p:bldP spid="50" grpId="0" animBg="1"/>
      <p:bldP spid="51" grpId="0" animBg="1"/>
      <p:bldP spid="52" grpId="0" animBg="1"/>
      <p:bldP spid="53" grpId="0" animBg="1"/>
      <p:bldP spid="54" grpId="0" animBg="1"/>
      <p:bldP spid="55" grpId="0" animBg="1"/>
      <p:bldP spid="56" grpId="0" animBg="1"/>
      <p:bldP spid="5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2400" b="1" i="0" u="none" strike="noStrike" kern="1200" cap="none" spc="0" normalizeH="0" baseline="0" noProof="0">
              <a:ln>
                <a:noFill/>
              </a:ln>
              <a:solidFill>
                <a:srgbClr val="0070C0"/>
              </a:solidFill>
              <a:effectLst/>
              <a:uLnTx/>
              <a:uFillTx/>
              <a:latin typeface="Gill Sans MT"/>
              <a:ea typeface="+mn-ea"/>
              <a:cs typeface="+mn-cs"/>
            </a:endParaRPr>
          </a:p>
        </p:txBody>
      </p:sp>
      <p:sp>
        <p:nvSpPr>
          <p:cNvPr id="2" name="Title 1"/>
          <p:cNvSpPr>
            <a:spLocks noGrp="1"/>
          </p:cNvSpPr>
          <p:nvPr>
            <p:ph type="title"/>
          </p:nvPr>
        </p:nvSpPr>
        <p:spPr>
          <a:xfrm>
            <a:off x="-11575" y="-76200"/>
            <a:ext cx="9144000" cy="914400"/>
          </a:xfrm>
        </p:spPr>
        <p:txBody>
          <a:bodyPr>
            <a:noAutofit/>
          </a:bodyPr>
          <a:lstStyle/>
          <a:p>
            <a:r>
              <a:rPr lang="en-US" sz="3600" dirty="0">
                <a:latin typeface="Gill Sans MT"/>
                <a:cs typeface="Gill Sans MT"/>
              </a:rPr>
              <a:t>Mensa-G: Mensa for Google Edge Models</a:t>
            </a:r>
            <a:endParaRPr lang="en-US" sz="3200" dirty="0">
              <a:latin typeface="Gill Sans MT"/>
              <a:cs typeface="Gill Sans MT"/>
            </a:endParaRPr>
          </a:p>
        </p:txBody>
      </p:sp>
      <p:sp>
        <p:nvSpPr>
          <p:cNvPr id="264" name="Rectangle 263"/>
          <p:cNvSpPr/>
          <p:nvPr/>
        </p:nvSpPr>
        <p:spPr>
          <a:xfrm>
            <a:off x="-163975" y="720432"/>
            <a:ext cx="9448800" cy="769441"/>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000000"/>
                </a:solidFill>
                <a:effectLst/>
                <a:uLnTx/>
                <a:uFillTx/>
                <a:latin typeface="Gill Sans MT"/>
                <a:ea typeface="+mn-ea"/>
                <a:cs typeface="Gill Sans MT"/>
              </a:rPr>
              <a:t>Based on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key characteristics</a:t>
            </a:r>
            <a:r>
              <a:rPr kumimoji="0" lang="en-US" sz="2200" b="1" i="0" u="none" strike="noStrike" kern="1200" cap="none" spc="0" normalizeH="0" baseline="0" noProof="0" dirty="0">
                <a:ln>
                  <a:noFill/>
                </a:ln>
                <a:solidFill>
                  <a:srgbClr val="000000"/>
                </a:solidFill>
                <a:effectLst/>
                <a:uLnTx/>
                <a:uFillTx/>
                <a:latin typeface="Gill Sans MT"/>
                <a:ea typeface="+mn-ea"/>
                <a:cs typeface="Gill Sans MT"/>
              </a:rPr>
              <a:t> of families, we design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three accelerators</a:t>
            </a:r>
            <a:r>
              <a:rPr kumimoji="0" lang="en-US" sz="2200" b="1" i="0" u="none" strike="noStrike" kern="1200" cap="none" spc="0" normalizeH="0" baseline="0" noProof="0" dirty="0">
                <a:ln>
                  <a:noFill/>
                </a:ln>
                <a:solidFill>
                  <a:srgbClr val="000000"/>
                </a:solidFill>
                <a:effectLst/>
                <a:uLnTx/>
                <a:uFillTx/>
                <a:latin typeface="Gill Sans MT"/>
                <a:ea typeface="+mn-ea"/>
                <a:cs typeface="Gill Sans MT"/>
              </a:rPr>
              <a:t> to efficiently execute inference across our Google NN models</a:t>
            </a:r>
          </a:p>
        </p:txBody>
      </p:sp>
      <p:pic>
        <p:nvPicPr>
          <p:cNvPr id="265" name="Picture 264" descr="safari.png"/>
          <p:cNvPicPr>
            <a:picLocks noChangeAspect="1"/>
          </p:cNvPicPr>
          <p:nvPr/>
        </p:nvPicPr>
        <p:blipFill>
          <a:blip r:embed="rId3" cstate="print"/>
          <a:stretch>
            <a:fillRect/>
          </a:stretch>
        </p:blipFill>
        <p:spPr>
          <a:xfrm>
            <a:off x="76200" y="6580445"/>
            <a:ext cx="959296" cy="277563"/>
          </a:xfrm>
          <a:prstGeom prst="rect">
            <a:avLst/>
          </a:prstGeom>
        </p:spPr>
      </p:pic>
      <p:graphicFrame>
        <p:nvGraphicFramePr>
          <p:cNvPr id="276" name="Table 4">
            <a:extLst>
              <a:ext uri="{FF2B5EF4-FFF2-40B4-BE49-F238E27FC236}">
                <a16:creationId xmlns:a16="http://schemas.microsoft.com/office/drawing/2014/main" id="{B7D2C4CA-0800-544E-A06C-1D76CFEC53F0}"/>
              </a:ext>
            </a:extLst>
          </p:cNvPr>
          <p:cNvGraphicFramePr>
            <a:graphicFrameLocks/>
          </p:cNvGraphicFramePr>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002060"/>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grpSp>
        <p:nvGrpSpPr>
          <p:cNvPr id="17" name="Group 16">
            <a:extLst>
              <a:ext uri="{FF2B5EF4-FFF2-40B4-BE49-F238E27FC236}">
                <a16:creationId xmlns:a16="http://schemas.microsoft.com/office/drawing/2014/main" id="{5CF16450-7868-2D4C-AD9D-164406302825}"/>
              </a:ext>
            </a:extLst>
          </p:cNvPr>
          <p:cNvGrpSpPr/>
          <p:nvPr/>
        </p:nvGrpSpPr>
        <p:grpSpPr>
          <a:xfrm>
            <a:off x="58397" y="1519686"/>
            <a:ext cx="9027206" cy="1649458"/>
            <a:chOff x="58397" y="1519686"/>
            <a:chExt cx="9027206" cy="1649458"/>
          </a:xfrm>
        </p:grpSpPr>
        <p:sp>
          <p:nvSpPr>
            <p:cNvPr id="26" name="Rounded Rectangle 25">
              <a:extLst>
                <a:ext uri="{FF2B5EF4-FFF2-40B4-BE49-F238E27FC236}">
                  <a16:creationId xmlns:a16="http://schemas.microsoft.com/office/drawing/2014/main" id="{FFE30CC9-A57F-964B-B1C4-085778761BF6}"/>
                </a:ext>
              </a:extLst>
            </p:cNvPr>
            <p:cNvSpPr/>
            <p:nvPr/>
          </p:nvSpPr>
          <p:spPr>
            <a:xfrm>
              <a:off x="58397" y="1543154"/>
              <a:ext cx="9027206" cy="1625990"/>
            </a:xfrm>
            <a:prstGeom prst="roundRect">
              <a:avLst>
                <a:gd name="adj" fmla="val 6701"/>
              </a:avLst>
            </a:prstGeom>
            <a:solidFill>
              <a:srgbClr val="CCDFFF">
                <a:alpha val="12549"/>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grpSp>
          <p:nvGrpSpPr>
            <p:cNvPr id="22" name="Group 21">
              <a:extLst>
                <a:ext uri="{FF2B5EF4-FFF2-40B4-BE49-F238E27FC236}">
                  <a16:creationId xmlns:a16="http://schemas.microsoft.com/office/drawing/2014/main" id="{6123ACDD-43AA-EF42-BC3E-E20BD3E40305}"/>
                </a:ext>
              </a:extLst>
            </p:cNvPr>
            <p:cNvGrpSpPr/>
            <p:nvPr/>
          </p:nvGrpSpPr>
          <p:grpSpPr>
            <a:xfrm>
              <a:off x="139422" y="1519686"/>
              <a:ext cx="3933620" cy="1506209"/>
              <a:chOff x="174147" y="1739610"/>
              <a:chExt cx="3933620" cy="1506209"/>
            </a:xfrm>
          </p:grpSpPr>
          <p:grpSp>
            <p:nvGrpSpPr>
              <p:cNvPr id="20" name="Group 19">
                <a:extLst>
                  <a:ext uri="{FF2B5EF4-FFF2-40B4-BE49-F238E27FC236}">
                    <a16:creationId xmlns:a16="http://schemas.microsoft.com/office/drawing/2014/main" id="{69582023-70C5-0E48-9FCB-34BD02E9C993}"/>
                  </a:ext>
                </a:extLst>
              </p:cNvPr>
              <p:cNvGrpSpPr/>
              <p:nvPr/>
            </p:nvGrpSpPr>
            <p:grpSpPr>
              <a:xfrm>
                <a:off x="174147" y="2158097"/>
                <a:ext cx="3933620" cy="1087722"/>
                <a:chOff x="47136" y="3321577"/>
                <a:chExt cx="3933620" cy="1087722"/>
              </a:xfrm>
            </p:grpSpPr>
            <p:sp>
              <p:nvSpPr>
                <p:cNvPr id="278" name="Rounded Rectangle 277">
                  <a:extLst>
                    <a:ext uri="{FF2B5EF4-FFF2-40B4-BE49-F238E27FC236}">
                      <a16:creationId xmlns:a16="http://schemas.microsoft.com/office/drawing/2014/main" id="{7FB5E80F-1CD7-2740-9FF1-3969F7A7986B}"/>
                    </a:ext>
                  </a:extLst>
                </p:cNvPr>
                <p:cNvSpPr/>
                <p:nvPr/>
              </p:nvSpPr>
              <p:spPr>
                <a:xfrm>
                  <a:off x="3287330" y="3412791"/>
                  <a:ext cx="693426" cy="903715"/>
                </a:xfrm>
                <a:prstGeom prst="roundRect">
                  <a:avLst/>
                </a:prstGeom>
                <a:solidFill>
                  <a:schemeClr val="tx2"/>
                </a:solidFill>
                <a:ln>
                  <a:solidFill>
                    <a:srgbClr val="000000"/>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lumMod val="95000"/>
                        </a:prstClr>
                      </a:solidFill>
                      <a:effectLst/>
                      <a:uLnTx/>
                      <a:uFillTx/>
                      <a:latin typeface="Gill Sans MT"/>
                      <a:ea typeface="+mn-ea"/>
                      <a:cs typeface="+mn-cs"/>
                    </a:rPr>
                    <a:t>DRAM</a:t>
                  </a:r>
                  <a:endParaRPr kumimoji="0" lang="en-US" sz="1200" b="1" i="0" u="none" strike="noStrike" kern="1200" cap="none" spc="0" normalizeH="0" baseline="0" noProof="0" dirty="0">
                    <a:ln>
                      <a:noFill/>
                    </a:ln>
                    <a:solidFill>
                      <a:prstClr val="white">
                        <a:lumMod val="95000"/>
                      </a:prstClr>
                    </a:solidFill>
                    <a:effectLst/>
                    <a:uLnTx/>
                    <a:uFillTx/>
                    <a:latin typeface="Gill Sans MT"/>
                    <a:ea typeface="+mn-ea"/>
                    <a:cs typeface="+mn-cs"/>
                  </a:endParaRPr>
                </a:p>
              </p:txBody>
            </p:sp>
            <p:cxnSp>
              <p:nvCxnSpPr>
                <p:cNvPr id="279" name="Straight Arrow Connector 278">
                  <a:extLst>
                    <a:ext uri="{FF2B5EF4-FFF2-40B4-BE49-F238E27FC236}">
                      <a16:creationId xmlns:a16="http://schemas.microsoft.com/office/drawing/2014/main" id="{9DA80B2D-1EC5-9141-8DDB-E002EF78B96E}"/>
                    </a:ext>
                  </a:extLst>
                </p:cNvPr>
                <p:cNvCxnSpPr>
                  <a:cxnSpLocks/>
                  <a:stCxn id="278" idx="1"/>
                  <a:endCxn id="282" idx="3"/>
                </p:cNvCxnSpPr>
                <p:nvPr/>
              </p:nvCxnSpPr>
              <p:spPr>
                <a:xfrm flipH="1">
                  <a:off x="2249043" y="3864649"/>
                  <a:ext cx="1038287" cy="789"/>
                </a:xfrm>
                <a:prstGeom prst="straightConnector1">
                  <a:avLst/>
                </a:prstGeom>
                <a:noFill/>
                <a:ln w="38100" cap="flat" cmpd="sng" algn="ctr">
                  <a:solidFill>
                    <a:schemeClr val="tx1"/>
                  </a:solidFill>
                  <a:prstDash val="solid"/>
                  <a:miter lim="800000"/>
                  <a:headEnd type="triangle"/>
                  <a:tailEnd type="triangle"/>
                </a:ln>
                <a:effectLst/>
              </p:spPr>
            </p:cxnSp>
            <p:sp>
              <p:nvSpPr>
                <p:cNvPr id="280" name="Rectangle 279">
                  <a:extLst>
                    <a:ext uri="{FF2B5EF4-FFF2-40B4-BE49-F238E27FC236}">
                      <a16:creationId xmlns:a16="http://schemas.microsoft.com/office/drawing/2014/main" id="{B844A9F6-FCB3-9D4D-880B-BFD0CAC1D2D2}"/>
                    </a:ext>
                  </a:extLst>
                </p:cNvPr>
                <p:cNvSpPr/>
                <p:nvPr/>
              </p:nvSpPr>
              <p:spPr>
                <a:xfrm>
                  <a:off x="2164374" y="3644258"/>
                  <a:ext cx="1207625" cy="25391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prstClr val="black"/>
                      </a:solidFill>
                      <a:effectLst/>
                      <a:uLnTx/>
                      <a:uFillTx/>
                      <a:latin typeface="Gill Sans MT"/>
                      <a:ea typeface="+mn-ea"/>
                      <a:cs typeface="Gill Sans MT"/>
                    </a:rPr>
                    <a:t>32 GB/s</a:t>
                  </a:r>
                </a:p>
              </p:txBody>
            </p:sp>
            <p:sp>
              <p:nvSpPr>
                <p:cNvPr id="282" name="Rounded Rectangle 281">
                  <a:extLst>
                    <a:ext uri="{FF2B5EF4-FFF2-40B4-BE49-F238E27FC236}">
                      <a16:creationId xmlns:a16="http://schemas.microsoft.com/office/drawing/2014/main" id="{FF4CC56E-5369-1E47-BD59-F1A39F1DA8EE}"/>
                    </a:ext>
                  </a:extLst>
                </p:cNvPr>
                <p:cNvSpPr/>
                <p:nvPr/>
              </p:nvSpPr>
              <p:spPr>
                <a:xfrm>
                  <a:off x="47136" y="3321577"/>
                  <a:ext cx="2201907" cy="1087722"/>
                </a:xfrm>
                <a:prstGeom prst="roundRect">
                  <a:avLst/>
                </a:prstGeom>
                <a:solidFill>
                  <a:schemeClr val="lt1">
                    <a:alpha val="0"/>
                  </a:schemeClr>
                </a:solidFill>
                <a:ln w="28575" cmpd="sng">
                  <a:solidFill>
                    <a:srgbClr val="00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grpSp>
              <p:nvGrpSpPr>
                <p:cNvPr id="283" name="Group 282">
                  <a:extLst>
                    <a:ext uri="{FF2B5EF4-FFF2-40B4-BE49-F238E27FC236}">
                      <a16:creationId xmlns:a16="http://schemas.microsoft.com/office/drawing/2014/main" id="{0A51AE31-02CD-3D44-B7F0-C7E36EE3334B}"/>
                    </a:ext>
                  </a:extLst>
                </p:cNvPr>
                <p:cNvGrpSpPr/>
                <p:nvPr/>
              </p:nvGrpSpPr>
              <p:grpSpPr>
                <a:xfrm>
                  <a:off x="94279" y="3443144"/>
                  <a:ext cx="2098069" cy="846199"/>
                  <a:chOff x="1788016" y="2948796"/>
                  <a:chExt cx="3020711" cy="1427006"/>
                </a:xfrm>
              </p:grpSpPr>
              <p:sp>
                <p:nvSpPr>
                  <p:cNvPr id="292" name="Rounded Rectangle 291">
                    <a:extLst>
                      <a:ext uri="{FF2B5EF4-FFF2-40B4-BE49-F238E27FC236}">
                        <a16:creationId xmlns:a16="http://schemas.microsoft.com/office/drawing/2014/main" id="{617C4512-D2F1-BA4C-858E-BC9186192891}"/>
                      </a:ext>
                    </a:extLst>
                  </p:cNvPr>
                  <p:cNvSpPr/>
                  <p:nvPr/>
                </p:nvSpPr>
                <p:spPr>
                  <a:xfrm>
                    <a:off x="1788016" y="2949952"/>
                    <a:ext cx="460781" cy="1425850"/>
                  </a:xfrm>
                  <a:prstGeom prst="roundRect">
                    <a:avLst/>
                  </a:prstGeom>
                  <a:solidFill>
                    <a:srgbClr val="4A8861"/>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Act. </a:t>
                    </a:r>
                    <a:r>
                      <a:rPr lang="en-US" sz="1100" b="1" dirty="0">
                        <a:solidFill>
                          <a:prstClr val="black"/>
                        </a:solidFill>
                        <a:latin typeface="Gill Sans MT"/>
                      </a:rPr>
                      <a:t> Buffer</a:t>
                    </a:r>
                    <a:endParaRPr kumimoji="0" lang="en-US" sz="1100" b="1" i="0" u="none" strike="noStrike" kern="1200" cap="none" spc="0" normalizeH="0" baseline="0" noProof="0" dirty="0">
                      <a:ln>
                        <a:noFill/>
                      </a:ln>
                      <a:solidFill>
                        <a:prstClr val="black"/>
                      </a:solidFill>
                      <a:effectLst/>
                      <a:uLnTx/>
                      <a:uFillTx/>
                      <a:latin typeface="Gill Sans MT"/>
                      <a:ea typeface="+mn-ea"/>
                      <a:cs typeface="+mn-cs"/>
                    </a:endParaRPr>
                  </a:p>
                </p:txBody>
              </p:sp>
              <p:sp>
                <p:nvSpPr>
                  <p:cNvPr id="290" name="Rounded Rectangle 289">
                    <a:extLst>
                      <a:ext uri="{FF2B5EF4-FFF2-40B4-BE49-F238E27FC236}">
                        <a16:creationId xmlns:a16="http://schemas.microsoft.com/office/drawing/2014/main" id="{F4C42268-E801-A748-90BB-B1B3C311485D}"/>
                      </a:ext>
                    </a:extLst>
                  </p:cNvPr>
                  <p:cNvSpPr/>
                  <p:nvPr/>
                </p:nvSpPr>
                <p:spPr>
                  <a:xfrm>
                    <a:off x="2321661" y="2948796"/>
                    <a:ext cx="460781" cy="1421653"/>
                  </a:xfrm>
                  <a:prstGeom prst="roundRect">
                    <a:avLst/>
                  </a:prstGeom>
                  <a:solidFill>
                    <a:schemeClr val="bg1">
                      <a:lumMod val="65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Param. Buffer</a:t>
                    </a:r>
                  </a:p>
                </p:txBody>
              </p:sp>
              <p:grpSp>
                <p:nvGrpSpPr>
                  <p:cNvPr id="286" name="Group 285">
                    <a:extLst>
                      <a:ext uri="{FF2B5EF4-FFF2-40B4-BE49-F238E27FC236}">
                        <a16:creationId xmlns:a16="http://schemas.microsoft.com/office/drawing/2014/main" id="{7EAA666B-5C37-584E-BAFE-65A09E6D572D}"/>
                      </a:ext>
                    </a:extLst>
                  </p:cNvPr>
                  <p:cNvGrpSpPr/>
                  <p:nvPr/>
                </p:nvGrpSpPr>
                <p:grpSpPr>
                  <a:xfrm>
                    <a:off x="2859540" y="2949955"/>
                    <a:ext cx="1949187" cy="1421654"/>
                    <a:chOff x="2859540" y="2949955"/>
                    <a:chExt cx="1949187" cy="1421654"/>
                  </a:xfrm>
                </p:grpSpPr>
                <p:sp>
                  <p:nvSpPr>
                    <p:cNvPr id="287" name="Rounded Rectangle 286">
                      <a:extLst>
                        <a:ext uri="{FF2B5EF4-FFF2-40B4-BE49-F238E27FC236}">
                          <a16:creationId xmlns:a16="http://schemas.microsoft.com/office/drawing/2014/main" id="{28F399E6-424A-464E-87FC-4F43970B2034}"/>
                        </a:ext>
                      </a:extLst>
                    </p:cNvPr>
                    <p:cNvSpPr/>
                    <p:nvPr/>
                  </p:nvSpPr>
                  <p:spPr>
                    <a:xfrm>
                      <a:off x="2859540" y="2949955"/>
                      <a:ext cx="1949187" cy="1421654"/>
                    </a:xfrm>
                    <a:prstGeom prst="roundRect">
                      <a:avLst/>
                    </a:prstGeom>
                    <a:solidFill>
                      <a:schemeClr val="accent1">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defTabSz="914400">
                        <a:defRPr/>
                      </a:pPr>
                      <a:r>
                        <a:rPr lang="en-US" b="1" dirty="0">
                          <a:solidFill>
                            <a:prstClr val="black"/>
                          </a:solidFill>
                          <a:latin typeface="Gill Sans MT" panose="020B0502020104020203" pitchFamily="34" charset="77"/>
                          <a:cs typeface="Gill Sans MT"/>
                        </a:rPr>
                        <a:t>32x32</a:t>
                      </a:r>
                    </a:p>
                    <a:p>
                      <a:pPr lvl="0" algn="ctr" defTabSz="914400">
                        <a:defRPr/>
                      </a:pPr>
                      <a:r>
                        <a:rPr lang="en-US" b="1" dirty="0">
                          <a:solidFill>
                            <a:prstClr val="black"/>
                          </a:solidFill>
                          <a:latin typeface="Gill Sans MT" panose="020B0502020104020203" pitchFamily="34" charset="77"/>
                          <a:cs typeface="Gill Sans MT"/>
                        </a:rPr>
                        <a:t>PE Array</a:t>
                      </a:r>
                    </a:p>
                  </p:txBody>
                </p:sp>
                <p:sp>
                  <p:nvSpPr>
                    <p:cNvPr id="288" name="Rectangle 287">
                      <a:extLst>
                        <a:ext uri="{FF2B5EF4-FFF2-40B4-BE49-F238E27FC236}">
                          <a16:creationId xmlns:a16="http://schemas.microsoft.com/office/drawing/2014/main" id="{2A5C3138-7874-CD4A-88EF-0808946804F5}"/>
                        </a:ext>
                      </a:extLst>
                    </p:cNvPr>
                    <p:cNvSpPr/>
                    <p:nvPr/>
                  </p:nvSpPr>
                  <p:spPr>
                    <a:xfrm>
                      <a:off x="2859541" y="3064259"/>
                      <a:ext cx="1949186" cy="67473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grpSp>
          </p:grpSp>
          <p:sp>
            <p:nvSpPr>
              <p:cNvPr id="369" name="Rectangle 368">
                <a:extLst>
                  <a:ext uri="{FF2B5EF4-FFF2-40B4-BE49-F238E27FC236}">
                    <a16:creationId xmlns:a16="http://schemas.microsoft.com/office/drawing/2014/main" id="{6648BFD0-A04F-074E-B77B-81E98AFFAC39}"/>
                  </a:ext>
                </a:extLst>
              </p:cNvPr>
              <p:cNvSpPr/>
              <p:nvPr/>
            </p:nvSpPr>
            <p:spPr>
              <a:xfrm>
                <a:off x="1632951" y="1739610"/>
                <a:ext cx="1219200"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accent2"/>
                    </a:solidFill>
                    <a:effectLst/>
                    <a:uLnTx/>
                    <a:uFillTx/>
                    <a:latin typeface="Gill Sans MT"/>
                    <a:ea typeface="+mn-ea"/>
                    <a:cs typeface="Gill Sans MT"/>
                  </a:rPr>
                  <a:t>Pascal</a:t>
                </a:r>
              </a:p>
            </p:txBody>
          </p:sp>
        </p:grpSp>
      </p:grpSp>
      <p:grpSp>
        <p:nvGrpSpPr>
          <p:cNvPr id="18" name="Group 17">
            <a:extLst>
              <a:ext uri="{FF2B5EF4-FFF2-40B4-BE49-F238E27FC236}">
                <a16:creationId xmlns:a16="http://schemas.microsoft.com/office/drawing/2014/main" id="{4A74B879-5B8D-E647-BA5C-35388753E656}"/>
              </a:ext>
            </a:extLst>
          </p:cNvPr>
          <p:cNvGrpSpPr/>
          <p:nvPr/>
        </p:nvGrpSpPr>
        <p:grpSpPr>
          <a:xfrm>
            <a:off x="46818" y="3215029"/>
            <a:ext cx="9027206" cy="1644054"/>
            <a:chOff x="46818" y="3215029"/>
            <a:chExt cx="9027206" cy="1644054"/>
          </a:xfrm>
        </p:grpSpPr>
        <p:sp>
          <p:nvSpPr>
            <p:cNvPr id="415" name="Rounded Rectangle 414">
              <a:extLst>
                <a:ext uri="{FF2B5EF4-FFF2-40B4-BE49-F238E27FC236}">
                  <a16:creationId xmlns:a16="http://schemas.microsoft.com/office/drawing/2014/main" id="{E5EE4507-882B-C043-8849-6BA803953A4B}"/>
                </a:ext>
              </a:extLst>
            </p:cNvPr>
            <p:cNvSpPr/>
            <p:nvPr/>
          </p:nvSpPr>
          <p:spPr>
            <a:xfrm>
              <a:off x="46818" y="3233093"/>
              <a:ext cx="9027206" cy="1625990"/>
            </a:xfrm>
            <a:prstGeom prst="roundRect">
              <a:avLst>
                <a:gd name="adj" fmla="val 6701"/>
              </a:avLst>
            </a:prstGeom>
            <a:solidFill>
              <a:srgbClr val="B8CF92">
                <a:alpha val="12549"/>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grpSp>
          <p:nvGrpSpPr>
            <p:cNvPr id="81" name="Group 80">
              <a:extLst>
                <a:ext uri="{FF2B5EF4-FFF2-40B4-BE49-F238E27FC236}">
                  <a16:creationId xmlns:a16="http://schemas.microsoft.com/office/drawing/2014/main" id="{C1D8B7B6-29FE-494E-BF29-F97180A503C8}"/>
                </a:ext>
              </a:extLst>
            </p:cNvPr>
            <p:cNvGrpSpPr/>
            <p:nvPr/>
          </p:nvGrpSpPr>
          <p:grpSpPr>
            <a:xfrm>
              <a:off x="653987" y="3215029"/>
              <a:ext cx="3428098" cy="1506209"/>
              <a:chOff x="679669" y="1739610"/>
              <a:chExt cx="3428098" cy="1506209"/>
            </a:xfrm>
          </p:grpSpPr>
          <p:grpSp>
            <p:nvGrpSpPr>
              <p:cNvPr id="82" name="Group 81">
                <a:extLst>
                  <a:ext uri="{FF2B5EF4-FFF2-40B4-BE49-F238E27FC236}">
                    <a16:creationId xmlns:a16="http://schemas.microsoft.com/office/drawing/2014/main" id="{F1DDD2F8-290C-764E-95C8-CE548E92A5D8}"/>
                  </a:ext>
                </a:extLst>
              </p:cNvPr>
              <p:cNvGrpSpPr/>
              <p:nvPr/>
            </p:nvGrpSpPr>
            <p:grpSpPr>
              <a:xfrm>
                <a:off x="679669" y="2158097"/>
                <a:ext cx="3428098" cy="1087722"/>
                <a:chOff x="552658" y="3321577"/>
                <a:chExt cx="3428098" cy="1087722"/>
              </a:xfrm>
            </p:grpSpPr>
            <p:sp>
              <p:nvSpPr>
                <p:cNvPr id="84" name="Rounded Rectangle 83">
                  <a:extLst>
                    <a:ext uri="{FF2B5EF4-FFF2-40B4-BE49-F238E27FC236}">
                      <a16:creationId xmlns:a16="http://schemas.microsoft.com/office/drawing/2014/main" id="{163C260B-0E7E-4349-960E-BCB8800FBDC5}"/>
                    </a:ext>
                  </a:extLst>
                </p:cNvPr>
                <p:cNvSpPr/>
                <p:nvPr/>
              </p:nvSpPr>
              <p:spPr>
                <a:xfrm>
                  <a:off x="3287330" y="3412791"/>
                  <a:ext cx="693426" cy="903715"/>
                </a:xfrm>
                <a:prstGeom prst="roundRect">
                  <a:avLst/>
                </a:prstGeom>
                <a:solidFill>
                  <a:schemeClr val="tx2"/>
                </a:solidFill>
                <a:ln>
                  <a:solidFill>
                    <a:srgbClr val="000000"/>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lumMod val="95000"/>
                        </a:prstClr>
                      </a:solidFill>
                      <a:effectLst/>
                      <a:uLnTx/>
                      <a:uFillTx/>
                      <a:latin typeface="Gill Sans MT"/>
                      <a:ea typeface="+mn-ea"/>
                      <a:cs typeface="+mn-cs"/>
                    </a:rPr>
                    <a:t>DRAM</a:t>
                  </a:r>
                  <a:endParaRPr kumimoji="0" lang="en-US" sz="1200" b="1" i="0" u="none" strike="noStrike" kern="1200" cap="none" spc="0" normalizeH="0" baseline="0" noProof="0" dirty="0">
                    <a:ln>
                      <a:noFill/>
                    </a:ln>
                    <a:solidFill>
                      <a:prstClr val="white">
                        <a:lumMod val="95000"/>
                      </a:prstClr>
                    </a:solidFill>
                    <a:effectLst/>
                    <a:uLnTx/>
                    <a:uFillTx/>
                    <a:latin typeface="Gill Sans MT"/>
                    <a:ea typeface="+mn-ea"/>
                    <a:cs typeface="+mn-cs"/>
                  </a:endParaRPr>
                </a:p>
              </p:txBody>
            </p:sp>
            <p:cxnSp>
              <p:nvCxnSpPr>
                <p:cNvPr id="85" name="Straight Arrow Connector 84">
                  <a:extLst>
                    <a:ext uri="{FF2B5EF4-FFF2-40B4-BE49-F238E27FC236}">
                      <a16:creationId xmlns:a16="http://schemas.microsoft.com/office/drawing/2014/main" id="{7E9492F2-2BB0-A246-AB95-32F0A8643705}"/>
                    </a:ext>
                  </a:extLst>
                </p:cNvPr>
                <p:cNvCxnSpPr>
                  <a:cxnSpLocks/>
                  <a:stCxn id="84" idx="1"/>
                  <a:endCxn id="87" idx="3"/>
                </p:cNvCxnSpPr>
                <p:nvPr/>
              </p:nvCxnSpPr>
              <p:spPr>
                <a:xfrm flipH="1">
                  <a:off x="2618806" y="3864649"/>
                  <a:ext cx="668524" cy="789"/>
                </a:xfrm>
                <a:prstGeom prst="straightConnector1">
                  <a:avLst/>
                </a:prstGeom>
                <a:noFill/>
                <a:ln w="57150" cap="flat" cmpd="sng" algn="ctr">
                  <a:solidFill>
                    <a:schemeClr val="tx1"/>
                  </a:solidFill>
                  <a:prstDash val="solid"/>
                  <a:miter lim="800000"/>
                  <a:headEnd type="triangle"/>
                  <a:tailEnd type="triangle"/>
                </a:ln>
                <a:effectLst/>
              </p:spPr>
            </p:cxnSp>
            <p:sp>
              <p:nvSpPr>
                <p:cNvPr id="86" name="Rectangle 85">
                  <a:extLst>
                    <a:ext uri="{FF2B5EF4-FFF2-40B4-BE49-F238E27FC236}">
                      <a16:creationId xmlns:a16="http://schemas.microsoft.com/office/drawing/2014/main" id="{610A404B-1D69-404E-B346-DD609CCD6006}"/>
                    </a:ext>
                  </a:extLst>
                </p:cNvPr>
                <p:cNvSpPr/>
                <p:nvPr/>
              </p:nvSpPr>
              <p:spPr>
                <a:xfrm>
                  <a:off x="2357657" y="3556352"/>
                  <a:ext cx="1207625" cy="2616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Gill Sans MT"/>
                    </a:rPr>
                    <a:t>256 GB/s</a:t>
                  </a:r>
                </a:p>
              </p:txBody>
            </p:sp>
            <p:sp>
              <p:nvSpPr>
                <p:cNvPr id="87" name="Rounded Rectangle 86">
                  <a:extLst>
                    <a:ext uri="{FF2B5EF4-FFF2-40B4-BE49-F238E27FC236}">
                      <a16:creationId xmlns:a16="http://schemas.microsoft.com/office/drawing/2014/main" id="{29466604-A1C0-1842-B0E6-FF265E643162}"/>
                    </a:ext>
                  </a:extLst>
                </p:cNvPr>
                <p:cNvSpPr/>
                <p:nvPr/>
              </p:nvSpPr>
              <p:spPr>
                <a:xfrm>
                  <a:off x="552658" y="3321577"/>
                  <a:ext cx="2066148" cy="1087722"/>
                </a:xfrm>
                <a:prstGeom prst="roundRect">
                  <a:avLst/>
                </a:prstGeom>
                <a:solidFill>
                  <a:schemeClr val="lt1">
                    <a:alpha val="0"/>
                  </a:schemeClr>
                </a:solidFill>
                <a:ln w="28575" cmpd="sng">
                  <a:solidFill>
                    <a:srgbClr val="00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grpSp>
              <p:nvGrpSpPr>
                <p:cNvPr id="88" name="Group 87">
                  <a:extLst>
                    <a:ext uri="{FF2B5EF4-FFF2-40B4-BE49-F238E27FC236}">
                      <a16:creationId xmlns:a16="http://schemas.microsoft.com/office/drawing/2014/main" id="{F5488E8E-F41F-9941-94CE-E700B5CED3F1}"/>
                    </a:ext>
                  </a:extLst>
                </p:cNvPr>
                <p:cNvGrpSpPr/>
                <p:nvPr/>
              </p:nvGrpSpPr>
              <p:grpSpPr>
                <a:xfrm>
                  <a:off x="599796" y="3511615"/>
                  <a:ext cx="1952098" cy="692911"/>
                  <a:chOff x="2515839" y="3064259"/>
                  <a:chExt cx="2810556" cy="1168504"/>
                </a:xfrm>
              </p:grpSpPr>
              <p:sp>
                <p:nvSpPr>
                  <p:cNvPr id="89" name="Rounded Rectangle 88">
                    <a:extLst>
                      <a:ext uri="{FF2B5EF4-FFF2-40B4-BE49-F238E27FC236}">
                        <a16:creationId xmlns:a16="http://schemas.microsoft.com/office/drawing/2014/main" id="{97079394-74CE-0D4D-8749-E160CB5BE95C}"/>
                      </a:ext>
                    </a:extLst>
                  </p:cNvPr>
                  <p:cNvSpPr/>
                  <p:nvPr/>
                </p:nvSpPr>
                <p:spPr>
                  <a:xfrm>
                    <a:off x="2515839" y="3107091"/>
                    <a:ext cx="460782" cy="1125672"/>
                  </a:xfrm>
                  <a:prstGeom prst="roundRect">
                    <a:avLst/>
                  </a:prstGeom>
                  <a:solidFill>
                    <a:srgbClr val="4A8861"/>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Act. </a:t>
                    </a:r>
                    <a:r>
                      <a:rPr lang="en-US" sz="1100" b="1" dirty="0">
                        <a:solidFill>
                          <a:prstClr val="black"/>
                        </a:solidFill>
                        <a:latin typeface="Gill Sans MT"/>
                      </a:rPr>
                      <a:t> Buffer</a:t>
                    </a:r>
                    <a:endParaRPr kumimoji="0" lang="en-US" sz="1100" b="1" i="0" u="none" strike="noStrike" kern="1200" cap="none" spc="0" normalizeH="0" baseline="0" noProof="0" dirty="0">
                      <a:ln>
                        <a:noFill/>
                      </a:ln>
                      <a:solidFill>
                        <a:prstClr val="black"/>
                      </a:solidFill>
                      <a:effectLst/>
                      <a:uLnTx/>
                      <a:uFillTx/>
                      <a:latin typeface="Gill Sans MT"/>
                      <a:ea typeface="+mn-ea"/>
                      <a:cs typeface="+mn-cs"/>
                    </a:endParaRPr>
                  </a:p>
                </p:txBody>
              </p:sp>
              <p:grpSp>
                <p:nvGrpSpPr>
                  <p:cNvPr id="91" name="Group 90">
                    <a:extLst>
                      <a:ext uri="{FF2B5EF4-FFF2-40B4-BE49-F238E27FC236}">
                        <a16:creationId xmlns:a16="http://schemas.microsoft.com/office/drawing/2014/main" id="{7203E57E-F0AB-DA4E-B97D-9E5A297937EE}"/>
                      </a:ext>
                    </a:extLst>
                  </p:cNvPr>
                  <p:cNvGrpSpPr/>
                  <p:nvPr/>
                </p:nvGrpSpPr>
                <p:grpSpPr>
                  <a:xfrm>
                    <a:off x="2859541" y="3064259"/>
                    <a:ext cx="2466854" cy="1028929"/>
                    <a:chOff x="2859541" y="3064259"/>
                    <a:chExt cx="2466854" cy="1028929"/>
                  </a:xfrm>
                </p:grpSpPr>
                <p:sp>
                  <p:nvSpPr>
                    <p:cNvPr id="92" name="Rounded Rectangle 91">
                      <a:extLst>
                        <a:ext uri="{FF2B5EF4-FFF2-40B4-BE49-F238E27FC236}">
                          <a16:creationId xmlns:a16="http://schemas.microsoft.com/office/drawing/2014/main" id="{A22DDE75-7E2F-8840-AB42-DC15F5576F9B}"/>
                        </a:ext>
                      </a:extLst>
                    </p:cNvPr>
                    <p:cNvSpPr/>
                    <p:nvPr/>
                  </p:nvSpPr>
                  <p:spPr>
                    <a:xfrm>
                      <a:off x="3587719" y="3240380"/>
                      <a:ext cx="1738676" cy="852808"/>
                    </a:xfrm>
                    <a:prstGeom prst="roundRect">
                      <a:avLst/>
                    </a:prstGeom>
                    <a:solidFill>
                      <a:schemeClr val="accent1">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defTabSz="914400">
                        <a:defRPr/>
                      </a:pPr>
                      <a:r>
                        <a:rPr lang="en-US" b="1" dirty="0">
                          <a:solidFill>
                            <a:prstClr val="black"/>
                          </a:solidFill>
                          <a:latin typeface="Gill Sans MT" panose="020B0502020104020203" pitchFamily="34" charset="77"/>
                          <a:cs typeface="Gill Sans MT"/>
                        </a:rPr>
                        <a:t>8x8</a:t>
                      </a:r>
                    </a:p>
                    <a:p>
                      <a:pPr lvl="0" algn="ctr" defTabSz="914400">
                        <a:defRPr/>
                      </a:pPr>
                      <a:r>
                        <a:rPr lang="en-US" b="1" dirty="0">
                          <a:solidFill>
                            <a:prstClr val="black"/>
                          </a:solidFill>
                          <a:latin typeface="Gill Sans MT" panose="020B0502020104020203" pitchFamily="34" charset="77"/>
                          <a:cs typeface="Gill Sans MT"/>
                        </a:rPr>
                        <a:t>PE Array</a:t>
                      </a:r>
                    </a:p>
                  </p:txBody>
                </p:sp>
                <p:sp>
                  <p:nvSpPr>
                    <p:cNvPr id="93" name="Rectangle 92">
                      <a:extLst>
                        <a:ext uri="{FF2B5EF4-FFF2-40B4-BE49-F238E27FC236}">
                          <a16:creationId xmlns:a16="http://schemas.microsoft.com/office/drawing/2014/main" id="{F990EF81-2F31-5444-A432-3717436135B5}"/>
                        </a:ext>
                      </a:extLst>
                    </p:cNvPr>
                    <p:cNvSpPr/>
                    <p:nvPr/>
                  </p:nvSpPr>
                  <p:spPr>
                    <a:xfrm>
                      <a:off x="2859541" y="3064259"/>
                      <a:ext cx="1949186" cy="67473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grpSp>
          </p:grpSp>
          <p:sp>
            <p:nvSpPr>
              <p:cNvPr id="83" name="Rectangle 82">
                <a:extLst>
                  <a:ext uri="{FF2B5EF4-FFF2-40B4-BE49-F238E27FC236}">
                    <a16:creationId xmlns:a16="http://schemas.microsoft.com/office/drawing/2014/main" id="{B5D6A7CE-AA39-D240-BF02-A88ED77985B7}"/>
                  </a:ext>
                </a:extLst>
              </p:cNvPr>
              <p:cNvSpPr/>
              <p:nvPr/>
            </p:nvSpPr>
            <p:spPr>
              <a:xfrm>
                <a:off x="1632951" y="1739610"/>
                <a:ext cx="1219200"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accent2"/>
                    </a:solidFill>
                    <a:effectLst/>
                    <a:uLnTx/>
                    <a:uFillTx/>
                    <a:latin typeface="Gill Sans MT"/>
                    <a:ea typeface="+mn-ea"/>
                    <a:cs typeface="Gill Sans MT"/>
                  </a:rPr>
                  <a:t>Pavlov</a:t>
                </a:r>
              </a:p>
            </p:txBody>
          </p:sp>
        </p:grpSp>
      </p:grpSp>
      <p:grpSp>
        <p:nvGrpSpPr>
          <p:cNvPr id="19" name="Group 18">
            <a:extLst>
              <a:ext uri="{FF2B5EF4-FFF2-40B4-BE49-F238E27FC236}">
                <a16:creationId xmlns:a16="http://schemas.microsoft.com/office/drawing/2014/main" id="{7B29D62D-745B-F64C-A32D-E97DD4298D88}"/>
              </a:ext>
            </a:extLst>
          </p:cNvPr>
          <p:cNvGrpSpPr/>
          <p:nvPr/>
        </p:nvGrpSpPr>
        <p:grpSpPr>
          <a:xfrm>
            <a:off x="33580" y="4873478"/>
            <a:ext cx="9027206" cy="1667876"/>
            <a:chOff x="33580" y="4873478"/>
            <a:chExt cx="9027206" cy="1667876"/>
          </a:xfrm>
        </p:grpSpPr>
        <p:sp>
          <p:nvSpPr>
            <p:cNvPr id="416" name="Rounded Rectangle 415">
              <a:extLst>
                <a:ext uri="{FF2B5EF4-FFF2-40B4-BE49-F238E27FC236}">
                  <a16:creationId xmlns:a16="http://schemas.microsoft.com/office/drawing/2014/main" id="{4C57B803-A073-4E45-8AA8-28E3349B669F}"/>
                </a:ext>
              </a:extLst>
            </p:cNvPr>
            <p:cNvSpPr/>
            <p:nvPr/>
          </p:nvSpPr>
          <p:spPr>
            <a:xfrm>
              <a:off x="33580" y="4915364"/>
              <a:ext cx="9027206" cy="1625990"/>
            </a:xfrm>
            <a:prstGeom prst="roundRect">
              <a:avLst>
                <a:gd name="adj" fmla="val 6701"/>
              </a:avLst>
            </a:prstGeom>
            <a:solidFill>
              <a:schemeClr val="accent1">
                <a:lumMod val="20000"/>
                <a:lumOff val="80000"/>
                <a:alpha val="12549"/>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grpSp>
          <p:nvGrpSpPr>
            <p:cNvPr id="98" name="Group 97">
              <a:extLst>
                <a:ext uri="{FF2B5EF4-FFF2-40B4-BE49-F238E27FC236}">
                  <a16:creationId xmlns:a16="http://schemas.microsoft.com/office/drawing/2014/main" id="{2AC908C9-4F94-804F-B78C-495BB46DBEB8}"/>
                </a:ext>
              </a:extLst>
            </p:cNvPr>
            <p:cNvGrpSpPr/>
            <p:nvPr/>
          </p:nvGrpSpPr>
          <p:grpSpPr>
            <a:xfrm>
              <a:off x="503692" y="4873478"/>
              <a:ext cx="3569350" cy="1535945"/>
              <a:chOff x="538417" y="1709874"/>
              <a:chExt cx="3569350" cy="1535945"/>
            </a:xfrm>
          </p:grpSpPr>
          <p:grpSp>
            <p:nvGrpSpPr>
              <p:cNvPr id="99" name="Group 98">
                <a:extLst>
                  <a:ext uri="{FF2B5EF4-FFF2-40B4-BE49-F238E27FC236}">
                    <a16:creationId xmlns:a16="http://schemas.microsoft.com/office/drawing/2014/main" id="{FEA33B8B-DEC6-D94B-9AB9-5678D2055DF5}"/>
                  </a:ext>
                </a:extLst>
              </p:cNvPr>
              <p:cNvGrpSpPr/>
              <p:nvPr/>
            </p:nvGrpSpPr>
            <p:grpSpPr>
              <a:xfrm>
                <a:off x="538417" y="2158097"/>
                <a:ext cx="3569350" cy="1087722"/>
                <a:chOff x="411406" y="3321577"/>
                <a:chExt cx="3569350" cy="1087722"/>
              </a:xfrm>
            </p:grpSpPr>
            <p:sp>
              <p:nvSpPr>
                <p:cNvPr id="101" name="Rounded Rectangle 100">
                  <a:extLst>
                    <a:ext uri="{FF2B5EF4-FFF2-40B4-BE49-F238E27FC236}">
                      <a16:creationId xmlns:a16="http://schemas.microsoft.com/office/drawing/2014/main" id="{D438F16C-A54D-C24F-A5D7-CBCE915F0080}"/>
                    </a:ext>
                  </a:extLst>
                </p:cNvPr>
                <p:cNvSpPr/>
                <p:nvPr/>
              </p:nvSpPr>
              <p:spPr>
                <a:xfrm>
                  <a:off x="3287330" y="3412791"/>
                  <a:ext cx="693426" cy="903715"/>
                </a:xfrm>
                <a:prstGeom prst="roundRect">
                  <a:avLst/>
                </a:prstGeom>
                <a:solidFill>
                  <a:schemeClr val="tx2"/>
                </a:solidFill>
                <a:ln>
                  <a:solidFill>
                    <a:srgbClr val="000000"/>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lumMod val="95000"/>
                        </a:prstClr>
                      </a:solidFill>
                      <a:effectLst/>
                      <a:uLnTx/>
                      <a:uFillTx/>
                      <a:latin typeface="Gill Sans MT"/>
                      <a:ea typeface="+mn-ea"/>
                      <a:cs typeface="+mn-cs"/>
                    </a:rPr>
                    <a:t>DRAM</a:t>
                  </a:r>
                  <a:endParaRPr kumimoji="0" lang="en-US" sz="1200" b="1" i="0" u="none" strike="noStrike" kern="1200" cap="none" spc="0" normalizeH="0" baseline="0" noProof="0" dirty="0">
                    <a:ln>
                      <a:noFill/>
                    </a:ln>
                    <a:solidFill>
                      <a:prstClr val="white">
                        <a:lumMod val="95000"/>
                      </a:prstClr>
                    </a:solidFill>
                    <a:effectLst/>
                    <a:uLnTx/>
                    <a:uFillTx/>
                    <a:latin typeface="Gill Sans MT"/>
                    <a:ea typeface="+mn-ea"/>
                    <a:cs typeface="+mn-cs"/>
                  </a:endParaRPr>
                </a:p>
              </p:txBody>
            </p:sp>
            <p:cxnSp>
              <p:nvCxnSpPr>
                <p:cNvPr id="102" name="Straight Arrow Connector 101">
                  <a:extLst>
                    <a:ext uri="{FF2B5EF4-FFF2-40B4-BE49-F238E27FC236}">
                      <a16:creationId xmlns:a16="http://schemas.microsoft.com/office/drawing/2014/main" id="{2D3758AD-5BBB-8F40-9CD3-A674492DB4D6}"/>
                    </a:ext>
                  </a:extLst>
                </p:cNvPr>
                <p:cNvCxnSpPr>
                  <a:cxnSpLocks/>
                  <a:stCxn id="101" idx="1"/>
                  <a:endCxn id="104" idx="3"/>
                </p:cNvCxnSpPr>
                <p:nvPr/>
              </p:nvCxnSpPr>
              <p:spPr>
                <a:xfrm flipH="1">
                  <a:off x="2613313" y="3864649"/>
                  <a:ext cx="674017" cy="789"/>
                </a:xfrm>
                <a:prstGeom prst="straightConnector1">
                  <a:avLst/>
                </a:prstGeom>
                <a:noFill/>
                <a:ln w="57150" cap="flat" cmpd="sng" algn="ctr">
                  <a:solidFill>
                    <a:schemeClr val="tx1"/>
                  </a:solidFill>
                  <a:prstDash val="solid"/>
                  <a:miter lim="800000"/>
                  <a:headEnd type="triangle"/>
                  <a:tailEnd type="triangle"/>
                </a:ln>
                <a:effectLst/>
              </p:spPr>
            </p:cxnSp>
            <p:sp>
              <p:nvSpPr>
                <p:cNvPr id="103" name="Rectangle 102">
                  <a:extLst>
                    <a:ext uri="{FF2B5EF4-FFF2-40B4-BE49-F238E27FC236}">
                      <a16:creationId xmlns:a16="http://schemas.microsoft.com/office/drawing/2014/main" id="{3F4CF825-B381-B04E-90F6-8B77A787B005}"/>
                    </a:ext>
                  </a:extLst>
                </p:cNvPr>
                <p:cNvSpPr/>
                <p:nvPr/>
              </p:nvSpPr>
              <p:spPr>
                <a:xfrm>
                  <a:off x="2151452" y="3569794"/>
                  <a:ext cx="1637326" cy="25391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prstClr val="black"/>
                      </a:solidFill>
                      <a:effectLst/>
                      <a:uLnTx/>
                      <a:uFillTx/>
                      <a:latin typeface="Gill Sans MT"/>
                      <a:ea typeface="+mn-ea"/>
                      <a:cs typeface="Gill Sans MT"/>
                    </a:rPr>
                    <a:t>256 GB/s</a:t>
                  </a:r>
                </a:p>
              </p:txBody>
            </p:sp>
            <p:sp>
              <p:nvSpPr>
                <p:cNvPr id="104" name="Rounded Rectangle 103">
                  <a:extLst>
                    <a:ext uri="{FF2B5EF4-FFF2-40B4-BE49-F238E27FC236}">
                      <a16:creationId xmlns:a16="http://schemas.microsoft.com/office/drawing/2014/main" id="{D32A72EB-E817-264F-9010-C25D0A11E1C3}"/>
                    </a:ext>
                  </a:extLst>
                </p:cNvPr>
                <p:cNvSpPr/>
                <p:nvPr/>
              </p:nvSpPr>
              <p:spPr>
                <a:xfrm>
                  <a:off x="411406" y="3321577"/>
                  <a:ext cx="2201907" cy="1087722"/>
                </a:xfrm>
                <a:prstGeom prst="roundRect">
                  <a:avLst/>
                </a:prstGeom>
                <a:solidFill>
                  <a:schemeClr val="lt1">
                    <a:alpha val="0"/>
                  </a:schemeClr>
                </a:solidFill>
                <a:ln w="28575" cmpd="sng">
                  <a:solidFill>
                    <a:srgbClr val="00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grpSp>
              <p:nvGrpSpPr>
                <p:cNvPr id="105" name="Group 104">
                  <a:extLst>
                    <a:ext uri="{FF2B5EF4-FFF2-40B4-BE49-F238E27FC236}">
                      <a16:creationId xmlns:a16="http://schemas.microsoft.com/office/drawing/2014/main" id="{B7B7EF96-45C3-4B40-9BF8-83C730466F11}"/>
                    </a:ext>
                  </a:extLst>
                </p:cNvPr>
                <p:cNvGrpSpPr/>
                <p:nvPr/>
              </p:nvGrpSpPr>
              <p:grpSpPr>
                <a:xfrm>
                  <a:off x="488284" y="3511613"/>
                  <a:ext cx="2074467" cy="692007"/>
                  <a:chOff x="2355287" y="3064259"/>
                  <a:chExt cx="2986730" cy="1166981"/>
                </a:xfrm>
              </p:grpSpPr>
              <p:sp>
                <p:nvSpPr>
                  <p:cNvPr id="106" name="Rounded Rectangle 105">
                    <a:extLst>
                      <a:ext uri="{FF2B5EF4-FFF2-40B4-BE49-F238E27FC236}">
                        <a16:creationId xmlns:a16="http://schemas.microsoft.com/office/drawing/2014/main" id="{136552F5-A6EA-2647-A7B7-A4551570AEB3}"/>
                      </a:ext>
                    </a:extLst>
                  </p:cNvPr>
                  <p:cNvSpPr/>
                  <p:nvPr/>
                </p:nvSpPr>
                <p:spPr>
                  <a:xfrm>
                    <a:off x="2355287" y="3099152"/>
                    <a:ext cx="460780" cy="1122538"/>
                  </a:xfrm>
                  <a:prstGeom prst="roundRect">
                    <a:avLst/>
                  </a:prstGeom>
                  <a:solidFill>
                    <a:srgbClr val="4A8861"/>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Act. </a:t>
                    </a:r>
                    <a:r>
                      <a:rPr lang="en-US" sz="1100" b="1" dirty="0">
                        <a:solidFill>
                          <a:prstClr val="black"/>
                        </a:solidFill>
                        <a:latin typeface="Gill Sans MT"/>
                      </a:rPr>
                      <a:t> Buffer</a:t>
                    </a:r>
                    <a:endParaRPr kumimoji="0" lang="en-US" sz="1100" b="1" i="0" u="none" strike="noStrike" kern="1200" cap="none" spc="0" normalizeH="0" baseline="0" noProof="0" dirty="0">
                      <a:ln>
                        <a:noFill/>
                      </a:ln>
                      <a:solidFill>
                        <a:prstClr val="black"/>
                      </a:solidFill>
                      <a:effectLst/>
                      <a:uLnTx/>
                      <a:uFillTx/>
                      <a:latin typeface="Gill Sans MT"/>
                      <a:ea typeface="+mn-ea"/>
                      <a:cs typeface="+mn-cs"/>
                    </a:endParaRPr>
                  </a:p>
                </p:txBody>
              </p:sp>
              <p:sp>
                <p:nvSpPr>
                  <p:cNvPr id="107" name="Rounded Rectangle 106">
                    <a:extLst>
                      <a:ext uri="{FF2B5EF4-FFF2-40B4-BE49-F238E27FC236}">
                        <a16:creationId xmlns:a16="http://schemas.microsoft.com/office/drawing/2014/main" id="{054A14EB-7263-4E47-B359-1D6C8A3ACD0F}"/>
                      </a:ext>
                    </a:extLst>
                  </p:cNvPr>
                  <p:cNvSpPr/>
                  <p:nvPr/>
                </p:nvSpPr>
                <p:spPr>
                  <a:xfrm>
                    <a:off x="2888933" y="3108702"/>
                    <a:ext cx="460783" cy="1122538"/>
                  </a:xfrm>
                  <a:prstGeom prst="roundRect">
                    <a:avLst/>
                  </a:prstGeom>
                  <a:solidFill>
                    <a:schemeClr val="bg1">
                      <a:lumMod val="65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Param. Buffer</a:t>
                    </a:r>
                  </a:p>
                </p:txBody>
              </p:sp>
              <p:grpSp>
                <p:nvGrpSpPr>
                  <p:cNvPr id="108" name="Group 107">
                    <a:extLst>
                      <a:ext uri="{FF2B5EF4-FFF2-40B4-BE49-F238E27FC236}">
                        <a16:creationId xmlns:a16="http://schemas.microsoft.com/office/drawing/2014/main" id="{E47D3F3F-D5CF-DF44-8AD7-4096B7B667D5}"/>
                      </a:ext>
                    </a:extLst>
                  </p:cNvPr>
                  <p:cNvGrpSpPr/>
                  <p:nvPr/>
                </p:nvGrpSpPr>
                <p:grpSpPr>
                  <a:xfrm>
                    <a:off x="2859541" y="3064259"/>
                    <a:ext cx="2482476" cy="1157432"/>
                    <a:chOff x="2859541" y="3064259"/>
                    <a:chExt cx="2482476" cy="1157432"/>
                  </a:xfrm>
                </p:grpSpPr>
                <p:sp>
                  <p:nvSpPr>
                    <p:cNvPr id="109" name="Rounded Rectangle 108">
                      <a:extLst>
                        <a:ext uri="{FF2B5EF4-FFF2-40B4-BE49-F238E27FC236}">
                          <a16:creationId xmlns:a16="http://schemas.microsoft.com/office/drawing/2014/main" id="{051FF666-2DD4-CF4C-84F8-932DBC5C5A9E}"/>
                        </a:ext>
                      </a:extLst>
                    </p:cNvPr>
                    <p:cNvSpPr/>
                    <p:nvPr/>
                  </p:nvSpPr>
                  <p:spPr>
                    <a:xfrm>
                      <a:off x="3503074" y="3099153"/>
                      <a:ext cx="1838943" cy="1122538"/>
                    </a:xfrm>
                    <a:prstGeom prst="roundRect">
                      <a:avLst/>
                    </a:prstGeom>
                    <a:solidFill>
                      <a:schemeClr val="accent1">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defTabSz="914400">
                        <a:defRPr/>
                      </a:pPr>
                      <a:r>
                        <a:rPr lang="en-US" b="1" dirty="0">
                          <a:solidFill>
                            <a:prstClr val="black"/>
                          </a:solidFill>
                          <a:latin typeface="Gill Sans MT" panose="020B0502020104020203" pitchFamily="34" charset="77"/>
                          <a:cs typeface="Gill Sans MT"/>
                        </a:rPr>
                        <a:t>16x16</a:t>
                      </a:r>
                    </a:p>
                    <a:p>
                      <a:pPr lvl="0" algn="ctr" defTabSz="914400">
                        <a:defRPr/>
                      </a:pPr>
                      <a:r>
                        <a:rPr lang="en-US" b="1" dirty="0">
                          <a:solidFill>
                            <a:prstClr val="black"/>
                          </a:solidFill>
                          <a:latin typeface="Gill Sans MT" panose="020B0502020104020203" pitchFamily="34" charset="77"/>
                          <a:cs typeface="Gill Sans MT"/>
                        </a:rPr>
                        <a:t>PE Array</a:t>
                      </a:r>
                    </a:p>
                  </p:txBody>
                </p:sp>
                <p:sp>
                  <p:nvSpPr>
                    <p:cNvPr id="110" name="Rectangle 109">
                      <a:extLst>
                        <a:ext uri="{FF2B5EF4-FFF2-40B4-BE49-F238E27FC236}">
                          <a16:creationId xmlns:a16="http://schemas.microsoft.com/office/drawing/2014/main" id="{6DC9A29F-B404-3A45-9151-CA1C2576B8D6}"/>
                        </a:ext>
                      </a:extLst>
                    </p:cNvPr>
                    <p:cNvSpPr/>
                    <p:nvPr/>
                  </p:nvSpPr>
                  <p:spPr>
                    <a:xfrm>
                      <a:off x="2859541" y="3064259"/>
                      <a:ext cx="1949186" cy="67473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grpSp>
          </p:grpSp>
          <p:sp>
            <p:nvSpPr>
              <p:cNvPr id="100" name="Rectangle 99">
                <a:extLst>
                  <a:ext uri="{FF2B5EF4-FFF2-40B4-BE49-F238E27FC236}">
                    <a16:creationId xmlns:a16="http://schemas.microsoft.com/office/drawing/2014/main" id="{CC91154C-8ED8-E642-BACE-0E9F6A34A989}"/>
                  </a:ext>
                </a:extLst>
              </p:cNvPr>
              <p:cNvSpPr/>
              <p:nvPr/>
            </p:nvSpPr>
            <p:spPr>
              <a:xfrm>
                <a:off x="1632951" y="1709874"/>
                <a:ext cx="1449774"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accent2"/>
                    </a:solidFill>
                    <a:effectLst/>
                    <a:uLnTx/>
                    <a:uFillTx/>
                    <a:latin typeface="Gill Sans MT"/>
                    <a:ea typeface="+mn-ea"/>
                    <a:cs typeface="Gill Sans MT"/>
                  </a:rPr>
                  <a:t>Jacquard</a:t>
                </a:r>
              </a:p>
            </p:txBody>
          </p:sp>
        </p:grpSp>
      </p:grpSp>
    </p:spTree>
    <p:extLst>
      <p:ext uri="{BB962C8B-B14F-4D97-AF65-F5344CB8AC3E}">
        <p14:creationId xmlns:p14="http://schemas.microsoft.com/office/powerpoint/2010/main" val="1735391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4"/>
                                        </p:tgtEl>
                                        <p:attrNameLst>
                                          <p:attrName>style.visibility</p:attrName>
                                        </p:attrNameLst>
                                      </p:cBhvr>
                                      <p:to>
                                        <p:strVal val="visible"/>
                                      </p:to>
                                    </p:set>
                                    <p:animEffect transition="in" filter="fade">
                                      <p:cBhvr>
                                        <p:cTn id="7" dur="500"/>
                                        <p:tgtEl>
                                          <p:spTgt spid="26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75" y="-76200"/>
            <a:ext cx="9144000" cy="914400"/>
          </a:xfrm>
        </p:spPr>
        <p:txBody>
          <a:bodyPr>
            <a:noAutofit/>
          </a:bodyPr>
          <a:lstStyle/>
          <a:p>
            <a:r>
              <a:rPr lang="en-US" sz="3600" dirty="0">
                <a:latin typeface="Gill Sans MT"/>
                <a:cs typeface="Gill Sans MT"/>
              </a:rPr>
              <a:t>Mensa-G: Mensa for Google Edge Models</a:t>
            </a:r>
            <a:endParaRPr lang="en-US" sz="3200" dirty="0">
              <a:latin typeface="Gill Sans MT"/>
              <a:cs typeface="Gill Sans MT"/>
            </a:endParaRPr>
          </a:p>
        </p:txBody>
      </p:sp>
      <p:sp>
        <p:nvSpPr>
          <p:cNvPr id="264" name="Rectangle 263"/>
          <p:cNvSpPr/>
          <p:nvPr/>
        </p:nvSpPr>
        <p:spPr>
          <a:xfrm>
            <a:off x="-163975" y="720432"/>
            <a:ext cx="9448800" cy="769441"/>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000000"/>
                </a:solidFill>
                <a:effectLst/>
                <a:uLnTx/>
                <a:uFillTx/>
                <a:latin typeface="Gill Sans MT"/>
                <a:ea typeface="+mn-ea"/>
                <a:cs typeface="Gill Sans MT"/>
              </a:rPr>
              <a:t>Based on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key characteristics</a:t>
            </a:r>
            <a:r>
              <a:rPr kumimoji="0" lang="en-US" sz="2200" b="1" i="0" u="none" strike="noStrike" kern="1200" cap="none" spc="0" normalizeH="0" baseline="0" noProof="0" dirty="0">
                <a:ln>
                  <a:noFill/>
                </a:ln>
                <a:solidFill>
                  <a:srgbClr val="000000"/>
                </a:solidFill>
                <a:effectLst/>
                <a:uLnTx/>
                <a:uFillTx/>
                <a:latin typeface="Gill Sans MT"/>
                <a:ea typeface="+mn-ea"/>
                <a:cs typeface="Gill Sans MT"/>
              </a:rPr>
              <a:t> of families, we design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three accelerators</a:t>
            </a:r>
            <a:r>
              <a:rPr kumimoji="0" lang="en-US" sz="2200" b="1" i="0" u="none" strike="noStrike" kern="1200" cap="none" spc="0" normalizeH="0" baseline="0" noProof="0" dirty="0">
                <a:ln>
                  <a:noFill/>
                </a:ln>
                <a:solidFill>
                  <a:srgbClr val="000000"/>
                </a:solidFill>
                <a:effectLst/>
                <a:uLnTx/>
                <a:uFillTx/>
                <a:latin typeface="Gill Sans MT"/>
                <a:ea typeface="+mn-ea"/>
                <a:cs typeface="Gill Sans MT"/>
              </a:rPr>
              <a:t> to efficiently execute inference across our Google NN models</a:t>
            </a:r>
          </a:p>
        </p:txBody>
      </p:sp>
      <p:pic>
        <p:nvPicPr>
          <p:cNvPr id="265" name="Picture 264" descr="safari.png"/>
          <p:cNvPicPr>
            <a:picLocks noChangeAspect="1"/>
          </p:cNvPicPr>
          <p:nvPr/>
        </p:nvPicPr>
        <p:blipFill>
          <a:blip r:embed="rId3" cstate="print"/>
          <a:stretch>
            <a:fillRect/>
          </a:stretch>
        </p:blipFill>
        <p:spPr>
          <a:xfrm>
            <a:off x="76200" y="6580445"/>
            <a:ext cx="959296" cy="277563"/>
          </a:xfrm>
          <a:prstGeom prst="rect">
            <a:avLst/>
          </a:prstGeom>
        </p:spPr>
      </p:pic>
      <p:grpSp>
        <p:nvGrpSpPr>
          <p:cNvPr id="17" name="Group 16">
            <a:extLst>
              <a:ext uri="{FF2B5EF4-FFF2-40B4-BE49-F238E27FC236}">
                <a16:creationId xmlns:a16="http://schemas.microsoft.com/office/drawing/2014/main" id="{5CF16450-7868-2D4C-AD9D-164406302825}"/>
              </a:ext>
            </a:extLst>
          </p:cNvPr>
          <p:cNvGrpSpPr/>
          <p:nvPr/>
        </p:nvGrpSpPr>
        <p:grpSpPr>
          <a:xfrm>
            <a:off x="58397" y="1519686"/>
            <a:ext cx="9027206" cy="1649458"/>
            <a:chOff x="58397" y="1519686"/>
            <a:chExt cx="9027206" cy="1649458"/>
          </a:xfrm>
        </p:grpSpPr>
        <p:sp>
          <p:nvSpPr>
            <p:cNvPr id="26" name="Rounded Rectangle 25">
              <a:extLst>
                <a:ext uri="{FF2B5EF4-FFF2-40B4-BE49-F238E27FC236}">
                  <a16:creationId xmlns:a16="http://schemas.microsoft.com/office/drawing/2014/main" id="{FFE30CC9-A57F-964B-B1C4-085778761BF6}"/>
                </a:ext>
              </a:extLst>
            </p:cNvPr>
            <p:cNvSpPr/>
            <p:nvPr/>
          </p:nvSpPr>
          <p:spPr>
            <a:xfrm>
              <a:off x="58397" y="1543154"/>
              <a:ext cx="9027206" cy="1625990"/>
            </a:xfrm>
            <a:prstGeom prst="roundRect">
              <a:avLst>
                <a:gd name="adj" fmla="val 6701"/>
              </a:avLst>
            </a:prstGeom>
            <a:solidFill>
              <a:srgbClr val="CCDFFF">
                <a:alpha val="12549"/>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grpSp>
          <p:nvGrpSpPr>
            <p:cNvPr id="22" name="Group 21">
              <a:extLst>
                <a:ext uri="{FF2B5EF4-FFF2-40B4-BE49-F238E27FC236}">
                  <a16:creationId xmlns:a16="http://schemas.microsoft.com/office/drawing/2014/main" id="{6123ACDD-43AA-EF42-BC3E-E20BD3E40305}"/>
                </a:ext>
              </a:extLst>
            </p:cNvPr>
            <p:cNvGrpSpPr/>
            <p:nvPr/>
          </p:nvGrpSpPr>
          <p:grpSpPr>
            <a:xfrm>
              <a:off x="139422" y="1519686"/>
              <a:ext cx="3933620" cy="1506209"/>
              <a:chOff x="174147" y="1739610"/>
              <a:chExt cx="3933620" cy="1506209"/>
            </a:xfrm>
          </p:grpSpPr>
          <p:grpSp>
            <p:nvGrpSpPr>
              <p:cNvPr id="20" name="Group 19">
                <a:extLst>
                  <a:ext uri="{FF2B5EF4-FFF2-40B4-BE49-F238E27FC236}">
                    <a16:creationId xmlns:a16="http://schemas.microsoft.com/office/drawing/2014/main" id="{69582023-70C5-0E48-9FCB-34BD02E9C993}"/>
                  </a:ext>
                </a:extLst>
              </p:cNvPr>
              <p:cNvGrpSpPr/>
              <p:nvPr/>
            </p:nvGrpSpPr>
            <p:grpSpPr>
              <a:xfrm>
                <a:off x="174147" y="2158097"/>
                <a:ext cx="3933620" cy="1087722"/>
                <a:chOff x="47136" y="3321577"/>
                <a:chExt cx="3933620" cy="1087722"/>
              </a:xfrm>
            </p:grpSpPr>
            <p:sp>
              <p:nvSpPr>
                <p:cNvPr id="278" name="Rounded Rectangle 277">
                  <a:extLst>
                    <a:ext uri="{FF2B5EF4-FFF2-40B4-BE49-F238E27FC236}">
                      <a16:creationId xmlns:a16="http://schemas.microsoft.com/office/drawing/2014/main" id="{7FB5E80F-1CD7-2740-9FF1-3969F7A7986B}"/>
                    </a:ext>
                  </a:extLst>
                </p:cNvPr>
                <p:cNvSpPr/>
                <p:nvPr/>
              </p:nvSpPr>
              <p:spPr>
                <a:xfrm>
                  <a:off x="3287330" y="3412791"/>
                  <a:ext cx="693426" cy="903715"/>
                </a:xfrm>
                <a:prstGeom prst="roundRect">
                  <a:avLst/>
                </a:prstGeom>
                <a:solidFill>
                  <a:schemeClr val="tx2"/>
                </a:solidFill>
                <a:ln>
                  <a:solidFill>
                    <a:srgbClr val="000000"/>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lumMod val="95000"/>
                        </a:prstClr>
                      </a:solidFill>
                      <a:effectLst/>
                      <a:uLnTx/>
                      <a:uFillTx/>
                      <a:latin typeface="Gill Sans MT"/>
                      <a:ea typeface="+mn-ea"/>
                      <a:cs typeface="+mn-cs"/>
                    </a:rPr>
                    <a:t>DRAM</a:t>
                  </a:r>
                  <a:endParaRPr kumimoji="0" lang="en-US" sz="1200" b="1" i="0" u="none" strike="noStrike" kern="1200" cap="none" spc="0" normalizeH="0" baseline="0" noProof="0" dirty="0">
                    <a:ln>
                      <a:noFill/>
                    </a:ln>
                    <a:solidFill>
                      <a:prstClr val="white">
                        <a:lumMod val="95000"/>
                      </a:prstClr>
                    </a:solidFill>
                    <a:effectLst/>
                    <a:uLnTx/>
                    <a:uFillTx/>
                    <a:latin typeface="Gill Sans MT"/>
                    <a:ea typeface="+mn-ea"/>
                    <a:cs typeface="+mn-cs"/>
                  </a:endParaRPr>
                </a:p>
              </p:txBody>
            </p:sp>
            <p:cxnSp>
              <p:nvCxnSpPr>
                <p:cNvPr id="279" name="Straight Arrow Connector 278">
                  <a:extLst>
                    <a:ext uri="{FF2B5EF4-FFF2-40B4-BE49-F238E27FC236}">
                      <a16:creationId xmlns:a16="http://schemas.microsoft.com/office/drawing/2014/main" id="{9DA80B2D-1EC5-9141-8DDB-E002EF78B96E}"/>
                    </a:ext>
                  </a:extLst>
                </p:cNvPr>
                <p:cNvCxnSpPr>
                  <a:cxnSpLocks/>
                  <a:stCxn id="278" idx="1"/>
                  <a:endCxn id="282" idx="3"/>
                </p:cNvCxnSpPr>
                <p:nvPr/>
              </p:nvCxnSpPr>
              <p:spPr>
                <a:xfrm flipH="1">
                  <a:off x="2249043" y="3864649"/>
                  <a:ext cx="1038287" cy="789"/>
                </a:xfrm>
                <a:prstGeom prst="straightConnector1">
                  <a:avLst/>
                </a:prstGeom>
                <a:noFill/>
                <a:ln w="38100" cap="flat" cmpd="sng" algn="ctr">
                  <a:solidFill>
                    <a:schemeClr val="tx1"/>
                  </a:solidFill>
                  <a:prstDash val="solid"/>
                  <a:miter lim="800000"/>
                  <a:headEnd type="triangle"/>
                  <a:tailEnd type="triangle"/>
                </a:ln>
                <a:effectLst/>
              </p:spPr>
            </p:cxnSp>
            <p:sp>
              <p:nvSpPr>
                <p:cNvPr id="280" name="Rectangle 279">
                  <a:extLst>
                    <a:ext uri="{FF2B5EF4-FFF2-40B4-BE49-F238E27FC236}">
                      <a16:creationId xmlns:a16="http://schemas.microsoft.com/office/drawing/2014/main" id="{B844A9F6-FCB3-9D4D-880B-BFD0CAC1D2D2}"/>
                    </a:ext>
                  </a:extLst>
                </p:cNvPr>
                <p:cNvSpPr/>
                <p:nvPr/>
              </p:nvSpPr>
              <p:spPr>
                <a:xfrm>
                  <a:off x="2164374" y="3644258"/>
                  <a:ext cx="1207625" cy="25391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prstClr val="black"/>
                      </a:solidFill>
                      <a:effectLst/>
                      <a:uLnTx/>
                      <a:uFillTx/>
                      <a:latin typeface="Gill Sans MT"/>
                      <a:ea typeface="+mn-ea"/>
                      <a:cs typeface="Gill Sans MT"/>
                    </a:rPr>
                    <a:t>32 GB/s</a:t>
                  </a:r>
                </a:p>
              </p:txBody>
            </p:sp>
            <p:sp>
              <p:nvSpPr>
                <p:cNvPr id="282" name="Rounded Rectangle 281">
                  <a:extLst>
                    <a:ext uri="{FF2B5EF4-FFF2-40B4-BE49-F238E27FC236}">
                      <a16:creationId xmlns:a16="http://schemas.microsoft.com/office/drawing/2014/main" id="{FF4CC56E-5369-1E47-BD59-F1A39F1DA8EE}"/>
                    </a:ext>
                  </a:extLst>
                </p:cNvPr>
                <p:cNvSpPr/>
                <p:nvPr/>
              </p:nvSpPr>
              <p:spPr>
                <a:xfrm>
                  <a:off x="47136" y="3321577"/>
                  <a:ext cx="2201907" cy="1087722"/>
                </a:xfrm>
                <a:prstGeom prst="roundRect">
                  <a:avLst/>
                </a:prstGeom>
                <a:solidFill>
                  <a:schemeClr val="lt1">
                    <a:alpha val="0"/>
                  </a:schemeClr>
                </a:solidFill>
                <a:ln w="28575" cmpd="sng">
                  <a:solidFill>
                    <a:srgbClr val="00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grpSp>
              <p:nvGrpSpPr>
                <p:cNvPr id="283" name="Group 282">
                  <a:extLst>
                    <a:ext uri="{FF2B5EF4-FFF2-40B4-BE49-F238E27FC236}">
                      <a16:creationId xmlns:a16="http://schemas.microsoft.com/office/drawing/2014/main" id="{0A51AE31-02CD-3D44-B7F0-C7E36EE3334B}"/>
                    </a:ext>
                  </a:extLst>
                </p:cNvPr>
                <p:cNvGrpSpPr/>
                <p:nvPr/>
              </p:nvGrpSpPr>
              <p:grpSpPr>
                <a:xfrm>
                  <a:off x="94279" y="3443144"/>
                  <a:ext cx="2098069" cy="846199"/>
                  <a:chOff x="1788016" y="2948796"/>
                  <a:chExt cx="3020711" cy="1427006"/>
                </a:xfrm>
              </p:grpSpPr>
              <p:sp>
                <p:nvSpPr>
                  <p:cNvPr id="292" name="Rounded Rectangle 291">
                    <a:extLst>
                      <a:ext uri="{FF2B5EF4-FFF2-40B4-BE49-F238E27FC236}">
                        <a16:creationId xmlns:a16="http://schemas.microsoft.com/office/drawing/2014/main" id="{617C4512-D2F1-BA4C-858E-BC9186192891}"/>
                      </a:ext>
                    </a:extLst>
                  </p:cNvPr>
                  <p:cNvSpPr/>
                  <p:nvPr/>
                </p:nvSpPr>
                <p:spPr>
                  <a:xfrm>
                    <a:off x="1788016" y="2949952"/>
                    <a:ext cx="460781" cy="1425850"/>
                  </a:xfrm>
                  <a:prstGeom prst="roundRect">
                    <a:avLst/>
                  </a:prstGeom>
                  <a:solidFill>
                    <a:srgbClr val="4A8861"/>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Act. </a:t>
                    </a:r>
                    <a:r>
                      <a:rPr lang="en-US" sz="1100" b="1" dirty="0">
                        <a:solidFill>
                          <a:prstClr val="black"/>
                        </a:solidFill>
                        <a:latin typeface="Gill Sans MT"/>
                      </a:rPr>
                      <a:t> Buffer</a:t>
                    </a:r>
                    <a:endParaRPr kumimoji="0" lang="en-US" sz="1100" b="1" i="0" u="none" strike="noStrike" kern="1200" cap="none" spc="0" normalizeH="0" baseline="0" noProof="0" dirty="0">
                      <a:ln>
                        <a:noFill/>
                      </a:ln>
                      <a:solidFill>
                        <a:prstClr val="black"/>
                      </a:solidFill>
                      <a:effectLst/>
                      <a:uLnTx/>
                      <a:uFillTx/>
                      <a:latin typeface="Gill Sans MT"/>
                      <a:ea typeface="+mn-ea"/>
                      <a:cs typeface="+mn-cs"/>
                    </a:endParaRPr>
                  </a:p>
                </p:txBody>
              </p:sp>
              <p:sp>
                <p:nvSpPr>
                  <p:cNvPr id="290" name="Rounded Rectangle 289">
                    <a:extLst>
                      <a:ext uri="{FF2B5EF4-FFF2-40B4-BE49-F238E27FC236}">
                        <a16:creationId xmlns:a16="http://schemas.microsoft.com/office/drawing/2014/main" id="{F4C42268-E801-A748-90BB-B1B3C311485D}"/>
                      </a:ext>
                    </a:extLst>
                  </p:cNvPr>
                  <p:cNvSpPr/>
                  <p:nvPr/>
                </p:nvSpPr>
                <p:spPr>
                  <a:xfrm>
                    <a:off x="2321661" y="2948796"/>
                    <a:ext cx="460781" cy="1421653"/>
                  </a:xfrm>
                  <a:prstGeom prst="roundRect">
                    <a:avLst/>
                  </a:prstGeom>
                  <a:solidFill>
                    <a:schemeClr val="bg1">
                      <a:lumMod val="65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Param. Buffer</a:t>
                    </a:r>
                  </a:p>
                </p:txBody>
              </p:sp>
              <p:grpSp>
                <p:nvGrpSpPr>
                  <p:cNvPr id="286" name="Group 285">
                    <a:extLst>
                      <a:ext uri="{FF2B5EF4-FFF2-40B4-BE49-F238E27FC236}">
                        <a16:creationId xmlns:a16="http://schemas.microsoft.com/office/drawing/2014/main" id="{7EAA666B-5C37-584E-BAFE-65A09E6D572D}"/>
                      </a:ext>
                    </a:extLst>
                  </p:cNvPr>
                  <p:cNvGrpSpPr/>
                  <p:nvPr/>
                </p:nvGrpSpPr>
                <p:grpSpPr>
                  <a:xfrm>
                    <a:off x="2859540" y="2949955"/>
                    <a:ext cx="1949187" cy="1421654"/>
                    <a:chOff x="2859540" y="2949955"/>
                    <a:chExt cx="1949187" cy="1421654"/>
                  </a:xfrm>
                </p:grpSpPr>
                <p:sp>
                  <p:nvSpPr>
                    <p:cNvPr id="287" name="Rounded Rectangle 286">
                      <a:extLst>
                        <a:ext uri="{FF2B5EF4-FFF2-40B4-BE49-F238E27FC236}">
                          <a16:creationId xmlns:a16="http://schemas.microsoft.com/office/drawing/2014/main" id="{28F399E6-424A-464E-87FC-4F43970B2034}"/>
                        </a:ext>
                      </a:extLst>
                    </p:cNvPr>
                    <p:cNvSpPr/>
                    <p:nvPr/>
                  </p:nvSpPr>
                  <p:spPr>
                    <a:xfrm>
                      <a:off x="2859540" y="2949955"/>
                      <a:ext cx="1949187" cy="1421654"/>
                    </a:xfrm>
                    <a:prstGeom prst="roundRect">
                      <a:avLst/>
                    </a:prstGeom>
                    <a:solidFill>
                      <a:schemeClr val="accent1">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defTabSz="914400">
                        <a:defRPr/>
                      </a:pPr>
                      <a:r>
                        <a:rPr lang="en-US" b="1" dirty="0">
                          <a:solidFill>
                            <a:prstClr val="black"/>
                          </a:solidFill>
                          <a:latin typeface="Gill Sans MT" panose="020B0502020104020203" pitchFamily="34" charset="77"/>
                          <a:cs typeface="Gill Sans MT"/>
                        </a:rPr>
                        <a:t>32x32</a:t>
                      </a:r>
                    </a:p>
                    <a:p>
                      <a:pPr lvl="0" algn="ctr" defTabSz="914400">
                        <a:defRPr/>
                      </a:pPr>
                      <a:r>
                        <a:rPr lang="en-US" b="1" dirty="0">
                          <a:solidFill>
                            <a:prstClr val="black"/>
                          </a:solidFill>
                          <a:latin typeface="Gill Sans MT" panose="020B0502020104020203" pitchFamily="34" charset="77"/>
                          <a:cs typeface="Gill Sans MT"/>
                        </a:rPr>
                        <a:t>PE Array</a:t>
                      </a:r>
                    </a:p>
                  </p:txBody>
                </p:sp>
                <p:sp>
                  <p:nvSpPr>
                    <p:cNvPr id="288" name="Rectangle 287">
                      <a:extLst>
                        <a:ext uri="{FF2B5EF4-FFF2-40B4-BE49-F238E27FC236}">
                          <a16:creationId xmlns:a16="http://schemas.microsoft.com/office/drawing/2014/main" id="{2A5C3138-7874-CD4A-88EF-0808946804F5}"/>
                        </a:ext>
                      </a:extLst>
                    </p:cNvPr>
                    <p:cNvSpPr/>
                    <p:nvPr/>
                  </p:nvSpPr>
                  <p:spPr>
                    <a:xfrm>
                      <a:off x="2859541" y="3064259"/>
                      <a:ext cx="1949186" cy="67473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grpSp>
          </p:grpSp>
          <p:sp>
            <p:nvSpPr>
              <p:cNvPr id="369" name="Rectangle 368">
                <a:extLst>
                  <a:ext uri="{FF2B5EF4-FFF2-40B4-BE49-F238E27FC236}">
                    <a16:creationId xmlns:a16="http://schemas.microsoft.com/office/drawing/2014/main" id="{6648BFD0-A04F-074E-B77B-81E98AFFAC39}"/>
                  </a:ext>
                </a:extLst>
              </p:cNvPr>
              <p:cNvSpPr/>
              <p:nvPr/>
            </p:nvSpPr>
            <p:spPr>
              <a:xfrm>
                <a:off x="1632951" y="1739610"/>
                <a:ext cx="1219200"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accent2"/>
                    </a:solidFill>
                    <a:effectLst/>
                    <a:uLnTx/>
                    <a:uFillTx/>
                    <a:latin typeface="Gill Sans MT"/>
                    <a:ea typeface="+mn-ea"/>
                    <a:cs typeface="Gill Sans MT"/>
                  </a:rPr>
                  <a:t>Pascal</a:t>
                </a:r>
              </a:p>
            </p:txBody>
          </p:sp>
        </p:grpSp>
      </p:grpSp>
      <p:grpSp>
        <p:nvGrpSpPr>
          <p:cNvPr id="18" name="Group 17">
            <a:extLst>
              <a:ext uri="{FF2B5EF4-FFF2-40B4-BE49-F238E27FC236}">
                <a16:creationId xmlns:a16="http://schemas.microsoft.com/office/drawing/2014/main" id="{4A74B879-5B8D-E647-BA5C-35388753E656}"/>
              </a:ext>
            </a:extLst>
          </p:cNvPr>
          <p:cNvGrpSpPr/>
          <p:nvPr/>
        </p:nvGrpSpPr>
        <p:grpSpPr>
          <a:xfrm>
            <a:off x="46818" y="3215029"/>
            <a:ext cx="9027206" cy="1644054"/>
            <a:chOff x="46818" y="3215029"/>
            <a:chExt cx="9027206" cy="1644054"/>
          </a:xfrm>
        </p:grpSpPr>
        <p:sp>
          <p:nvSpPr>
            <p:cNvPr id="415" name="Rounded Rectangle 414">
              <a:extLst>
                <a:ext uri="{FF2B5EF4-FFF2-40B4-BE49-F238E27FC236}">
                  <a16:creationId xmlns:a16="http://schemas.microsoft.com/office/drawing/2014/main" id="{E5EE4507-882B-C043-8849-6BA803953A4B}"/>
                </a:ext>
              </a:extLst>
            </p:cNvPr>
            <p:cNvSpPr/>
            <p:nvPr/>
          </p:nvSpPr>
          <p:spPr>
            <a:xfrm>
              <a:off x="46818" y="3233093"/>
              <a:ext cx="9027206" cy="1625990"/>
            </a:xfrm>
            <a:prstGeom prst="roundRect">
              <a:avLst>
                <a:gd name="adj" fmla="val 6701"/>
              </a:avLst>
            </a:prstGeom>
            <a:solidFill>
              <a:srgbClr val="B8CF92">
                <a:alpha val="12549"/>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grpSp>
          <p:nvGrpSpPr>
            <p:cNvPr id="81" name="Group 80">
              <a:extLst>
                <a:ext uri="{FF2B5EF4-FFF2-40B4-BE49-F238E27FC236}">
                  <a16:creationId xmlns:a16="http://schemas.microsoft.com/office/drawing/2014/main" id="{C1D8B7B6-29FE-494E-BF29-F97180A503C8}"/>
                </a:ext>
              </a:extLst>
            </p:cNvPr>
            <p:cNvGrpSpPr/>
            <p:nvPr/>
          </p:nvGrpSpPr>
          <p:grpSpPr>
            <a:xfrm>
              <a:off x="653987" y="3215029"/>
              <a:ext cx="3428098" cy="1506209"/>
              <a:chOff x="679669" y="1739610"/>
              <a:chExt cx="3428098" cy="1506209"/>
            </a:xfrm>
          </p:grpSpPr>
          <p:grpSp>
            <p:nvGrpSpPr>
              <p:cNvPr id="82" name="Group 81">
                <a:extLst>
                  <a:ext uri="{FF2B5EF4-FFF2-40B4-BE49-F238E27FC236}">
                    <a16:creationId xmlns:a16="http://schemas.microsoft.com/office/drawing/2014/main" id="{F1DDD2F8-290C-764E-95C8-CE548E92A5D8}"/>
                  </a:ext>
                </a:extLst>
              </p:cNvPr>
              <p:cNvGrpSpPr/>
              <p:nvPr/>
            </p:nvGrpSpPr>
            <p:grpSpPr>
              <a:xfrm>
                <a:off x="679669" y="2158097"/>
                <a:ext cx="3428098" cy="1087722"/>
                <a:chOff x="552658" y="3321577"/>
                <a:chExt cx="3428098" cy="1087722"/>
              </a:xfrm>
            </p:grpSpPr>
            <p:sp>
              <p:nvSpPr>
                <p:cNvPr id="84" name="Rounded Rectangle 83">
                  <a:extLst>
                    <a:ext uri="{FF2B5EF4-FFF2-40B4-BE49-F238E27FC236}">
                      <a16:creationId xmlns:a16="http://schemas.microsoft.com/office/drawing/2014/main" id="{163C260B-0E7E-4349-960E-BCB8800FBDC5}"/>
                    </a:ext>
                  </a:extLst>
                </p:cNvPr>
                <p:cNvSpPr/>
                <p:nvPr/>
              </p:nvSpPr>
              <p:spPr>
                <a:xfrm>
                  <a:off x="3287330" y="3412791"/>
                  <a:ext cx="693426" cy="903715"/>
                </a:xfrm>
                <a:prstGeom prst="roundRect">
                  <a:avLst/>
                </a:prstGeom>
                <a:solidFill>
                  <a:schemeClr val="tx2"/>
                </a:solidFill>
                <a:ln>
                  <a:solidFill>
                    <a:srgbClr val="000000"/>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lumMod val="95000"/>
                        </a:prstClr>
                      </a:solidFill>
                      <a:effectLst/>
                      <a:uLnTx/>
                      <a:uFillTx/>
                      <a:latin typeface="Gill Sans MT"/>
                      <a:ea typeface="+mn-ea"/>
                      <a:cs typeface="+mn-cs"/>
                    </a:rPr>
                    <a:t>DRAM</a:t>
                  </a:r>
                  <a:endParaRPr kumimoji="0" lang="en-US" sz="1200" b="1" i="0" u="none" strike="noStrike" kern="1200" cap="none" spc="0" normalizeH="0" baseline="0" noProof="0" dirty="0">
                    <a:ln>
                      <a:noFill/>
                    </a:ln>
                    <a:solidFill>
                      <a:prstClr val="white">
                        <a:lumMod val="95000"/>
                      </a:prstClr>
                    </a:solidFill>
                    <a:effectLst/>
                    <a:uLnTx/>
                    <a:uFillTx/>
                    <a:latin typeface="Gill Sans MT"/>
                    <a:ea typeface="+mn-ea"/>
                    <a:cs typeface="+mn-cs"/>
                  </a:endParaRPr>
                </a:p>
              </p:txBody>
            </p:sp>
            <p:cxnSp>
              <p:nvCxnSpPr>
                <p:cNvPr id="85" name="Straight Arrow Connector 84">
                  <a:extLst>
                    <a:ext uri="{FF2B5EF4-FFF2-40B4-BE49-F238E27FC236}">
                      <a16:creationId xmlns:a16="http://schemas.microsoft.com/office/drawing/2014/main" id="{7E9492F2-2BB0-A246-AB95-32F0A8643705}"/>
                    </a:ext>
                  </a:extLst>
                </p:cNvPr>
                <p:cNvCxnSpPr>
                  <a:cxnSpLocks/>
                  <a:stCxn id="84" idx="1"/>
                  <a:endCxn id="87" idx="3"/>
                </p:cNvCxnSpPr>
                <p:nvPr/>
              </p:nvCxnSpPr>
              <p:spPr>
                <a:xfrm flipH="1">
                  <a:off x="2618806" y="3864649"/>
                  <a:ext cx="668524" cy="789"/>
                </a:xfrm>
                <a:prstGeom prst="straightConnector1">
                  <a:avLst/>
                </a:prstGeom>
                <a:noFill/>
                <a:ln w="57150" cap="flat" cmpd="sng" algn="ctr">
                  <a:solidFill>
                    <a:schemeClr val="tx1"/>
                  </a:solidFill>
                  <a:prstDash val="solid"/>
                  <a:miter lim="800000"/>
                  <a:headEnd type="triangle"/>
                  <a:tailEnd type="triangle"/>
                </a:ln>
                <a:effectLst/>
              </p:spPr>
            </p:cxnSp>
            <p:sp>
              <p:nvSpPr>
                <p:cNvPr id="86" name="Rectangle 85">
                  <a:extLst>
                    <a:ext uri="{FF2B5EF4-FFF2-40B4-BE49-F238E27FC236}">
                      <a16:creationId xmlns:a16="http://schemas.microsoft.com/office/drawing/2014/main" id="{610A404B-1D69-404E-B346-DD609CCD6006}"/>
                    </a:ext>
                  </a:extLst>
                </p:cNvPr>
                <p:cNvSpPr/>
                <p:nvPr/>
              </p:nvSpPr>
              <p:spPr>
                <a:xfrm>
                  <a:off x="2357657" y="3556352"/>
                  <a:ext cx="1207625" cy="2616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Gill Sans MT"/>
                    </a:rPr>
                    <a:t>256 GB/s</a:t>
                  </a:r>
                </a:p>
              </p:txBody>
            </p:sp>
            <p:sp>
              <p:nvSpPr>
                <p:cNvPr id="87" name="Rounded Rectangle 86">
                  <a:extLst>
                    <a:ext uri="{FF2B5EF4-FFF2-40B4-BE49-F238E27FC236}">
                      <a16:creationId xmlns:a16="http://schemas.microsoft.com/office/drawing/2014/main" id="{29466604-A1C0-1842-B0E6-FF265E643162}"/>
                    </a:ext>
                  </a:extLst>
                </p:cNvPr>
                <p:cNvSpPr/>
                <p:nvPr/>
              </p:nvSpPr>
              <p:spPr>
                <a:xfrm>
                  <a:off x="552658" y="3321577"/>
                  <a:ext cx="2066148" cy="1087722"/>
                </a:xfrm>
                <a:prstGeom prst="roundRect">
                  <a:avLst/>
                </a:prstGeom>
                <a:solidFill>
                  <a:schemeClr val="lt1">
                    <a:alpha val="0"/>
                  </a:schemeClr>
                </a:solidFill>
                <a:ln w="28575" cmpd="sng">
                  <a:solidFill>
                    <a:srgbClr val="00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grpSp>
              <p:nvGrpSpPr>
                <p:cNvPr id="88" name="Group 87">
                  <a:extLst>
                    <a:ext uri="{FF2B5EF4-FFF2-40B4-BE49-F238E27FC236}">
                      <a16:creationId xmlns:a16="http://schemas.microsoft.com/office/drawing/2014/main" id="{F5488E8E-F41F-9941-94CE-E700B5CED3F1}"/>
                    </a:ext>
                  </a:extLst>
                </p:cNvPr>
                <p:cNvGrpSpPr/>
                <p:nvPr/>
              </p:nvGrpSpPr>
              <p:grpSpPr>
                <a:xfrm>
                  <a:off x="599796" y="3511615"/>
                  <a:ext cx="1952098" cy="692911"/>
                  <a:chOff x="2515839" y="3064259"/>
                  <a:chExt cx="2810556" cy="1168504"/>
                </a:xfrm>
              </p:grpSpPr>
              <p:sp>
                <p:nvSpPr>
                  <p:cNvPr id="89" name="Rounded Rectangle 88">
                    <a:extLst>
                      <a:ext uri="{FF2B5EF4-FFF2-40B4-BE49-F238E27FC236}">
                        <a16:creationId xmlns:a16="http://schemas.microsoft.com/office/drawing/2014/main" id="{97079394-74CE-0D4D-8749-E160CB5BE95C}"/>
                      </a:ext>
                    </a:extLst>
                  </p:cNvPr>
                  <p:cNvSpPr/>
                  <p:nvPr/>
                </p:nvSpPr>
                <p:spPr>
                  <a:xfrm>
                    <a:off x="2515839" y="3107091"/>
                    <a:ext cx="460782" cy="1125672"/>
                  </a:xfrm>
                  <a:prstGeom prst="roundRect">
                    <a:avLst/>
                  </a:prstGeom>
                  <a:solidFill>
                    <a:srgbClr val="4A8861"/>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Act. </a:t>
                    </a:r>
                    <a:r>
                      <a:rPr lang="en-US" sz="1100" b="1" dirty="0">
                        <a:solidFill>
                          <a:prstClr val="black"/>
                        </a:solidFill>
                        <a:latin typeface="Gill Sans MT"/>
                      </a:rPr>
                      <a:t> Buffer</a:t>
                    </a:r>
                    <a:endParaRPr kumimoji="0" lang="en-US" sz="1100" b="1" i="0" u="none" strike="noStrike" kern="1200" cap="none" spc="0" normalizeH="0" baseline="0" noProof="0" dirty="0">
                      <a:ln>
                        <a:noFill/>
                      </a:ln>
                      <a:solidFill>
                        <a:prstClr val="black"/>
                      </a:solidFill>
                      <a:effectLst/>
                      <a:uLnTx/>
                      <a:uFillTx/>
                      <a:latin typeface="Gill Sans MT"/>
                      <a:ea typeface="+mn-ea"/>
                      <a:cs typeface="+mn-cs"/>
                    </a:endParaRPr>
                  </a:p>
                </p:txBody>
              </p:sp>
              <p:grpSp>
                <p:nvGrpSpPr>
                  <p:cNvPr id="91" name="Group 90">
                    <a:extLst>
                      <a:ext uri="{FF2B5EF4-FFF2-40B4-BE49-F238E27FC236}">
                        <a16:creationId xmlns:a16="http://schemas.microsoft.com/office/drawing/2014/main" id="{7203E57E-F0AB-DA4E-B97D-9E5A297937EE}"/>
                      </a:ext>
                    </a:extLst>
                  </p:cNvPr>
                  <p:cNvGrpSpPr/>
                  <p:nvPr/>
                </p:nvGrpSpPr>
                <p:grpSpPr>
                  <a:xfrm>
                    <a:off x="2859541" y="3064259"/>
                    <a:ext cx="2466854" cy="1028929"/>
                    <a:chOff x="2859541" y="3064259"/>
                    <a:chExt cx="2466854" cy="1028929"/>
                  </a:xfrm>
                </p:grpSpPr>
                <p:sp>
                  <p:nvSpPr>
                    <p:cNvPr id="92" name="Rounded Rectangle 91">
                      <a:extLst>
                        <a:ext uri="{FF2B5EF4-FFF2-40B4-BE49-F238E27FC236}">
                          <a16:creationId xmlns:a16="http://schemas.microsoft.com/office/drawing/2014/main" id="{A22DDE75-7E2F-8840-AB42-DC15F5576F9B}"/>
                        </a:ext>
                      </a:extLst>
                    </p:cNvPr>
                    <p:cNvSpPr/>
                    <p:nvPr/>
                  </p:nvSpPr>
                  <p:spPr>
                    <a:xfrm>
                      <a:off x="3587719" y="3240380"/>
                      <a:ext cx="1738676" cy="852808"/>
                    </a:xfrm>
                    <a:prstGeom prst="roundRect">
                      <a:avLst/>
                    </a:prstGeom>
                    <a:solidFill>
                      <a:schemeClr val="accent1">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defTabSz="914400">
                        <a:defRPr/>
                      </a:pPr>
                      <a:r>
                        <a:rPr lang="en-US" b="1" dirty="0">
                          <a:solidFill>
                            <a:prstClr val="black"/>
                          </a:solidFill>
                          <a:latin typeface="Gill Sans MT" panose="020B0502020104020203" pitchFamily="34" charset="77"/>
                          <a:cs typeface="Gill Sans MT"/>
                        </a:rPr>
                        <a:t>8x8</a:t>
                      </a:r>
                    </a:p>
                    <a:p>
                      <a:pPr lvl="0" algn="ctr" defTabSz="914400">
                        <a:defRPr/>
                      </a:pPr>
                      <a:r>
                        <a:rPr lang="en-US" b="1" dirty="0">
                          <a:solidFill>
                            <a:prstClr val="black"/>
                          </a:solidFill>
                          <a:latin typeface="Gill Sans MT" panose="020B0502020104020203" pitchFamily="34" charset="77"/>
                          <a:cs typeface="Gill Sans MT"/>
                        </a:rPr>
                        <a:t>PE Array</a:t>
                      </a:r>
                    </a:p>
                  </p:txBody>
                </p:sp>
                <p:sp>
                  <p:nvSpPr>
                    <p:cNvPr id="93" name="Rectangle 92">
                      <a:extLst>
                        <a:ext uri="{FF2B5EF4-FFF2-40B4-BE49-F238E27FC236}">
                          <a16:creationId xmlns:a16="http://schemas.microsoft.com/office/drawing/2014/main" id="{F990EF81-2F31-5444-A432-3717436135B5}"/>
                        </a:ext>
                      </a:extLst>
                    </p:cNvPr>
                    <p:cNvSpPr/>
                    <p:nvPr/>
                  </p:nvSpPr>
                  <p:spPr>
                    <a:xfrm>
                      <a:off x="2859541" y="3064259"/>
                      <a:ext cx="1949186" cy="67473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grpSp>
          </p:grpSp>
          <p:sp>
            <p:nvSpPr>
              <p:cNvPr id="83" name="Rectangle 82">
                <a:extLst>
                  <a:ext uri="{FF2B5EF4-FFF2-40B4-BE49-F238E27FC236}">
                    <a16:creationId xmlns:a16="http://schemas.microsoft.com/office/drawing/2014/main" id="{B5D6A7CE-AA39-D240-BF02-A88ED77985B7}"/>
                  </a:ext>
                </a:extLst>
              </p:cNvPr>
              <p:cNvSpPr/>
              <p:nvPr/>
            </p:nvSpPr>
            <p:spPr>
              <a:xfrm>
                <a:off x="1632951" y="1739610"/>
                <a:ext cx="1219200"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accent2"/>
                    </a:solidFill>
                    <a:effectLst/>
                    <a:uLnTx/>
                    <a:uFillTx/>
                    <a:latin typeface="Gill Sans MT"/>
                    <a:ea typeface="+mn-ea"/>
                    <a:cs typeface="Gill Sans MT"/>
                  </a:rPr>
                  <a:t>Pavlov</a:t>
                </a:r>
              </a:p>
            </p:txBody>
          </p:sp>
        </p:grpSp>
      </p:grpSp>
      <p:grpSp>
        <p:nvGrpSpPr>
          <p:cNvPr id="19" name="Group 18">
            <a:extLst>
              <a:ext uri="{FF2B5EF4-FFF2-40B4-BE49-F238E27FC236}">
                <a16:creationId xmlns:a16="http://schemas.microsoft.com/office/drawing/2014/main" id="{7B29D62D-745B-F64C-A32D-E97DD4298D88}"/>
              </a:ext>
            </a:extLst>
          </p:cNvPr>
          <p:cNvGrpSpPr/>
          <p:nvPr/>
        </p:nvGrpSpPr>
        <p:grpSpPr>
          <a:xfrm>
            <a:off x="33580" y="4873478"/>
            <a:ext cx="9027206" cy="1667876"/>
            <a:chOff x="33580" y="4873478"/>
            <a:chExt cx="9027206" cy="1667876"/>
          </a:xfrm>
        </p:grpSpPr>
        <p:sp>
          <p:nvSpPr>
            <p:cNvPr id="416" name="Rounded Rectangle 415">
              <a:extLst>
                <a:ext uri="{FF2B5EF4-FFF2-40B4-BE49-F238E27FC236}">
                  <a16:creationId xmlns:a16="http://schemas.microsoft.com/office/drawing/2014/main" id="{4C57B803-A073-4E45-8AA8-28E3349B669F}"/>
                </a:ext>
              </a:extLst>
            </p:cNvPr>
            <p:cNvSpPr/>
            <p:nvPr/>
          </p:nvSpPr>
          <p:spPr>
            <a:xfrm>
              <a:off x="33580" y="4915364"/>
              <a:ext cx="9027206" cy="1625990"/>
            </a:xfrm>
            <a:prstGeom prst="roundRect">
              <a:avLst>
                <a:gd name="adj" fmla="val 6701"/>
              </a:avLst>
            </a:prstGeom>
            <a:solidFill>
              <a:schemeClr val="accent1">
                <a:lumMod val="20000"/>
                <a:lumOff val="80000"/>
                <a:alpha val="12549"/>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grpSp>
          <p:nvGrpSpPr>
            <p:cNvPr id="98" name="Group 97">
              <a:extLst>
                <a:ext uri="{FF2B5EF4-FFF2-40B4-BE49-F238E27FC236}">
                  <a16:creationId xmlns:a16="http://schemas.microsoft.com/office/drawing/2014/main" id="{2AC908C9-4F94-804F-B78C-495BB46DBEB8}"/>
                </a:ext>
              </a:extLst>
            </p:cNvPr>
            <p:cNvGrpSpPr/>
            <p:nvPr/>
          </p:nvGrpSpPr>
          <p:grpSpPr>
            <a:xfrm>
              <a:off x="503692" y="4873478"/>
              <a:ext cx="3569350" cy="1535945"/>
              <a:chOff x="538417" y="1709874"/>
              <a:chExt cx="3569350" cy="1535945"/>
            </a:xfrm>
          </p:grpSpPr>
          <p:grpSp>
            <p:nvGrpSpPr>
              <p:cNvPr id="99" name="Group 98">
                <a:extLst>
                  <a:ext uri="{FF2B5EF4-FFF2-40B4-BE49-F238E27FC236}">
                    <a16:creationId xmlns:a16="http://schemas.microsoft.com/office/drawing/2014/main" id="{FEA33B8B-DEC6-D94B-9AB9-5678D2055DF5}"/>
                  </a:ext>
                </a:extLst>
              </p:cNvPr>
              <p:cNvGrpSpPr/>
              <p:nvPr/>
            </p:nvGrpSpPr>
            <p:grpSpPr>
              <a:xfrm>
                <a:off x="538417" y="2158097"/>
                <a:ext cx="3569350" cy="1087722"/>
                <a:chOff x="411406" y="3321577"/>
                <a:chExt cx="3569350" cy="1087722"/>
              </a:xfrm>
            </p:grpSpPr>
            <p:sp>
              <p:nvSpPr>
                <p:cNvPr id="101" name="Rounded Rectangle 100">
                  <a:extLst>
                    <a:ext uri="{FF2B5EF4-FFF2-40B4-BE49-F238E27FC236}">
                      <a16:creationId xmlns:a16="http://schemas.microsoft.com/office/drawing/2014/main" id="{D438F16C-A54D-C24F-A5D7-CBCE915F0080}"/>
                    </a:ext>
                  </a:extLst>
                </p:cNvPr>
                <p:cNvSpPr/>
                <p:nvPr/>
              </p:nvSpPr>
              <p:spPr>
                <a:xfrm>
                  <a:off x="3287330" y="3412791"/>
                  <a:ext cx="693426" cy="903715"/>
                </a:xfrm>
                <a:prstGeom prst="roundRect">
                  <a:avLst/>
                </a:prstGeom>
                <a:solidFill>
                  <a:schemeClr val="tx2"/>
                </a:solidFill>
                <a:ln>
                  <a:solidFill>
                    <a:srgbClr val="000000"/>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lumMod val="95000"/>
                        </a:prstClr>
                      </a:solidFill>
                      <a:effectLst/>
                      <a:uLnTx/>
                      <a:uFillTx/>
                      <a:latin typeface="Gill Sans MT"/>
                      <a:ea typeface="+mn-ea"/>
                      <a:cs typeface="+mn-cs"/>
                    </a:rPr>
                    <a:t>DRAM</a:t>
                  </a:r>
                  <a:endParaRPr kumimoji="0" lang="en-US" sz="1200" b="1" i="0" u="none" strike="noStrike" kern="1200" cap="none" spc="0" normalizeH="0" baseline="0" noProof="0" dirty="0">
                    <a:ln>
                      <a:noFill/>
                    </a:ln>
                    <a:solidFill>
                      <a:prstClr val="white">
                        <a:lumMod val="95000"/>
                      </a:prstClr>
                    </a:solidFill>
                    <a:effectLst/>
                    <a:uLnTx/>
                    <a:uFillTx/>
                    <a:latin typeface="Gill Sans MT"/>
                    <a:ea typeface="+mn-ea"/>
                    <a:cs typeface="+mn-cs"/>
                  </a:endParaRPr>
                </a:p>
              </p:txBody>
            </p:sp>
            <p:cxnSp>
              <p:nvCxnSpPr>
                <p:cNvPr id="102" name="Straight Arrow Connector 101">
                  <a:extLst>
                    <a:ext uri="{FF2B5EF4-FFF2-40B4-BE49-F238E27FC236}">
                      <a16:creationId xmlns:a16="http://schemas.microsoft.com/office/drawing/2014/main" id="{2D3758AD-5BBB-8F40-9CD3-A674492DB4D6}"/>
                    </a:ext>
                  </a:extLst>
                </p:cNvPr>
                <p:cNvCxnSpPr>
                  <a:cxnSpLocks/>
                  <a:stCxn id="101" idx="1"/>
                  <a:endCxn id="104" idx="3"/>
                </p:cNvCxnSpPr>
                <p:nvPr/>
              </p:nvCxnSpPr>
              <p:spPr>
                <a:xfrm flipH="1">
                  <a:off x="2613313" y="3864649"/>
                  <a:ext cx="674017" cy="789"/>
                </a:xfrm>
                <a:prstGeom prst="straightConnector1">
                  <a:avLst/>
                </a:prstGeom>
                <a:noFill/>
                <a:ln w="57150" cap="flat" cmpd="sng" algn="ctr">
                  <a:solidFill>
                    <a:schemeClr val="tx1"/>
                  </a:solidFill>
                  <a:prstDash val="solid"/>
                  <a:miter lim="800000"/>
                  <a:headEnd type="triangle"/>
                  <a:tailEnd type="triangle"/>
                </a:ln>
                <a:effectLst/>
              </p:spPr>
            </p:cxnSp>
            <p:sp>
              <p:nvSpPr>
                <p:cNvPr id="103" name="Rectangle 102">
                  <a:extLst>
                    <a:ext uri="{FF2B5EF4-FFF2-40B4-BE49-F238E27FC236}">
                      <a16:creationId xmlns:a16="http://schemas.microsoft.com/office/drawing/2014/main" id="{3F4CF825-B381-B04E-90F6-8B77A787B005}"/>
                    </a:ext>
                  </a:extLst>
                </p:cNvPr>
                <p:cNvSpPr/>
                <p:nvPr/>
              </p:nvSpPr>
              <p:spPr>
                <a:xfrm>
                  <a:off x="2151452" y="3569794"/>
                  <a:ext cx="1637326" cy="25391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prstClr val="black"/>
                      </a:solidFill>
                      <a:effectLst/>
                      <a:uLnTx/>
                      <a:uFillTx/>
                      <a:latin typeface="Gill Sans MT"/>
                      <a:ea typeface="+mn-ea"/>
                      <a:cs typeface="Gill Sans MT"/>
                    </a:rPr>
                    <a:t>256 GB/s</a:t>
                  </a:r>
                </a:p>
              </p:txBody>
            </p:sp>
            <p:sp>
              <p:nvSpPr>
                <p:cNvPr id="104" name="Rounded Rectangle 103">
                  <a:extLst>
                    <a:ext uri="{FF2B5EF4-FFF2-40B4-BE49-F238E27FC236}">
                      <a16:creationId xmlns:a16="http://schemas.microsoft.com/office/drawing/2014/main" id="{D32A72EB-E817-264F-9010-C25D0A11E1C3}"/>
                    </a:ext>
                  </a:extLst>
                </p:cNvPr>
                <p:cNvSpPr/>
                <p:nvPr/>
              </p:nvSpPr>
              <p:spPr>
                <a:xfrm>
                  <a:off x="411406" y="3321577"/>
                  <a:ext cx="2201907" cy="1087722"/>
                </a:xfrm>
                <a:prstGeom prst="roundRect">
                  <a:avLst/>
                </a:prstGeom>
                <a:solidFill>
                  <a:schemeClr val="lt1">
                    <a:alpha val="0"/>
                  </a:schemeClr>
                </a:solidFill>
                <a:ln w="28575" cmpd="sng">
                  <a:solidFill>
                    <a:srgbClr val="00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grpSp>
              <p:nvGrpSpPr>
                <p:cNvPr id="105" name="Group 104">
                  <a:extLst>
                    <a:ext uri="{FF2B5EF4-FFF2-40B4-BE49-F238E27FC236}">
                      <a16:creationId xmlns:a16="http://schemas.microsoft.com/office/drawing/2014/main" id="{B7B7EF96-45C3-4B40-9BF8-83C730466F11}"/>
                    </a:ext>
                  </a:extLst>
                </p:cNvPr>
                <p:cNvGrpSpPr/>
                <p:nvPr/>
              </p:nvGrpSpPr>
              <p:grpSpPr>
                <a:xfrm>
                  <a:off x="488284" y="3511613"/>
                  <a:ext cx="2074467" cy="692007"/>
                  <a:chOff x="2355287" y="3064259"/>
                  <a:chExt cx="2986730" cy="1166981"/>
                </a:xfrm>
              </p:grpSpPr>
              <p:sp>
                <p:nvSpPr>
                  <p:cNvPr id="106" name="Rounded Rectangle 105">
                    <a:extLst>
                      <a:ext uri="{FF2B5EF4-FFF2-40B4-BE49-F238E27FC236}">
                        <a16:creationId xmlns:a16="http://schemas.microsoft.com/office/drawing/2014/main" id="{136552F5-A6EA-2647-A7B7-A4551570AEB3}"/>
                      </a:ext>
                    </a:extLst>
                  </p:cNvPr>
                  <p:cNvSpPr/>
                  <p:nvPr/>
                </p:nvSpPr>
                <p:spPr>
                  <a:xfrm>
                    <a:off x="2355287" y="3099152"/>
                    <a:ext cx="460780" cy="1122538"/>
                  </a:xfrm>
                  <a:prstGeom prst="roundRect">
                    <a:avLst/>
                  </a:prstGeom>
                  <a:solidFill>
                    <a:srgbClr val="4A8861"/>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Act. </a:t>
                    </a:r>
                    <a:r>
                      <a:rPr lang="en-US" sz="1100" b="1" dirty="0">
                        <a:solidFill>
                          <a:prstClr val="black"/>
                        </a:solidFill>
                        <a:latin typeface="Gill Sans MT"/>
                      </a:rPr>
                      <a:t> Buffer</a:t>
                    </a:r>
                    <a:endParaRPr kumimoji="0" lang="en-US" sz="1100" b="1" i="0" u="none" strike="noStrike" kern="1200" cap="none" spc="0" normalizeH="0" baseline="0" noProof="0" dirty="0">
                      <a:ln>
                        <a:noFill/>
                      </a:ln>
                      <a:solidFill>
                        <a:prstClr val="black"/>
                      </a:solidFill>
                      <a:effectLst/>
                      <a:uLnTx/>
                      <a:uFillTx/>
                      <a:latin typeface="Gill Sans MT"/>
                      <a:ea typeface="+mn-ea"/>
                      <a:cs typeface="+mn-cs"/>
                    </a:endParaRPr>
                  </a:p>
                </p:txBody>
              </p:sp>
              <p:sp>
                <p:nvSpPr>
                  <p:cNvPr id="107" name="Rounded Rectangle 106">
                    <a:extLst>
                      <a:ext uri="{FF2B5EF4-FFF2-40B4-BE49-F238E27FC236}">
                        <a16:creationId xmlns:a16="http://schemas.microsoft.com/office/drawing/2014/main" id="{054A14EB-7263-4E47-B359-1D6C8A3ACD0F}"/>
                      </a:ext>
                    </a:extLst>
                  </p:cNvPr>
                  <p:cNvSpPr/>
                  <p:nvPr/>
                </p:nvSpPr>
                <p:spPr>
                  <a:xfrm>
                    <a:off x="2888933" y="3108702"/>
                    <a:ext cx="460783" cy="1122538"/>
                  </a:xfrm>
                  <a:prstGeom prst="roundRect">
                    <a:avLst/>
                  </a:prstGeom>
                  <a:solidFill>
                    <a:schemeClr val="bg1">
                      <a:lumMod val="65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Param. Buffer</a:t>
                    </a:r>
                  </a:p>
                </p:txBody>
              </p:sp>
              <p:grpSp>
                <p:nvGrpSpPr>
                  <p:cNvPr id="108" name="Group 107">
                    <a:extLst>
                      <a:ext uri="{FF2B5EF4-FFF2-40B4-BE49-F238E27FC236}">
                        <a16:creationId xmlns:a16="http://schemas.microsoft.com/office/drawing/2014/main" id="{E47D3F3F-D5CF-DF44-8AD7-4096B7B667D5}"/>
                      </a:ext>
                    </a:extLst>
                  </p:cNvPr>
                  <p:cNvGrpSpPr/>
                  <p:nvPr/>
                </p:nvGrpSpPr>
                <p:grpSpPr>
                  <a:xfrm>
                    <a:off x="2859541" y="3064259"/>
                    <a:ext cx="2482476" cy="1157432"/>
                    <a:chOff x="2859541" y="3064259"/>
                    <a:chExt cx="2482476" cy="1157432"/>
                  </a:xfrm>
                </p:grpSpPr>
                <p:sp>
                  <p:nvSpPr>
                    <p:cNvPr id="109" name="Rounded Rectangle 108">
                      <a:extLst>
                        <a:ext uri="{FF2B5EF4-FFF2-40B4-BE49-F238E27FC236}">
                          <a16:creationId xmlns:a16="http://schemas.microsoft.com/office/drawing/2014/main" id="{051FF666-2DD4-CF4C-84F8-932DBC5C5A9E}"/>
                        </a:ext>
                      </a:extLst>
                    </p:cNvPr>
                    <p:cNvSpPr/>
                    <p:nvPr/>
                  </p:nvSpPr>
                  <p:spPr>
                    <a:xfrm>
                      <a:off x="3503074" y="3099153"/>
                      <a:ext cx="1838943" cy="1122538"/>
                    </a:xfrm>
                    <a:prstGeom prst="roundRect">
                      <a:avLst/>
                    </a:prstGeom>
                    <a:solidFill>
                      <a:schemeClr val="accent1">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defTabSz="914400">
                        <a:defRPr/>
                      </a:pPr>
                      <a:r>
                        <a:rPr lang="en-US" b="1" dirty="0">
                          <a:solidFill>
                            <a:prstClr val="black"/>
                          </a:solidFill>
                          <a:latin typeface="Gill Sans MT" panose="020B0502020104020203" pitchFamily="34" charset="77"/>
                          <a:cs typeface="Gill Sans MT"/>
                        </a:rPr>
                        <a:t>16x16</a:t>
                      </a:r>
                    </a:p>
                    <a:p>
                      <a:pPr lvl="0" algn="ctr" defTabSz="914400">
                        <a:defRPr/>
                      </a:pPr>
                      <a:r>
                        <a:rPr lang="en-US" b="1" dirty="0">
                          <a:solidFill>
                            <a:prstClr val="black"/>
                          </a:solidFill>
                          <a:latin typeface="Gill Sans MT" panose="020B0502020104020203" pitchFamily="34" charset="77"/>
                          <a:cs typeface="Gill Sans MT"/>
                        </a:rPr>
                        <a:t>PE Array</a:t>
                      </a:r>
                    </a:p>
                  </p:txBody>
                </p:sp>
                <p:sp>
                  <p:nvSpPr>
                    <p:cNvPr id="110" name="Rectangle 109">
                      <a:extLst>
                        <a:ext uri="{FF2B5EF4-FFF2-40B4-BE49-F238E27FC236}">
                          <a16:creationId xmlns:a16="http://schemas.microsoft.com/office/drawing/2014/main" id="{6DC9A29F-B404-3A45-9151-CA1C2576B8D6}"/>
                        </a:ext>
                      </a:extLst>
                    </p:cNvPr>
                    <p:cNvSpPr/>
                    <p:nvPr/>
                  </p:nvSpPr>
                  <p:spPr>
                    <a:xfrm>
                      <a:off x="2859541" y="3064259"/>
                      <a:ext cx="1949186" cy="67473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grpSp>
          </p:grpSp>
          <p:sp>
            <p:nvSpPr>
              <p:cNvPr id="100" name="Rectangle 99">
                <a:extLst>
                  <a:ext uri="{FF2B5EF4-FFF2-40B4-BE49-F238E27FC236}">
                    <a16:creationId xmlns:a16="http://schemas.microsoft.com/office/drawing/2014/main" id="{CC91154C-8ED8-E642-BACE-0E9F6A34A989}"/>
                  </a:ext>
                </a:extLst>
              </p:cNvPr>
              <p:cNvSpPr/>
              <p:nvPr/>
            </p:nvSpPr>
            <p:spPr>
              <a:xfrm>
                <a:off x="1632951" y="1709874"/>
                <a:ext cx="1449774"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accent2"/>
                    </a:solidFill>
                    <a:effectLst/>
                    <a:uLnTx/>
                    <a:uFillTx/>
                    <a:latin typeface="Gill Sans MT"/>
                    <a:ea typeface="+mn-ea"/>
                    <a:cs typeface="Gill Sans MT"/>
                  </a:rPr>
                  <a:t>Jacquard</a:t>
                </a:r>
              </a:p>
            </p:txBody>
          </p:sp>
        </p:grpSp>
      </p:grpSp>
      <p:sp>
        <p:nvSpPr>
          <p:cNvPr id="51" name="Rectangle 50">
            <a:extLst>
              <a:ext uri="{FF2B5EF4-FFF2-40B4-BE49-F238E27FC236}">
                <a16:creationId xmlns:a16="http://schemas.microsoft.com/office/drawing/2014/main" id="{87DE5B7A-1C5B-F848-BE50-F6E464706AF2}"/>
              </a:ext>
            </a:extLst>
          </p:cNvPr>
          <p:cNvSpPr/>
          <p:nvPr/>
        </p:nvSpPr>
        <p:spPr>
          <a:xfrm>
            <a:off x="3957293" y="1543154"/>
            <a:ext cx="5339107" cy="2246769"/>
          </a:xfrm>
          <a:prstGeom prst="rect">
            <a:avLst/>
          </a:prstGeom>
        </p:spPr>
        <p:txBody>
          <a:bodyPr wrap="square">
            <a:spAutoFit/>
          </a:bodyPr>
          <a:lstStyle/>
          <a:p>
            <a:pPr marL="173037" marR="0" lvl="0" defTabSz="914400" rtl="0" eaLnBrk="1" fontAlgn="auto" latinLnBrk="0" hangingPunct="1">
              <a:lnSpc>
                <a:spcPct val="100000"/>
              </a:lnSpc>
              <a:spcBef>
                <a:spcPts val="0"/>
              </a:spcBef>
              <a:spcAft>
                <a:spcPts val="0"/>
              </a:spcAft>
              <a:buClrTx/>
              <a:buSzTx/>
              <a:defRPr/>
            </a:pPr>
            <a:r>
              <a:rPr kumimoji="0" lang="en-US" sz="2000" b="1" i="0" u="sng" strike="noStrike" kern="1200" cap="none" spc="0" normalizeH="0" baseline="0" noProof="0" dirty="0">
                <a:ln>
                  <a:noFill/>
                </a:ln>
                <a:solidFill>
                  <a:prstClr val="black"/>
                </a:solidFill>
                <a:effectLst/>
                <a:uLnTx/>
                <a:uFillTx/>
                <a:latin typeface="Gill Sans MT"/>
                <a:ea typeface="+mn-ea"/>
                <a:cs typeface="Gill Sans MT"/>
              </a:rPr>
              <a:t>Families 1&amp;2</a:t>
            </a:r>
            <a:r>
              <a:rPr kumimoji="0" lang="en-US" sz="2000" b="1" i="0" strike="noStrike" kern="1200" cap="none" spc="0" normalizeH="0" baseline="0" noProof="0" dirty="0">
                <a:ln>
                  <a:noFill/>
                </a:ln>
                <a:solidFill>
                  <a:prstClr val="black"/>
                </a:solidFill>
                <a:effectLst/>
                <a:uLnTx/>
                <a:uFillTx/>
                <a:latin typeface="Gill Sans MT"/>
                <a:ea typeface="+mn-ea"/>
                <a:cs typeface="Gill Sans MT"/>
              </a:rPr>
              <a:t>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 </a:t>
            </a:r>
            <a:r>
              <a:rPr kumimoji="0" lang="en-US" sz="2000" b="1" i="0" u="none" strike="noStrike" kern="1200" cap="none" spc="0" normalizeH="0" baseline="0" noProof="0" dirty="0">
                <a:ln>
                  <a:noFill/>
                </a:ln>
                <a:solidFill>
                  <a:srgbClr val="C00000"/>
                </a:solidFill>
                <a:effectLst/>
                <a:uLnTx/>
                <a:uFillTx/>
                <a:latin typeface="Gill Sans MT"/>
                <a:ea typeface="+mn-ea"/>
                <a:cs typeface="Gill Sans MT"/>
              </a:rPr>
              <a:t>compute-centric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layers</a:t>
            </a:r>
          </a:p>
          <a:p>
            <a:pPr marL="173037" marR="0" lvl="0" defTabSz="914400" rtl="0" eaLnBrk="1" fontAlgn="auto" latinLnBrk="0" hangingPunct="1">
              <a:lnSpc>
                <a:spcPct val="100000"/>
              </a:lnSpc>
              <a:spcBef>
                <a:spcPts val="0"/>
              </a:spcBef>
              <a:spcAft>
                <a:spcPts val="0"/>
              </a:spcAft>
              <a:buClrTx/>
              <a:buSzTx/>
              <a:defRPr/>
            </a:pPr>
            <a:r>
              <a:rPr lang="en-US" sz="2000" b="1" dirty="0">
                <a:solidFill>
                  <a:srgbClr val="1400FF"/>
                </a:solidFill>
                <a:latin typeface="Gill Sans MT"/>
                <a:cs typeface="Gill Sans MT"/>
              </a:rPr>
              <a:t>- 32x32 PE Array </a:t>
            </a:r>
            <a:r>
              <a:rPr lang="en-US" sz="2000" b="1" dirty="0">
                <a:solidFill>
                  <a:prstClr val="black"/>
                </a:solidFill>
                <a:cs typeface="Gill Sans MT"/>
              </a:rPr>
              <a:t>→ 2 TFLOP/s</a:t>
            </a:r>
          </a:p>
          <a:p>
            <a:pPr marL="173037" defTabSz="914400"/>
            <a:r>
              <a:rPr lang="en-US" sz="2000" b="1" dirty="0">
                <a:solidFill>
                  <a:srgbClr val="1400FF"/>
                </a:solidFill>
                <a:cs typeface="Gill Sans MT"/>
              </a:rPr>
              <a:t>- 256KB</a:t>
            </a:r>
            <a:r>
              <a:rPr lang="en-US" sz="2000" b="1" dirty="0">
                <a:solidFill>
                  <a:prstClr val="black"/>
                </a:solidFill>
                <a:cs typeface="Gill Sans MT"/>
              </a:rPr>
              <a:t> Act. Buffer → </a:t>
            </a:r>
            <a:r>
              <a:rPr lang="en-US" sz="2000" b="1" dirty="0">
                <a:solidFill>
                  <a:srgbClr val="C00000"/>
                </a:solidFill>
                <a:cs typeface="Gill Sans MT"/>
              </a:rPr>
              <a:t>8x </a:t>
            </a:r>
            <a:r>
              <a:rPr lang="en-US" sz="2000" b="1" dirty="0">
                <a:solidFill>
                  <a:prstClr val="black"/>
                </a:solidFill>
                <a:cs typeface="Gill Sans MT"/>
              </a:rPr>
              <a:t>Reduction</a:t>
            </a:r>
          </a:p>
          <a:p>
            <a:pPr marL="173037" defTabSz="914400"/>
            <a:r>
              <a:rPr lang="en-US" sz="2000" b="1" dirty="0">
                <a:solidFill>
                  <a:srgbClr val="1400FF"/>
                </a:solidFill>
                <a:cs typeface="Gill Sans MT"/>
              </a:rPr>
              <a:t>- 128KB</a:t>
            </a:r>
            <a:r>
              <a:rPr lang="en-US" sz="2000" b="1" dirty="0">
                <a:solidFill>
                  <a:prstClr val="black"/>
                </a:solidFill>
                <a:cs typeface="Gill Sans MT"/>
              </a:rPr>
              <a:t> Param. Buffer → </a:t>
            </a:r>
            <a:r>
              <a:rPr lang="en-US" sz="2000" b="1" dirty="0">
                <a:solidFill>
                  <a:srgbClr val="C00000"/>
                </a:solidFill>
                <a:cs typeface="Gill Sans MT"/>
              </a:rPr>
              <a:t>32x</a:t>
            </a:r>
            <a:r>
              <a:rPr lang="en-US" sz="2000" b="1" dirty="0">
                <a:solidFill>
                  <a:prstClr val="black"/>
                </a:solidFill>
                <a:cs typeface="Gill Sans MT"/>
              </a:rPr>
              <a:t> Reduction</a:t>
            </a:r>
          </a:p>
          <a:p>
            <a:pPr marL="173037" defTabSz="914400"/>
            <a:r>
              <a:rPr lang="en-US" sz="2000" b="1" dirty="0">
                <a:solidFill>
                  <a:srgbClr val="1400FF"/>
                </a:solidFill>
                <a:cs typeface="Gill Sans MT"/>
              </a:rPr>
              <a:t>- On-chip accelerator </a:t>
            </a:r>
          </a:p>
          <a:p>
            <a:pPr marL="173037" defTabSz="914400"/>
            <a:endParaRPr lang="en-US" sz="2000" b="1" dirty="0">
              <a:solidFill>
                <a:prstClr val="black"/>
              </a:solidFill>
              <a:cs typeface="Gill Sans MT"/>
            </a:endParaRPr>
          </a:p>
          <a:p>
            <a:pPr marL="333375" lvl="0" indent="-160338" defTabSz="914400">
              <a:buFont typeface="Arial" panose="020B0604020202020204" pitchFamily="34" charset="0"/>
              <a:buChar cha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52" name="Rectangle 51">
            <a:extLst>
              <a:ext uri="{FF2B5EF4-FFF2-40B4-BE49-F238E27FC236}">
                <a16:creationId xmlns:a16="http://schemas.microsoft.com/office/drawing/2014/main" id="{FBF40714-FB7B-704F-B030-A852DED4FD92}"/>
              </a:ext>
            </a:extLst>
          </p:cNvPr>
          <p:cNvSpPr/>
          <p:nvPr/>
        </p:nvSpPr>
        <p:spPr>
          <a:xfrm>
            <a:off x="0" y="3215029"/>
            <a:ext cx="9144000" cy="3365416"/>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graphicFrame>
        <p:nvGraphicFramePr>
          <p:cNvPr id="53" name="Table 4">
            <a:extLst>
              <a:ext uri="{FF2B5EF4-FFF2-40B4-BE49-F238E27FC236}">
                <a16:creationId xmlns:a16="http://schemas.microsoft.com/office/drawing/2014/main" id="{0688EB4B-63FB-FB4D-B83F-0C7B5018E41B}"/>
              </a:ext>
            </a:extLst>
          </p:cNvPr>
          <p:cNvGraphicFramePr>
            <a:graphicFrameLocks/>
          </p:cNvGraphicFramePr>
          <p:nvPr>
            <p:extLst>
              <p:ext uri="{D42A27DB-BD31-4B8C-83A1-F6EECF244321}">
                <p14:modId xmlns:p14="http://schemas.microsoft.com/office/powerpoint/2010/main" val="1824290391"/>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r>
                        <a:rPr lang="en-US" sz="800" kern="1200" dirty="0">
                          <a:solidFill>
                            <a:srgbClr val="1F497D"/>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
        <p:nvSpPr>
          <p:cNvPr id="8" name="Slide Number Placeholder 7"/>
          <p:cNvSpPr>
            <a:spLocks noGrp="1"/>
          </p:cNvSpPr>
          <p:nvPr>
            <p:ph type="sldNum" sz="quarter" idx="12"/>
          </p:nvPr>
        </p:nvSpPr>
        <p:spPr>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2400" b="1" i="0" u="none" strike="noStrike" kern="1200" cap="none" spc="0" normalizeH="0" baseline="0" noProof="0">
              <a:ln>
                <a:noFill/>
              </a:ln>
              <a:solidFill>
                <a:srgbClr val="0070C0"/>
              </a:solidFill>
              <a:effectLst/>
              <a:uLnTx/>
              <a:uFillTx/>
              <a:latin typeface="Gill Sans MT"/>
              <a:ea typeface="+mn-ea"/>
              <a:cs typeface="+mn-cs"/>
            </a:endParaRPr>
          </a:p>
        </p:txBody>
      </p:sp>
    </p:spTree>
    <p:extLst>
      <p:ext uri="{BB962C8B-B14F-4D97-AF65-F5344CB8AC3E}">
        <p14:creationId xmlns:p14="http://schemas.microsoft.com/office/powerpoint/2010/main" val="250666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
                                            <p:txEl>
                                              <p:pRg st="0" end="0"/>
                                            </p:txEl>
                                          </p:spTgt>
                                        </p:tgtEl>
                                        <p:attrNameLst>
                                          <p:attrName>style.visibility</p:attrName>
                                        </p:attrNameLst>
                                      </p:cBhvr>
                                      <p:to>
                                        <p:strVal val="visible"/>
                                      </p:to>
                                    </p:set>
                                    <p:animEffect transition="in" filter="fade">
                                      <p:cBhvr>
                                        <p:cTn id="12" dur="500"/>
                                        <p:tgtEl>
                                          <p:spTgt spid="5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1">
                                            <p:txEl>
                                              <p:pRg st="1" end="1"/>
                                            </p:txEl>
                                          </p:spTgt>
                                        </p:tgtEl>
                                        <p:attrNameLst>
                                          <p:attrName>style.visibility</p:attrName>
                                        </p:attrNameLst>
                                      </p:cBhvr>
                                      <p:to>
                                        <p:strVal val="visible"/>
                                      </p:to>
                                    </p:set>
                                    <p:animEffect transition="in" filter="fade">
                                      <p:cBhvr>
                                        <p:cTn id="17" dur="500"/>
                                        <p:tgtEl>
                                          <p:spTgt spid="5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1">
                                            <p:txEl>
                                              <p:pRg st="2" end="2"/>
                                            </p:txEl>
                                          </p:spTgt>
                                        </p:tgtEl>
                                        <p:attrNameLst>
                                          <p:attrName>style.visibility</p:attrName>
                                        </p:attrNameLst>
                                      </p:cBhvr>
                                      <p:to>
                                        <p:strVal val="visible"/>
                                      </p:to>
                                    </p:set>
                                    <p:animEffect transition="in" filter="fade">
                                      <p:cBhvr>
                                        <p:cTn id="22" dur="500"/>
                                        <p:tgtEl>
                                          <p:spTgt spid="5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1">
                                            <p:txEl>
                                              <p:pRg st="3" end="3"/>
                                            </p:txEl>
                                          </p:spTgt>
                                        </p:tgtEl>
                                        <p:attrNameLst>
                                          <p:attrName>style.visibility</p:attrName>
                                        </p:attrNameLst>
                                      </p:cBhvr>
                                      <p:to>
                                        <p:strVal val="visible"/>
                                      </p:to>
                                    </p:set>
                                    <p:animEffect transition="in" filter="fade">
                                      <p:cBhvr>
                                        <p:cTn id="27" dur="500"/>
                                        <p:tgtEl>
                                          <p:spTgt spid="51">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1">
                                            <p:txEl>
                                              <p:pRg st="4" end="4"/>
                                            </p:txEl>
                                          </p:spTgt>
                                        </p:tgtEl>
                                        <p:attrNameLst>
                                          <p:attrName>style.visibility</p:attrName>
                                        </p:attrNameLst>
                                      </p:cBhvr>
                                      <p:to>
                                        <p:strVal val="visible"/>
                                      </p:to>
                                    </p:set>
                                    <p:animEffect transition="in" filter="fade">
                                      <p:cBhvr>
                                        <p:cTn id="32" dur="500"/>
                                        <p:tgtEl>
                                          <p:spTgt spid="5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48969F0-2D37-9B4F-89A4-C9739461369A}"/>
              </a:ext>
            </a:extLst>
          </p:cNvPr>
          <p:cNvSpPr/>
          <p:nvPr/>
        </p:nvSpPr>
        <p:spPr>
          <a:xfrm>
            <a:off x="0" y="743205"/>
            <a:ext cx="9144000" cy="914400"/>
          </a:xfrm>
          <a:prstGeom prst="rect">
            <a:avLst/>
          </a:prstGeom>
          <a:solidFill>
            <a:srgbClr val="FFF4CC">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sp>
        <p:nvSpPr>
          <p:cNvPr id="7" name="Rectangle 6">
            <a:extLst>
              <a:ext uri="{FF2B5EF4-FFF2-40B4-BE49-F238E27FC236}">
                <a16:creationId xmlns:a16="http://schemas.microsoft.com/office/drawing/2014/main" id="{A8C8C6C2-2540-E14E-8598-187AFA9373A3}"/>
              </a:ext>
            </a:extLst>
          </p:cNvPr>
          <p:cNvSpPr/>
          <p:nvPr/>
        </p:nvSpPr>
        <p:spPr>
          <a:xfrm>
            <a:off x="0" y="1928020"/>
            <a:ext cx="9144000" cy="1261494"/>
          </a:xfrm>
          <a:prstGeom prst="rect">
            <a:avLst/>
          </a:prstGeom>
          <a:solidFill>
            <a:srgbClr val="FFBFB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sp>
        <p:nvSpPr>
          <p:cNvPr id="8" name="Rectangle 7">
            <a:extLst>
              <a:ext uri="{FF2B5EF4-FFF2-40B4-BE49-F238E27FC236}">
                <a16:creationId xmlns:a16="http://schemas.microsoft.com/office/drawing/2014/main" id="{592513E4-C4B7-F242-9A0D-35F07BCED5C7}"/>
              </a:ext>
            </a:extLst>
          </p:cNvPr>
          <p:cNvSpPr/>
          <p:nvPr/>
        </p:nvSpPr>
        <p:spPr>
          <a:xfrm>
            <a:off x="0" y="3429001"/>
            <a:ext cx="9144000" cy="925286"/>
          </a:xfrm>
          <a:prstGeom prst="rect">
            <a:avLst/>
          </a:prstGeom>
          <a:solidFill>
            <a:srgbClr val="CCD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sp>
        <p:nvSpPr>
          <p:cNvPr id="10" name="Rectangle 9">
            <a:extLst>
              <a:ext uri="{FF2B5EF4-FFF2-40B4-BE49-F238E27FC236}">
                <a16:creationId xmlns:a16="http://schemas.microsoft.com/office/drawing/2014/main" id="{3E440315-C009-E346-A212-93C50C707296}"/>
              </a:ext>
            </a:extLst>
          </p:cNvPr>
          <p:cNvSpPr/>
          <p:nvPr/>
        </p:nvSpPr>
        <p:spPr>
          <a:xfrm>
            <a:off x="0" y="4542080"/>
            <a:ext cx="9144000" cy="925286"/>
          </a:xfrm>
          <a:prstGeom prst="rect">
            <a:avLst/>
          </a:prstGeom>
          <a:solidFill>
            <a:srgbClr val="B8CF92">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sp>
        <p:nvSpPr>
          <p:cNvPr id="11" name="Rectangle 10">
            <a:extLst>
              <a:ext uri="{FF2B5EF4-FFF2-40B4-BE49-F238E27FC236}">
                <a16:creationId xmlns:a16="http://schemas.microsoft.com/office/drawing/2014/main" id="{32042D8A-F894-404E-8CDA-6FFCBB190FD3}"/>
              </a:ext>
            </a:extLst>
          </p:cNvPr>
          <p:cNvSpPr/>
          <p:nvPr/>
        </p:nvSpPr>
        <p:spPr>
          <a:xfrm>
            <a:off x="0" y="5655159"/>
            <a:ext cx="9144000" cy="925286"/>
          </a:xfrm>
          <a:prstGeom prst="rect">
            <a:avLst/>
          </a:prstGeom>
          <a:solidFill>
            <a:srgbClr val="AF9CD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sp>
        <p:nvSpPr>
          <p:cNvPr id="2" name="Title 1"/>
          <p:cNvSpPr>
            <a:spLocks noGrp="1"/>
          </p:cNvSpPr>
          <p:nvPr>
            <p:ph type="title"/>
          </p:nvPr>
        </p:nvSpPr>
        <p:spPr>
          <a:xfrm>
            <a:off x="0" y="-76200"/>
            <a:ext cx="9144000" cy="914400"/>
          </a:xfrm>
        </p:spPr>
        <p:txBody>
          <a:bodyPr/>
          <a:lstStyle/>
          <a:p>
            <a:r>
              <a:rPr lang="en-US" dirty="0"/>
              <a:t>Executive Summary</a:t>
            </a:r>
          </a:p>
        </p:txBody>
      </p:sp>
      <p:sp>
        <p:nvSpPr>
          <p:cNvPr id="3" name="Content Placeholder 2"/>
          <p:cNvSpPr>
            <a:spLocks noGrp="1"/>
          </p:cNvSpPr>
          <p:nvPr>
            <p:ph idx="1"/>
          </p:nvPr>
        </p:nvSpPr>
        <p:spPr>
          <a:xfrm>
            <a:off x="152400" y="743204"/>
            <a:ext cx="8991600" cy="6019800"/>
          </a:xfrm>
        </p:spPr>
        <p:txBody>
          <a:bodyPr>
            <a:normAutofit lnSpcReduction="10000"/>
          </a:bodyPr>
          <a:lstStyle/>
          <a:p>
            <a:pPr marL="0" indent="0">
              <a:buNone/>
            </a:pPr>
            <a:r>
              <a:rPr lang="en-US" sz="2000" u="sng" dirty="0">
                <a:solidFill>
                  <a:schemeClr val="tx2"/>
                </a:solidFill>
              </a:rPr>
              <a:t>Context</a:t>
            </a:r>
            <a:r>
              <a:rPr lang="en-US" sz="2000" dirty="0">
                <a:solidFill>
                  <a:schemeClr val="tx2"/>
                </a:solidFill>
              </a:rPr>
              <a:t>:  We extensively analyze </a:t>
            </a:r>
            <a:r>
              <a:rPr lang="en-US" sz="2000" dirty="0">
                <a:solidFill>
                  <a:srgbClr val="0000FF"/>
                </a:solidFill>
              </a:rPr>
              <a:t>a state-of-the-art edge ML accelerator (Google Edge TPU) </a:t>
            </a:r>
            <a:r>
              <a:rPr lang="en-US" sz="2000" dirty="0">
                <a:solidFill>
                  <a:schemeClr val="tx2"/>
                </a:solidFill>
              </a:rPr>
              <a:t>using </a:t>
            </a:r>
            <a:r>
              <a:rPr lang="en-US" sz="2000" dirty="0">
                <a:solidFill>
                  <a:srgbClr val="0000FF"/>
                </a:solidFill>
              </a:rPr>
              <a:t>24 Google edge models</a:t>
            </a:r>
          </a:p>
          <a:p>
            <a:pPr lvl="1"/>
            <a:r>
              <a:rPr lang="en-US" sz="1800" dirty="0">
                <a:cs typeface="Adobe Garamond Pro"/>
              </a:rPr>
              <a:t> Wide range of models (CNNs, LSTMs, Transducers, RCNNs)</a:t>
            </a:r>
            <a:br>
              <a:rPr lang="en-US" sz="1800" dirty="0">
                <a:cs typeface="Adobe Garamond Pro"/>
              </a:rPr>
            </a:br>
            <a:endParaRPr lang="en-US" sz="1800" dirty="0">
              <a:solidFill>
                <a:schemeClr val="tx2"/>
              </a:solidFill>
            </a:endParaRPr>
          </a:p>
          <a:p>
            <a:pPr marL="0" indent="0">
              <a:buNone/>
            </a:pPr>
            <a:r>
              <a:rPr lang="en-US" sz="2000" u="sng" dirty="0">
                <a:solidFill>
                  <a:schemeClr val="tx2"/>
                </a:solidFill>
              </a:rPr>
              <a:t>Problem</a:t>
            </a:r>
            <a:r>
              <a:rPr lang="en-US" sz="2000" dirty="0">
                <a:solidFill>
                  <a:schemeClr val="tx2"/>
                </a:solidFill>
              </a:rPr>
              <a:t>:  The Edge TPU accelerator suffers from </a:t>
            </a:r>
            <a:r>
              <a:rPr lang="en-US" sz="2000" dirty="0">
                <a:solidFill>
                  <a:srgbClr val="800000"/>
                </a:solidFill>
              </a:rPr>
              <a:t>three challenges:</a:t>
            </a:r>
          </a:p>
          <a:p>
            <a:pPr lvl="1"/>
            <a:r>
              <a:rPr lang="en-US" sz="1800" dirty="0">
                <a:cs typeface="Adobe Garamond Pro"/>
              </a:rPr>
              <a:t>It operates </a:t>
            </a:r>
            <a:r>
              <a:rPr lang="en-US" sz="1800" dirty="0">
                <a:solidFill>
                  <a:srgbClr val="800000"/>
                </a:solidFill>
                <a:cs typeface="Adobe Garamond Pro"/>
              </a:rPr>
              <a:t>significantly below</a:t>
            </a:r>
            <a:r>
              <a:rPr lang="en-US" sz="1800" dirty="0">
                <a:solidFill>
                  <a:srgbClr val="C00000"/>
                </a:solidFill>
                <a:cs typeface="Adobe Garamond Pro"/>
              </a:rPr>
              <a:t> </a:t>
            </a:r>
            <a:r>
              <a:rPr lang="en-US" sz="1800" dirty="0">
                <a:solidFill>
                  <a:srgbClr val="595959"/>
                </a:solidFill>
                <a:cs typeface="Adobe Garamond Pro"/>
              </a:rPr>
              <a:t>its</a:t>
            </a:r>
            <a:r>
              <a:rPr lang="en-US" sz="1800" dirty="0">
                <a:solidFill>
                  <a:srgbClr val="C00000"/>
                </a:solidFill>
                <a:cs typeface="Adobe Garamond Pro"/>
              </a:rPr>
              <a:t> </a:t>
            </a:r>
            <a:r>
              <a:rPr lang="en-US" sz="1800" u="sng" dirty="0">
                <a:cs typeface="Adobe Garamond Pro"/>
              </a:rPr>
              <a:t>peak throughput</a:t>
            </a:r>
          </a:p>
          <a:p>
            <a:pPr lvl="1"/>
            <a:r>
              <a:rPr lang="en-US" sz="1800" dirty="0">
                <a:cs typeface="Adobe Garamond Pro"/>
              </a:rPr>
              <a:t>It operates </a:t>
            </a:r>
            <a:r>
              <a:rPr lang="en-US" sz="1800" dirty="0">
                <a:solidFill>
                  <a:srgbClr val="800000"/>
                </a:solidFill>
                <a:cs typeface="Adobe Garamond Pro"/>
              </a:rPr>
              <a:t>significantly below </a:t>
            </a:r>
            <a:r>
              <a:rPr lang="en-US" sz="1800" dirty="0">
                <a:solidFill>
                  <a:srgbClr val="595959"/>
                </a:solidFill>
                <a:cs typeface="Adobe Garamond Pro"/>
              </a:rPr>
              <a:t>its</a:t>
            </a:r>
            <a:r>
              <a:rPr lang="en-US" sz="1800" dirty="0">
                <a:solidFill>
                  <a:srgbClr val="800000"/>
                </a:solidFill>
                <a:cs typeface="Adobe Garamond Pro"/>
              </a:rPr>
              <a:t> </a:t>
            </a:r>
            <a:r>
              <a:rPr lang="en-US" sz="1800" u="sng" dirty="0">
                <a:cs typeface="Adobe Garamond Pro"/>
              </a:rPr>
              <a:t>theoretical energy efficiency</a:t>
            </a:r>
          </a:p>
          <a:p>
            <a:pPr lvl="1"/>
            <a:r>
              <a:rPr lang="en-US" sz="1800" dirty="0">
                <a:solidFill>
                  <a:srgbClr val="595959"/>
                </a:solidFill>
                <a:cs typeface="Adobe Garamond Pro"/>
              </a:rPr>
              <a:t>It</a:t>
            </a:r>
            <a:r>
              <a:rPr lang="en-US" sz="1800" dirty="0">
                <a:solidFill>
                  <a:srgbClr val="800000"/>
                </a:solidFill>
                <a:cs typeface="Adobe Garamond Pro"/>
              </a:rPr>
              <a:t> inefficiently </a:t>
            </a:r>
            <a:r>
              <a:rPr lang="en-US" sz="1800" dirty="0">
                <a:solidFill>
                  <a:srgbClr val="595959"/>
                </a:solidFill>
                <a:cs typeface="Adobe Garamond Pro"/>
              </a:rPr>
              <a:t>handles</a:t>
            </a:r>
            <a:r>
              <a:rPr lang="en-US" sz="1800" dirty="0">
                <a:solidFill>
                  <a:srgbClr val="800000"/>
                </a:solidFill>
                <a:cs typeface="Adobe Garamond Pro"/>
              </a:rPr>
              <a:t> </a:t>
            </a:r>
            <a:r>
              <a:rPr lang="en-US" sz="1800" u="sng" dirty="0">
                <a:cs typeface="Adobe Garamond Pro"/>
              </a:rPr>
              <a:t>memory accesses</a:t>
            </a:r>
            <a:br>
              <a:rPr lang="en-US" sz="1800" dirty="0">
                <a:cs typeface="Adobe Garamond Pro"/>
              </a:rPr>
            </a:br>
            <a:endParaRPr lang="en-US" sz="1800" dirty="0">
              <a:cs typeface="Adobe Garamond Pro"/>
            </a:endParaRPr>
          </a:p>
          <a:p>
            <a:pPr marL="0" lvl="1" indent="0">
              <a:buNone/>
            </a:pPr>
            <a:r>
              <a:rPr lang="en-US" sz="2000" u="sng" dirty="0">
                <a:solidFill>
                  <a:schemeClr val="tx2"/>
                </a:solidFill>
              </a:rPr>
              <a:t>Key Insight</a:t>
            </a:r>
            <a:r>
              <a:rPr lang="en-US" sz="2000" dirty="0">
                <a:solidFill>
                  <a:schemeClr val="tx2"/>
                </a:solidFill>
              </a:rPr>
              <a:t>:  These shortcomings arise from </a:t>
            </a:r>
            <a:r>
              <a:rPr lang="en-US" sz="2000" dirty="0">
                <a:solidFill>
                  <a:srgbClr val="0000FF"/>
                </a:solidFill>
              </a:rPr>
              <a:t>the monolithic design</a:t>
            </a:r>
            <a:r>
              <a:rPr lang="en-US" sz="2000" dirty="0">
                <a:solidFill>
                  <a:schemeClr val="tx2"/>
                </a:solidFill>
              </a:rPr>
              <a:t> of the Edge TPU accelerator</a:t>
            </a:r>
          </a:p>
          <a:p>
            <a:pPr lvl="1"/>
            <a:r>
              <a:rPr lang="en-US" sz="1800" dirty="0">
                <a:cs typeface="Adobe Garamond Pro"/>
              </a:rPr>
              <a:t>The Edge TPU accelerator design does not account for </a:t>
            </a:r>
            <a:r>
              <a:rPr lang="en-US" sz="1800" dirty="0">
                <a:solidFill>
                  <a:srgbClr val="0000FF"/>
                </a:solidFill>
                <a:cs typeface="Adobe Garamond Pro"/>
              </a:rPr>
              <a:t>layer heterogeneity </a:t>
            </a:r>
            <a:br>
              <a:rPr lang="en-US" sz="1800" dirty="0">
                <a:solidFill>
                  <a:srgbClr val="0000FF"/>
                </a:solidFill>
                <a:cs typeface="Adobe Garamond Pro"/>
              </a:rPr>
            </a:br>
            <a:endParaRPr lang="en-US" sz="1800" dirty="0">
              <a:solidFill>
                <a:srgbClr val="0000FF"/>
              </a:solidFill>
            </a:endParaRPr>
          </a:p>
          <a:p>
            <a:pPr marL="0" lvl="1" indent="0">
              <a:buNone/>
            </a:pPr>
            <a:r>
              <a:rPr lang="en-US" sz="2000" u="sng" dirty="0">
                <a:solidFill>
                  <a:schemeClr val="tx2"/>
                </a:solidFill>
              </a:rPr>
              <a:t>Key Mechanism</a:t>
            </a:r>
            <a:r>
              <a:rPr lang="en-US" sz="2000" dirty="0">
                <a:solidFill>
                  <a:schemeClr val="tx2"/>
                </a:solidFill>
              </a:rPr>
              <a:t>:  A new framework called </a:t>
            </a:r>
            <a:r>
              <a:rPr lang="en-US" sz="2000" dirty="0">
                <a:solidFill>
                  <a:srgbClr val="0000FF"/>
                </a:solidFill>
              </a:rPr>
              <a:t>Mensa</a:t>
            </a:r>
          </a:p>
          <a:p>
            <a:pPr lvl="1"/>
            <a:r>
              <a:rPr lang="en-US" sz="1800" dirty="0">
                <a:cs typeface="Adobe Garamond Pro"/>
              </a:rPr>
              <a:t>Mensa consists of heterogeneous accelerators whose dataflow and hardware are specialized for specific families of layers</a:t>
            </a:r>
            <a:br>
              <a:rPr lang="en-US" sz="1800" dirty="0">
                <a:cs typeface="Adobe Garamond Pro"/>
              </a:rPr>
            </a:br>
            <a:endParaRPr lang="en-US" sz="1800" dirty="0">
              <a:solidFill>
                <a:schemeClr val="tx2"/>
              </a:solidFill>
            </a:endParaRPr>
          </a:p>
          <a:p>
            <a:pPr marL="0" lvl="1" indent="0">
              <a:buNone/>
            </a:pPr>
            <a:r>
              <a:rPr lang="en-US" sz="2000" u="sng" dirty="0">
                <a:solidFill>
                  <a:schemeClr val="tx2"/>
                </a:solidFill>
              </a:rPr>
              <a:t>Key Results</a:t>
            </a:r>
            <a:r>
              <a:rPr lang="en-US" sz="2000" dirty="0">
                <a:solidFill>
                  <a:schemeClr val="tx2"/>
                </a:solidFill>
              </a:rPr>
              <a:t>:  We design a version of Mensa for Google edge ML models</a:t>
            </a:r>
          </a:p>
          <a:p>
            <a:pPr lvl="1"/>
            <a:r>
              <a:rPr lang="en-US" sz="1800" dirty="0">
                <a:cs typeface="Adobe Garamond Pro"/>
              </a:rPr>
              <a:t>Mensa improves performance and energy by </a:t>
            </a:r>
            <a:r>
              <a:rPr lang="en-US" sz="1800" dirty="0">
                <a:solidFill>
                  <a:srgbClr val="0000FF"/>
                </a:solidFill>
                <a:cs typeface="Adobe Garamond Pro"/>
              </a:rPr>
              <a:t>3.0X</a:t>
            </a:r>
            <a:r>
              <a:rPr lang="en-US" sz="1800" dirty="0">
                <a:cs typeface="Adobe Garamond Pro"/>
              </a:rPr>
              <a:t> and </a:t>
            </a:r>
            <a:r>
              <a:rPr lang="en-US" sz="1800" dirty="0">
                <a:solidFill>
                  <a:srgbClr val="0000FF"/>
                </a:solidFill>
                <a:cs typeface="Adobe Garamond Pro"/>
              </a:rPr>
              <a:t>3.1X</a:t>
            </a:r>
          </a:p>
          <a:p>
            <a:pPr lvl="1"/>
            <a:r>
              <a:rPr lang="en-US" sz="1800" dirty="0">
                <a:cs typeface="Adobe Garamond Pro"/>
              </a:rPr>
              <a:t>Mensa reduces cost and improves area efficiency</a:t>
            </a:r>
            <a:endParaRPr lang="en-US" sz="1800" dirty="0">
              <a:solidFill>
                <a:srgbClr val="0000FF"/>
              </a:solidFill>
              <a:cs typeface="Adobe Garamond Pro"/>
            </a:endParaRPr>
          </a:p>
          <a:p>
            <a:pPr lvl="1"/>
            <a:endParaRPr lang="en-US" sz="2000" dirty="0">
              <a:solidFill>
                <a:schemeClr val="accent2"/>
              </a:solidFill>
              <a:cs typeface="Gill Sans MT"/>
            </a:endParaRPr>
          </a:p>
          <a:p>
            <a:pPr marL="342900" lvl="1" indent="-342900">
              <a:buFont typeface="Arial" pitchFamily="34" charset="0"/>
              <a:buChar char="•"/>
            </a:pPr>
            <a:endParaRPr lang="en-US" sz="2600" dirty="0">
              <a:solidFill>
                <a:schemeClr val="accent2"/>
              </a:solidFill>
              <a:cs typeface="Gill Sans MT"/>
            </a:endParaRPr>
          </a:p>
          <a:p>
            <a:endParaRPr lang="en-US" sz="2600" dirty="0">
              <a:solidFill>
                <a:srgbClr val="0000FF"/>
              </a:solidFill>
            </a:endParaRPr>
          </a:p>
          <a:p>
            <a:pPr lvl="1"/>
            <a:endParaRPr lang="en-US" sz="2200" dirty="0">
              <a:solidFill>
                <a:srgbClr val="C00000"/>
              </a:solidFill>
              <a:cs typeface="Adobe Garamond Pro"/>
            </a:endParaRPr>
          </a:p>
          <a:p>
            <a:pPr lvl="1"/>
            <a:endParaRPr lang="en-US" sz="2200" dirty="0">
              <a:cs typeface="Adobe Garamond Pro"/>
            </a:endParaRPr>
          </a:p>
          <a:p>
            <a:pPr lvl="1"/>
            <a:endParaRPr lang="en-US" sz="2200" dirty="0">
              <a:cs typeface="Adobe Garamond Pro"/>
            </a:endParaRPr>
          </a:p>
          <a:p>
            <a:pPr lvl="1"/>
            <a:endParaRPr lang="en-US" sz="2200" dirty="0">
              <a:cs typeface="Adobe Garamond Pro"/>
            </a:endParaRPr>
          </a:p>
          <a:p>
            <a:pPr lvl="1"/>
            <a:endParaRPr lang="en-US" sz="2200" dirty="0">
              <a:cs typeface="Adobe Garamond Pro"/>
            </a:endParaRPr>
          </a:p>
          <a:p>
            <a:pPr lvl="1"/>
            <a:endParaRPr lang="en-US" sz="2400" dirty="0">
              <a:cs typeface="Adobe Garamond Pro"/>
            </a:endParaRPr>
          </a:p>
        </p:txBody>
      </p:sp>
      <p:pic>
        <p:nvPicPr>
          <p:cNvPr id="9" name="Picture 8" descr="safari.png"/>
          <p:cNvPicPr>
            <a:picLocks noChangeAspect="1"/>
          </p:cNvPicPr>
          <p:nvPr/>
        </p:nvPicPr>
        <p:blipFill>
          <a:blip r:embed="rId3" cstate="print"/>
          <a:stretch>
            <a:fillRect/>
          </a:stretch>
        </p:blipFill>
        <p:spPr>
          <a:xfrm>
            <a:off x="76200" y="6580445"/>
            <a:ext cx="959296" cy="277563"/>
          </a:xfrm>
          <a:prstGeom prst="rect">
            <a:avLst/>
          </a:prstGeom>
        </p:spPr>
      </p:pic>
      <p:sp>
        <p:nvSpPr>
          <p:cNvPr id="5" name="Slide Number Placeholder 4"/>
          <p:cNvSpPr>
            <a:spLocks noGrp="1"/>
          </p:cNvSpPr>
          <p:nvPr>
            <p:ph type="sldNum" sz="quarter" idx="12"/>
          </p:nvPr>
        </p:nvSpPr>
        <p:spPr>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2400" b="1" i="0" u="none" strike="noStrike" kern="1200" cap="none" spc="0" normalizeH="0" baseline="0" noProof="0" dirty="0">
              <a:ln>
                <a:noFill/>
              </a:ln>
              <a:solidFill>
                <a:srgbClr val="0070C0"/>
              </a:solidFill>
              <a:effectLst/>
              <a:uLnTx/>
              <a:uFillTx/>
              <a:latin typeface="Gill Sans MT"/>
              <a:ea typeface="+mn-ea"/>
              <a:cs typeface="+mn-cs"/>
            </a:endParaRPr>
          </a:p>
        </p:txBody>
      </p:sp>
    </p:spTree>
    <p:extLst>
      <p:ext uri="{BB962C8B-B14F-4D97-AF65-F5344CB8AC3E}">
        <p14:creationId xmlns:p14="http://schemas.microsoft.com/office/powerpoint/2010/main" val="206175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500"/>
                                        <p:tgtEl>
                                          <p:spTgt spid="3">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500"/>
                                        <p:tgtEl>
                                          <p:spTgt spid="3">
                                            <p:txEl>
                                              <p:pRg st="8" end="8"/>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3">
                                            <p:txEl>
                                              <p:pRg st="9" end="9"/>
                                            </p:txEl>
                                          </p:spTgt>
                                        </p:tgtEl>
                                        <p:attrNameLst>
                                          <p:attrName>style.visibility</p:attrName>
                                        </p:attrNameLst>
                                      </p:cBhvr>
                                      <p:to>
                                        <p:strVal val="visible"/>
                                      </p:to>
                                    </p:set>
                                    <p:animEffect transition="in" filter="fade">
                                      <p:cBhvr>
                                        <p:cTn id="46" dur="500"/>
                                        <p:tgtEl>
                                          <p:spTgt spid="3">
                                            <p:txEl>
                                              <p:pRg st="9" end="9"/>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fade">
                                      <p:cBhvr>
                                        <p:cTn id="51" dur="500"/>
                                        <p:tgtEl>
                                          <p:spTgt spid="3">
                                            <p:txEl>
                                              <p:pRg st="10" end="10"/>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3">
                                            <p:txEl>
                                              <p:pRg st="11" end="11"/>
                                            </p:txEl>
                                          </p:spTgt>
                                        </p:tgtEl>
                                        <p:attrNameLst>
                                          <p:attrName>style.visibility</p:attrName>
                                        </p:attrNameLst>
                                      </p:cBhvr>
                                      <p:to>
                                        <p:strVal val="visible"/>
                                      </p:to>
                                    </p:set>
                                    <p:animEffect transition="in" filter="fade">
                                      <p:cBhvr>
                                        <p:cTn id="54" dur="500"/>
                                        <p:tgtEl>
                                          <p:spTgt spid="3">
                                            <p:txEl>
                                              <p:pRg st="11" end="11"/>
                                            </p:txEl>
                                          </p:spTgt>
                                        </p:tgtEl>
                                      </p:cBhvr>
                                    </p:animEffect>
                                  </p:childTnLst>
                                </p:cTn>
                              </p:par>
                              <p:par>
                                <p:cTn id="55" presetID="10" presetClass="entr" presetSubtype="0" fill="hold" nodeType="withEffect">
                                  <p:stCondLst>
                                    <p:cond delay="0"/>
                                  </p:stCondLst>
                                  <p:childTnLst>
                                    <p:set>
                                      <p:cBhvr>
                                        <p:cTn id="56" dur="1" fill="hold">
                                          <p:stCondLst>
                                            <p:cond delay="0"/>
                                          </p:stCondLst>
                                        </p:cTn>
                                        <p:tgtEl>
                                          <p:spTgt spid="3">
                                            <p:txEl>
                                              <p:pRg st="12" end="12"/>
                                            </p:txEl>
                                          </p:spTgt>
                                        </p:tgtEl>
                                        <p:attrNameLst>
                                          <p:attrName>style.visibility</p:attrName>
                                        </p:attrNameLst>
                                      </p:cBhvr>
                                      <p:to>
                                        <p:strVal val="visible"/>
                                      </p:to>
                                    </p:set>
                                    <p:animEffect transition="in" filter="fade">
                                      <p:cBhvr>
                                        <p:cTn id="57"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75" y="-76200"/>
            <a:ext cx="9144000" cy="914400"/>
          </a:xfrm>
        </p:spPr>
        <p:txBody>
          <a:bodyPr>
            <a:noAutofit/>
          </a:bodyPr>
          <a:lstStyle/>
          <a:p>
            <a:r>
              <a:rPr lang="en-US" sz="3600" dirty="0">
                <a:latin typeface="Gill Sans MT"/>
                <a:cs typeface="Gill Sans MT"/>
              </a:rPr>
              <a:t>Mensa-G: Mensa for Google Edge Models</a:t>
            </a:r>
            <a:endParaRPr lang="en-US" sz="3200" dirty="0">
              <a:latin typeface="Gill Sans MT"/>
              <a:cs typeface="Gill Sans MT"/>
            </a:endParaRPr>
          </a:p>
        </p:txBody>
      </p:sp>
      <p:sp>
        <p:nvSpPr>
          <p:cNvPr id="264" name="Rectangle 263"/>
          <p:cNvSpPr/>
          <p:nvPr/>
        </p:nvSpPr>
        <p:spPr>
          <a:xfrm>
            <a:off x="-163975" y="720432"/>
            <a:ext cx="9448800" cy="769441"/>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000000"/>
                </a:solidFill>
                <a:effectLst/>
                <a:uLnTx/>
                <a:uFillTx/>
                <a:latin typeface="Gill Sans MT"/>
                <a:ea typeface="+mn-ea"/>
                <a:cs typeface="Gill Sans MT"/>
              </a:rPr>
              <a:t>Based on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key characteristics</a:t>
            </a:r>
            <a:r>
              <a:rPr kumimoji="0" lang="en-US" sz="2200" b="1" i="0" u="none" strike="noStrike" kern="1200" cap="none" spc="0" normalizeH="0" baseline="0" noProof="0" dirty="0">
                <a:ln>
                  <a:noFill/>
                </a:ln>
                <a:solidFill>
                  <a:srgbClr val="000000"/>
                </a:solidFill>
                <a:effectLst/>
                <a:uLnTx/>
                <a:uFillTx/>
                <a:latin typeface="Gill Sans MT"/>
                <a:ea typeface="+mn-ea"/>
                <a:cs typeface="Gill Sans MT"/>
              </a:rPr>
              <a:t> of families, we design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three accelerators</a:t>
            </a:r>
            <a:r>
              <a:rPr kumimoji="0" lang="en-US" sz="2200" b="1" i="0" u="none" strike="noStrike" kern="1200" cap="none" spc="0" normalizeH="0" baseline="0" noProof="0" dirty="0">
                <a:ln>
                  <a:noFill/>
                </a:ln>
                <a:solidFill>
                  <a:srgbClr val="000000"/>
                </a:solidFill>
                <a:effectLst/>
                <a:uLnTx/>
                <a:uFillTx/>
                <a:latin typeface="Gill Sans MT"/>
                <a:ea typeface="+mn-ea"/>
                <a:cs typeface="Gill Sans MT"/>
              </a:rPr>
              <a:t> to efficiently execute inference across our Google NN models</a:t>
            </a:r>
          </a:p>
        </p:txBody>
      </p:sp>
      <p:pic>
        <p:nvPicPr>
          <p:cNvPr id="265" name="Picture 264" descr="safari.png"/>
          <p:cNvPicPr>
            <a:picLocks noChangeAspect="1"/>
          </p:cNvPicPr>
          <p:nvPr/>
        </p:nvPicPr>
        <p:blipFill>
          <a:blip r:embed="rId3" cstate="print"/>
          <a:stretch>
            <a:fillRect/>
          </a:stretch>
        </p:blipFill>
        <p:spPr>
          <a:xfrm>
            <a:off x="76200" y="6580445"/>
            <a:ext cx="959296" cy="277563"/>
          </a:xfrm>
          <a:prstGeom prst="rect">
            <a:avLst/>
          </a:prstGeom>
        </p:spPr>
      </p:pic>
      <p:grpSp>
        <p:nvGrpSpPr>
          <p:cNvPr id="17" name="Group 16">
            <a:extLst>
              <a:ext uri="{FF2B5EF4-FFF2-40B4-BE49-F238E27FC236}">
                <a16:creationId xmlns:a16="http://schemas.microsoft.com/office/drawing/2014/main" id="{5CF16450-7868-2D4C-AD9D-164406302825}"/>
              </a:ext>
            </a:extLst>
          </p:cNvPr>
          <p:cNvGrpSpPr/>
          <p:nvPr/>
        </p:nvGrpSpPr>
        <p:grpSpPr>
          <a:xfrm>
            <a:off x="58397" y="1519686"/>
            <a:ext cx="9027206" cy="1649458"/>
            <a:chOff x="58397" y="1519686"/>
            <a:chExt cx="9027206" cy="1649458"/>
          </a:xfrm>
        </p:grpSpPr>
        <p:sp>
          <p:nvSpPr>
            <p:cNvPr id="26" name="Rounded Rectangle 25">
              <a:extLst>
                <a:ext uri="{FF2B5EF4-FFF2-40B4-BE49-F238E27FC236}">
                  <a16:creationId xmlns:a16="http://schemas.microsoft.com/office/drawing/2014/main" id="{FFE30CC9-A57F-964B-B1C4-085778761BF6}"/>
                </a:ext>
              </a:extLst>
            </p:cNvPr>
            <p:cNvSpPr/>
            <p:nvPr/>
          </p:nvSpPr>
          <p:spPr>
            <a:xfrm>
              <a:off x="58397" y="1543154"/>
              <a:ext cx="9027206" cy="1625990"/>
            </a:xfrm>
            <a:prstGeom prst="roundRect">
              <a:avLst>
                <a:gd name="adj" fmla="val 6701"/>
              </a:avLst>
            </a:prstGeom>
            <a:solidFill>
              <a:srgbClr val="CCDFFF">
                <a:alpha val="12549"/>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grpSp>
          <p:nvGrpSpPr>
            <p:cNvPr id="22" name="Group 21">
              <a:extLst>
                <a:ext uri="{FF2B5EF4-FFF2-40B4-BE49-F238E27FC236}">
                  <a16:creationId xmlns:a16="http://schemas.microsoft.com/office/drawing/2014/main" id="{6123ACDD-43AA-EF42-BC3E-E20BD3E40305}"/>
                </a:ext>
              </a:extLst>
            </p:cNvPr>
            <p:cNvGrpSpPr/>
            <p:nvPr/>
          </p:nvGrpSpPr>
          <p:grpSpPr>
            <a:xfrm>
              <a:off x="139422" y="1519686"/>
              <a:ext cx="3933620" cy="1506209"/>
              <a:chOff x="174147" y="1739610"/>
              <a:chExt cx="3933620" cy="1506209"/>
            </a:xfrm>
          </p:grpSpPr>
          <p:grpSp>
            <p:nvGrpSpPr>
              <p:cNvPr id="20" name="Group 19">
                <a:extLst>
                  <a:ext uri="{FF2B5EF4-FFF2-40B4-BE49-F238E27FC236}">
                    <a16:creationId xmlns:a16="http://schemas.microsoft.com/office/drawing/2014/main" id="{69582023-70C5-0E48-9FCB-34BD02E9C993}"/>
                  </a:ext>
                </a:extLst>
              </p:cNvPr>
              <p:cNvGrpSpPr/>
              <p:nvPr/>
            </p:nvGrpSpPr>
            <p:grpSpPr>
              <a:xfrm>
                <a:off x="174147" y="2158097"/>
                <a:ext cx="3933620" cy="1087722"/>
                <a:chOff x="47136" y="3321577"/>
                <a:chExt cx="3933620" cy="1087722"/>
              </a:xfrm>
            </p:grpSpPr>
            <p:sp>
              <p:nvSpPr>
                <p:cNvPr id="278" name="Rounded Rectangle 277">
                  <a:extLst>
                    <a:ext uri="{FF2B5EF4-FFF2-40B4-BE49-F238E27FC236}">
                      <a16:creationId xmlns:a16="http://schemas.microsoft.com/office/drawing/2014/main" id="{7FB5E80F-1CD7-2740-9FF1-3969F7A7986B}"/>
                    </a:ext>
                  </a:extLst>
                </p:cNvPr>
                <p:cNvSpPr/>
                <p:nvPr/>
              </p:nvSpPr>
              <p:spPr>
                <a:xfrm>
                  <a:off x="3287330" y="3412791"/>
                  <a:ext cx="693426" cy="903715"/>
                </a:xfrm>
                <a:prstGeom prst="roundRect">
                  <a:avLst/>
                </a:prstGeom>
                <a:solidFill>
                  <a:schemeClr val="tx2"/>
                </a:solidFill>
                <a:ln>
                  <a:solidFill>
                    <a:srgbClr val="000000"/>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lumMod val="95000"/>
                        </a:prstClr>
                      </a:solidFill>
                      <a:effectLst/>
                      <a:uLnTx/>
                      <a:uFillTx/>
                      <a:latin typeface="Gill Sans MT"/>
                      <a:ea typeface="+mn-ea"/>
                      <a:cs typeface="+mn-cs"/>
                    </a:rPr>
                    <a:t>DRAM</a:t>
                  </a:r>
                  <a:endParaRPr kumimoji="0" lang="en-US" sz="1200" b="1" i="0" u="none" strike="noStrike" kern="1200" cap="none" spc="0" normalizeH="0" baseline="0" noProof="0" dirty="0">
                    <a:ln>
                      <a:noFill/>
                    </a:ln>
                    <a:solidFill>
                      <a:prstClr val="white">
                        <a:lumMod val="95000"/>
                      </a:prstClr>
                    </a:solidFill>
                    <a:effectLst/>
                    <a:uLnTx/>
                    <a:uFillTx/>
                    <a:latin typeface="Gill Sans MT"/>
                    <a:ea typeface="+mn-ea"/>
                    <a:cs typeface="+mn-cs"/>
                  </a:endParaRPr>
                </a:p>
              </p:txBody>
            </p:sp>
            <p:cxnSp>
              <p:nvCxnSpPr>
                <p:cNvPr id="279" name="Straight Arrow Connector 278">
                  <a:extLst>
                    <a:ext uri="{FF2B5EF4-FFF2-40B4-BE49-F238E27FC236}">
                      <a16:creationId xmlns:a16="http://schemas.microsoft.com/office/drawing/2014/main" id="{9DA80B2D-1EC5-9141-8DDB-E002EF78B96E}"/>
                    </a:ext>
                  </a:extLst>
                </p:cNvPr>
                <p:cNvCxnSpPr>
                  <a:cxnSpLocks/>
                  <a:stCxn id="278" idx="1"/>
                  <a:endCxn id="282" idx="3"/>
                </p:cNvCxnSpPr>
                <p:nvPr/>
              </p:nvCxnSpPr>
              <p:spPr>
                <a:xfrm flipH="1">
                  <a:off x="2249043" y="3864649"/>
                  <a:ext cx="1038287" cy="789"/>
                </a:xfrm>
                <a:prstGeom prst="straightConnector1">
                  <a:avLst/>
                </a:prstGeom>
                <a:noFill/>
                <a:ln w="38100" cap="flat" cmpd="sng" algn="ctr">
                  <a:solidFill>
                    <a:schemeClr val="tx1"/>
                  </a:solidFill>
                  <a:prstDash val="solid"/>
                  <a:miter lim="800000"/>
                  <a:headEnd type="triangle"/>
                  <a:tailEnd type="triangle"/>
                </a:ln>
                <a:effectLst/>
              </p:spPr>
            </p:cxnSp>
            <p:sp>
              <p:nvSpPr>
                <p:cNvPr id="280" name="Rectangle 279">
                  <a:extLst>
                    <a:ext uri="{FF2B5EF4-FFF2-40B4-BE49-F238E27FC236}">
                      <a16:creationId xmlns:a16="http://schemas.microsoft.com/office/drawing/2014/main" id="{B844A9F6-FCB3-9D4D-880B-BFD0CAC1D2D2}"/>
                    </a:ext>
                  </a:extLst>
                </p:cNvPr>
                <p:cNvSpPr/>
                <p:nvPr/>
              </p:nvSpPr>
              <p:spPr>
                <a:xfrm>
                  <a:off x="2164374" y="3644258"/>
                  <a:ext cx="1207625" cy="25391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prstClr val="black"/>
                      </a:solidFill>
                      <a:effectLst/>
                      <a:uLnTx/>
                      <a:uFillTx/>
                      <a:latin typeface="Gill Sans MT"/>
                      <a:ea typeface="+mn-ea"/>
                      <a:cs typeface="Gill Sans MT"/>
                    </a:rPr>
                    <a:t>32 GB/s</a:t>
                  </a:r>
                </a:p>
              </p:txBody>
            </p:sp>
            <p:sp>
              <p:nvSpPr>
                <p:cNvPr id="282" name="Rounded Rectangle 281">
                  <a:extLst>
                    <a:ext uri="{FF2B5EF4-FFF2-40B4-BE49-F238E27FC236}">
                      <a16:creationId xmlns:a16="http://schemas.microsoft.com/office/drawing/2014/main" id="{FF4CC56E-5369-1E47-BD59-F1A39F1DA8EE}"/>
                    </a:ext>
                  </a:extLst>
                </p:cNvPr>
                <p:cNvSpPr/>
                <p:nvPr/>
              </p:nvSpPr>
              <p:spPr>
                <a:xfrm>
                  <a:off x="47136" y="3321577"/>
                  <a:ext cx="2201907" cy="1087722"/>
                </a:xfrm>
                <a:prstGeom prst="roundRect">
                  <a:avLst/>
                </a:prstGeom>
                <a:solidFill>
                  <a:schemeClr val="lt1">
                    <a:alpha val="0"/>
                  </a:schemeClr>
                </a:solidFill>
                <a:ln w="28575" cmpd="sng">
                  <a:solidFill>
                    <a:srgbClr val="00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grpSp>
              <p:nvGrpSpPr>
                <p:cNvPr id="283" name="Group 282">
                  <a:extLst>
                    <a:ext uri="{FF2B5EF4-FFF2-40B4-BE49-F238E27FC236}">
                      <a16:creationId xmlns:a16="http://schemas.microsoft.com/office/drawing/2014/main" id="{0A51AE31-02CD-3D44-B7F0-C7E36EE3334B}"/>
                    </a:ext>
                  </a:extLst>
                </p:cNvPr>
                <p:cNvGrpSpPr/>
                <p:nvPr/>
              </p:nvGrpSpPr>
              <p:grpSpPr>
                <a:xfrm>
                  <a:off x="94279" y="3443144"/>
                  <a:ext cx="2098069" cy="846199"/>
                  <a:chOff x="1788016" y="2948796"/>
                  <a:chExt cx="3020711" cy="1427006"/>
                </a:xfrm>
              </p:grpSpPr>
              <p:sp>
                <p:nvSpPr>
                  <p:cNvPr id="292" name="Rounded Rectangle 291">
                    <a:extLst>
                      <a:ext uri="{FF2B5EF4-FFF2-40B4-BE49-F238E27FC236}">
                        <a16:creationId xmlns:a16="http://schemas.microsoft.com/office/drawing/2014/main" id="{617C4512-D2F1-BA4C-858E-BC9186192891}"/>
                      </a:ext>
                    </a:extLst>
                  </p:cNvPr>
                  <p:cNvSpPr/>
                  <p:nvPr/>
                </p:nvSpPr>
                <p:spPr>
                  <a:xfrm>
                    <a:off x="1788016" y="2949952"/>
                    <a:ext cx="460781" cy="1425850"/>
                  </a:xfrm>
                  <a:prstGeom prst="roundRect">
                    <a:avLst/>
                  </a:prstGeom>
                  <a:solidFill>
                    <a:srgbClr val="4A8861"/>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Act. </a:t>
                    </a:r>
                    <a:r>
                      <a:rPr lang="en-US" sz="1100" b="1" dirty="0">
                        <a:solidFill>
                          <a:prstClr val="black"/>
                        </a:solidFill>
                        <a:latin typeface="Gill Sans MT"/>
                      </a:rPr>
                      <a:t> Buffer</a:t>
                    </a:r>
                    <a:endParaRPr kumimoji="0" lang="en-US" sz="1100" b="1" i="0" u="none" strike="noStrike" kern="1200" cap="none" spc="0" normalizeH="0" baseline="0" noProof="0" dirty="0">
                      <a:ln>
                        <a:noFill/>
                      </a:ln>
                      <a:solidFill>
                        <a:prstClr val="black"/>
                      </a:solidFill>
                      <a:effectLst/>
                      <a:uLnTx/>
                      <a:uFillTx/>
                      <a:latin typeface="Gill Sans MT"/>
                      <a:ea typeface="+mn-ea"/>
                      <a:cs typeface="+mn-cs"/>
                    </a:endParaRPr>
                  </a:p>
                </p:txBody>
              </p:sp>
              <p:sp>
                <p:nvSpPr>
                  <p:cNvPr id="290" name="Rounded Rectangle 289">
                    <a:extLst>
                      <a:ext uri="{FF2B5EF4-FFF2-40B4-BE49-F238E27FC236}">
                        <a16:creationId xmlns:a16="http://schemas.microsoft.com/office/drawing/2014/main" id="{F4C42268-E801-A748-90BB-B1B3C311485D}"/>
                      </a:ext>
                    </a:extLst>
                  </p:cNvPr>
                  <p:cNvSpPr/>
                  <p:nvPr/>
                </p:nvSpPr>
                <p:spPr>
                  <a:xfrm>
                    <a:off x="2321661" y="2948796"/>
                    <a:ext cx="460781" cy="1421653"/>
                  </a:xfrm>
                  <a:prstGeom prst="roundRect">
                    <a:avLst/>
                  </a:prstGeom>
                  <a:solidFill>
                    <a:schemeClr val="bg1">
                      <a:lumMod val="65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Param. Buffer</a:t>
                    </a:r>
                  </a:p>
                </p:txBody>
              </p:sp>
              <p:grpSp>
                <p:nvGrpSpPr>
                  <p:cNvPr id="286" name="Group 285">
                    <a:extLst>
                      <a:ext uri="{FF2B5EF4-FFF2-40B4-BE49-F238E27FC236}">
                        <a16:creationId xmlns:a16="http://schemas.microsoft.com/office/drawing/2014/main" id="{7EAA666B-5C37-584E-BAFE-65A09E6D572D}"/>
                      </a:ext>
                    </a:extLst>
                  </p:cNvPr>
                  <p:cNvGrpSpPr/>
                  <p:nvPr/>
                </p:nvGrpSpPr>
                <p:grpSpPr>
                  <a:xfrm>
                    <a:off x="2859540" y="2949955"/>
                    <a:ext cx="1949187" cy="1421654"/>
                    <a:chOff x="2859540" y="2949955"/>
                    <a:chExt cx="1949187" cy="1421654"/>
                  </a:xfrm>
                </p:grpSpPr>
                <p:sp>
                  <p:nvSpPr>
                    <p:cNvPr id="287" name="Rounded Rectangle 286">
                      <a:extLst>
                        <a:ext uri="{FF2B5EF4-FFF2-40B4-BE49-F238E27FC236}">
                          <a16:creationId xmlns:a16="http://schemas.microsoft.com/office/drawing/2014/main" id="{28F399E6-424A-464E-87FC-4F43970B2034}"/>
                        </a:ext>
                      </a:extLst>
                    </p:cNvPr>
                    <p:cNvSpPr/>
                    <p:nvPr/>
                  </p:nvSpPr>
                  <p:spPr>
                    <a:xfrm>
                      <a:off x="2859540" y="2949955"/>
                      <a:ext cx="1949187" cy="1421654"/>
                    </a:xfrm>
                    <a:prstGeom prst="roundRect">
                      <a:avLst/>
                    </a:prstGeom>
                    <a:solidFill>
                      <a:schemeClr val="accent1">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defTabSz="914400">
                        <a:defRPr/>
                      </a:pPr>
                      <a:r>
                        <a:rPr lang="en-US" b="1" dirty="0">
                          <a:solidFill>
                            <a:prstClr val="black"/>
                          </a:solidFill>
                          <a:latin typeface="Gill Sans MT" panose="020B0502020104020203" pitchFamily="34" charset="77"/>
                          <a:cs typeface="Gill Sans MT"/>
                        </a:rPr>
                        <a:t>32x32</a:t>
                      </a:r>
                    </a:p>
                    <a:p>
                      <a:pPr lvl="0" algn="ctr" defTabSz="914400">
                        <a:defRPr/>
                      </a:pPr>
                      <a:r>
                        <a:rPr lang="en-US" b="1" dirty="0">
                          <a:solidFill>
                            <a:prstClr val="black"/>
                          </a:solidFill>
                          <a:latin typeface="Gill Sans MT" panose="020B0502020104020203" pitchFamily="34" charset="77"/>
                          <a:cs typeface="Gill Sans MT"/>
                        </a:rPr>
                        <a:t>PE Array</a:t>
                      </a:r>
                    </a:p>
                  </p:txBody>
                </p:sp>
                <p:sp>
                  <p:nvSpPr>
                    <p:cNvPr id="288" name="Rectangle 287">
                      <a:extLst>
                        <a:ext uri="{FF2B5EF4-FFF2-40B4-BE49-F238E27FC236}">
                          <a16:creationId xmlns:a16="http://schemas.microsoft.com/office/drawing/2014/main" id="{2A5C3138-7874-CD4A-88EF-0808946804F5}"/>
                        </a:ext>
                      </a:extLst>
                    </p:cNvPr>
                    <p:cNvSpPr/>
                    <p:nvPr/>
                  </p:nvSpPr>
                  <p:spPr>
                    <a:xfrm>
                      <a:off x="2859541" y="3064259"/>
                      <a:ext cx="1949186" cy="67473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grpSp>
          </p:grpSp>
          <p:sp>
            <p:nvSpPr>
              <p:cNvPr id="369" name="Rectangle 368">
                <a:extLst>
                  <a:ext uri="{FF2B5EF4-FFF2-40B4-BE49-F238E27FC236}">
                    <a16:creationId xmlns:a16="http://schemas.microsoft.com/office/drawing/2014/main" id="{6648BFD0-A04F-074E-B77B-81E98AFFAC39}"/>
                  </a:ext>
                </a:extLst>
              </p:cNvPr>
              <p:cNvSpPr/>
              <p:nvPr/>
            </p:nvSpPr>
            <p:spPr>
              <a:xfrm>
                <a:off x="1632951" y="1739610"/>
                <a:ext cx="1219200"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accent2"/>
                    </a:solidFill>
                    <a:effectLst/>
                    <a:uLnTx/>
                    <a:uFillTx/>
                    <a:latin typeface="Gill Sans MT"/>
                    <a:ea typeface="+mn-ea"/>
                    <a:cs typeface="Gill Sans MT"/>
                  </a:rPr>
                  <a:t>Pascal</a:t>
                </a:r>
              </a:p>
            </p:txBody>
          </p:sp>
        </p:grpSp>
      </p:grpSp>
      <p:grpSp>
        <p:nvGrpSpPr>
          <p:cNvPr id="18" name="Group 17">
            <a:extLst>
              <a:ext uri="{FF2B5EF4-FFF2-40B4-BE49-F238E27FC236}">
                <a16:creationId xmlns:a16="http://schemas.microsoft.com/office/drawing/2014/main" id="{4A74B879-5B8D-E647-BA5C-35388753E656}"/>
              </a:ext>
            </a:extLst>
          </p:cNvPr>
          <p:cNvGrpSpPr/>
          <p:nvPr/>
        </p:nvGrpSpPr>
        <p:grpSpPr>
          <a:xfrm>
            <a:off x="46818" y="3215029"/>
            <a:ext cx="9027206" cy="1644054"/>
            <a:chOff x="46818" y="3215029"/>
            <a:chExt cx="9027206" cy="1644054"/>
          </a:xfrm>
        </p:grpSpPr>
        <p:sp>
          <p:nvSpPr>
            <p:cNvPr id="415" name="Rounded Rectangle 414">
              <a:extLst>
                <a:ext uri="{FF2B5EF4-FFF2-40B4-BE49-F238E27FC236}">
                  <a16:creationId xmlns:a16="http://schemas.microsoft.com/office/drawing/2014/main" id="{E5EE4507-882B-C043-8849-6BA803953A4B}"/>
                </a:ext>
              </a:extLst>
            </p:cNvPr>
            <p:cNvSpPr/>
            <p:nvPr/>
          </p:nvSpPr>
          <p:spPr>
            <a:xfrm>
              <a:off x="46818" y="3233093"/>
              <a:ext cx="9027206" cy="1625990"/>
            </a:xfrm>
            <a:prstGeom prst="roundRect">
              <a:avLst>
                <a:gd name="adj" fmla="val 6701"/>
              </a:avLst>
            </a:prstGeom>
            <a:solidFill>
              <a:srgbClr val="B8CF92">
                <a:alpha val="12549"/>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grpSp>
          <p:nvGrpSpPr>
            <p:cNvPr id="81" name="Group 80">
              <a:extLst>
                <a:ext uri="{FF2B5EF4-FFF2-40B4-BE49-F238E27FC236}">
                  <a16:creationId xmlns:a16="http://schemas.microsoft.com/office/drawing/2014/main" id="{C1D8B7B6-29FE-494E-BF29-F97180A503C8}"/>
                </a:ext>
              </a:extLst>
            </p:cNvPr>
            <p:cNvGrpSpPr/>
            <p:nvPr/>
          </p:nvGrpSpPr>
          <p:grpSpPr>
            <a:xfrm>
              <a:off x="653987" y="3215029"/>
              <a:ext cx="3428098" cy="1506209"/>
              <a:chOff x="679669" y="1739610"/>
              <a:chExt cx="3428098" cy="1506209"/>
            </a:xfrm>
          </p:grpSpPr>
          <p:grpSp>
            <p:nvGrpSpPr>
              <p:cNvPr id="82" name="Group 81">
                <a:extLst>
                  <a:ext uri="{FF2B5EF4-FFF2-40B4-BE49-F238E27FC236}">
                    <a16:creationId xmlns:a16="http://schemas.microsoft.com/office/drawing/2014/main" id="{F1DDD2F8-290C-764E-95C8-CE548E92A5D8}"/>
                  </a:ext>
                </a:extLst>
              </p:cNvPr>
              <p:cNvGrpSpPr/>
              <p:nvPr/>
            </p:nvGrpSpPr>
            <p:grpSpPr>
              <a:xfrm>
                <a:off x="679669" y="2158097"/>
                <a:ext cx="3428098" cy="1087722"/>
                <a:chOff x="552658" y="3321577"/>
                <a:chExt cx="3428098" cy="1087722"/>
              </a:xfrm>
            </p:grpSpPr>
            <p:sp>
              <p:nvSpPr>
                <p:cNvPr id="84" name="Rounded Rectangle 83">
                  <a:extLst>
                    <a:ext uri="{FF2B5EF4-FFF2-40B4-BE49-F238E27FC236}">
                      <a16:creationId xmlns:a16="http://schemas.microsoft.com/office/drawing/2014/main" id="{163C260B-0E7E-4349-960E-BCB8800FBDC5}"/>
                    </a:ext>
                  </a:extLst>
                </p:cNvPr>
                <p:cNvSpPr/>
                <p:nvPr/>
              </p:nvSpPr>
              <p:spPr>
                <a:xfrm>
                  <a:off x="3287330" y="3412791"/>
                  <a:ext cx="693426" cy="903715"/>
                </a:xfrm>
                <a:prstGeom prst="roundRect">
                  <a:avLst/>
                </a:prstGeom>
                <a:solidFill>
                  <a:schemeClr val="tx2"/>
                </a:solidFill>
                <a:ln>
                  <a:solidFill>
                    <a:srgbClr val="000000"/>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lumMod val="95000"/>
                        </a:prstClr>
                      </a:solidFill>
                      <a:effectLst/>
                      <a:uLnTx/>
                      <a:uFillTx/>
                      <a:latin typeface="Gill Sans MT"/>
                      <a:ea typeface="+mn-ea"/>
                      <a:cs typeface="+mn-cs"/>
                    </a:rPr>
                    <a:t>DRAM</a:t>
                  </a:r>
                  <a:endParaRPr kumimoji="0" lang="en-US" sz="1200" b="1" i="0" u="none" strike="noStrike" kern="1200" cap="none" spc="0" normalizeH="0" baseline="0" noProof="0" dirty="0">
                    <a:ln>
                      <a:noFill/>
                    </a:ln>
                    <a:solidFill>
                      <a:prstClr val="white">
                        <a:lumMod val="95000"/>
                      </a:prstClr>
                    </a:solidFill>
                    <a:effectLst/>
                    <a:uLnTx/>
                    <a:uFillTx/>
                    <a:latin typeface="Gill Sans MT"/>
                    <a:ea typeface="+mn-ea"/>
                    <a:cs typeface="+mn-cs"/>
                  </a:endParaRPr>
                </a:p>
              </p:txBody>
            </p:sp>
            <p:cxnSp>
              <p:nvCxnSpPr>
                <p:cNvPr id="85" name="Straight Arrow Connector 84">
                  <a:extLst>
                    <a:ext uri="{FF2B5EF4-FFF2-40B4-BE49-F238E27FC236}">
                      <a16:creationId xmlns:a16="http://schemas.microsoft.com/office/drawing/2014/main" id="{7E9492F2-2BB0-A246-AB95-32F0A8643705}"/>
                    </a:ext>
                  </a:extLst>
                </p:cNvPr>
                <p:cNvCxnSpPr>
                  <a:cxnSpLocks/>
                  <a:stCxn id="84" idx="1"/>
                  <a:endCxn id="87" idx="3"/>
                </p:cNvCxnSpPr>
                <p:nvPr/>
              </p:nvCxnSpPr>
              <p:spPr>
                <a:xfrm flipH="1">
                  <a:off x="2618806" y="3864649"/>
                  <a:ext cx="668524" cy="789"/>
                </a:xfrm>
                <a:prstGeom prst="straightConnector1">
                  <a:avLst/>
                </a:prstGeom>
                <a:noFill/>
                <a:ln w="57150" cap="flat" cmpd="sng" algn="ctr">
                  <a:solidFill>
                    <a:schemeClr val="tx1"/>
                  </a:solidFill>
                  <a:prstDash val="solid"/>
                  <a:miter lim="800000"/>
                  <a:headEnd type="triangle"/>
                  <a:tailEnd type="triangle"/>
                </a:ln>
                <a:effectLst/>
              </p:spPr>
            </p:cxnSp>
            <p:sp>
              <p:nvSpPr>
                <p:cNvPr id="86" name="Rectangle 85">
                  <a:extLst>
                    <a:ext uri="{FF2B5EF4-FFF2-40B4-BE49-F238E27FC236}">
                      <a16:creationId xmlns:a16="http://schemas.microsoft.com/office/drawing/2014/main" id="{610A404B-1D69-404E-B346-DD609CCD6006}"/>
                    </a:ext>
                  </a:extLst>
                </p:cNvPr>
                <p:cNvSpPr/>
                <p:nvPr/>
              </p:nvSpPr>
              <p:spPr>
                <a:xfrm>
                  <a:off x="2357657" y="3556352"/>
                  <a:ext cx="1207625" cy="2616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Gill Sans MT"/>
                    </a:rPr>
                    <a:t>256 GB/s</a:t>
                  </a:r>
                </a:p>
              </p:txBody>
            </p:sp>
            <p:sp>
              <p:nvSpPr>
                <p:cNvPr id="87" name="Rounded Rectangle 86">
                  <a:extLst>
                    <a:ext uri="{FF2B5EF4-FFF2-40B4-BE49-F238E27FC236}">
                      <a16:creationId xmlns:a16="http://schemas.microsoft.com/office/drawing/2014/main" id="{29466604-A1C0-1842-B0E6-FF265E643162}"/>
                    </a:ext>
                  </a:extLst>
                </p:cNvPr>
                <p:cNvSpPr/>
                <p:nvPr/>
              </p:nvSpPr>
              <p:spPr>
                <a:xfrm>
                  <a:off x="552658" y="3321577"/>
                  <a:ext cx="2066148" cy="1087722"/>
                </a:xfrm>
                <a:prstGeom prst="roundRect">
                  <a:avLst/>
                </a:prstGeom>
                <a:solidFill>
                  <a:schemeClr val="lt1">
                    <a:alpha val="0"/>
                  </a:schemeClr>
                </a:solidFill>
                <a:ln w="28575" cmpd="sng">
                  <a:solidFill>
                    <a:srgbClr val="00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grpSp>
              <p:nvGrpSpPr>
                <p:cNvPr id="88" name="Group 87">
                  <a:extLst>
                    <a:ext uri="{FF2B5EF4-FFF2-40B4-BE49-F238E27FC236}">
                      <a16:creationId xmlns:a16="http://schemas.microsoft.com/office/drawing/2014/main" id="{F5488E8E-F41F-9941-94CE-E700B5CED3F1}"/>
                    </a:ext>
                  </a:extLst>
                </p:cNvPr>
                <p:cNvGrpSpPr/>
                <p:nvPr/>
              </p:nvGrpSpPr>
              <p:grpSpPr>
                <a:xfrm>
                  <a:off x="599796" y="3511615"/>
                  <a:ext cx="1952098" cy="692911"/>
                  <a:chOff x="2515839" y="3064259"/>
                  <a:chExt cx="2810556" cy="1168504"/>
                </a:xfrm>
              </p:grpSpPr>
              <p:sp>
                <p:nvSpPr>
                  <p:cNvPr id="89" name="Rounded Rectangle 88">
                    <a:extLst>
                      <a:ext uri="{FF2B5EF4-FFF2-40B4-BE49-F238E27FC236}">
                        <a16:creationId xmlns:a16="http://schemas.microsoft.com/office/drawing/2014/main" id="{97079394-74CE-0D4D-8749-E160CB5BE95C}"/>
                      </a:ext>
                    </a:extLst>
                  </p:cNvPr>
                  <p:cNvSpPr/>
                  <p:nvPr/>
                </p:nvSpPr>
                <p:spPr>
                  <a:xfrm>
                    <a:off x="2515839" y="3107091"/>
                    <a:ext cx="460782" cy="1125672"/>
                  </a:xfrm>
                  <a:prstGeom prst="roundRect">
                    <a:avLst/>
                  </a:prstGeom>
                  <a:solidFill>
                    <a:srgbClr val="4A8861"/>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Act. </a:t>
                    </a:r>
                    <a:r>
                      <a:rPr lang="en-US" sz="1100" b="1" dirty="0">
                        <a:solidFill>
                          <a:prstClr val="black"/>
                        </a:solidFill>
                        <a:latin typeface="Gill Sans MT"/>
                      </a:rPr>
                      <a:t> Buffer</a:t>
                    </a:r>
                    <a:endParaRPr kumimoji="0" lang="en-US" sz="1100" b="1" i="0" u="none" strike="noStrike" kern="1200" cap="none" spc="0" normalizeH="0" baseline="0" noProof="0" dirty="0">
                      <a:ln>
                        <a:noFill/>
                      </a:ln>
                      <a:solidFill>
                        <a:prstClr val="black"/>
                      </a:solidFill>
                      <a:effectLst/>
                      <a:uLnTx/>
                      <a:uFillTx/>
                      <a:latin typeface="Gill Sans MT"/>
                      <a:ea typeface="+mn-ea"/>
                      <a:cs typeface="+mn-cs"/>
                    </a:endParaRPr>
                  </a:p>
                </p:txBody>
              </p:sp>
              <p:grpSp>
                <p:nvGrpSpPr>
                  <p:cNvPr id="91" name="Group 90">
                    <a:extLst>
                      <a:ext uri="{FF2B5EF4-FFF2-40B4-BE49-F238E27FC236}">
                        <a16:creationId xmlns:a16="http://schemas.microsoft.com/office/drawing/2014/main" id="{7203E57E-F0AB-DA4E-B97D-9E5A297937EE}"/>
                      </a:ext>
                    </a:extLst>
                  </p:cNvPr>
                  <p:cNvGrpSpPr/>
                  <p:nvPr/>
                </p:nvGrpSpPr>
                <p:grpSpPr>
                  <a:xfrm>
                    <a:off x="2859541" y="3064259"/>
                    <a:ext cx="2466854" cy="1028929"/>
                    <a:chOff x="2859541" y="3064259"/>
                    <a:chExt cx="2466854" cy="1028929"/>
                  </a:xfrm>
                </p:grpSpPr>
                <p:sp>
                  <p:nvSpPr>
                    <p:cNvPr id="92" name="Rounded Rectangle 91">
                      <a:extLst>
                        <a:ext uri="{FF2B5EF4-FFF2-40B4-BE49-F238E27FC236}">
                          <a16:creationId xmlns:a16="http://schemas.microsoft.com/office/drawing/2014/main" id="{A22DDE75-7E2F-8840-AB42-DC15F5576F9B}"/>
                        </a:ext>
                      </a:extLst>
                    </p:cNvPr>
                    <p:cNvSpPr/>
                    <p:nvPr/>
                  </p:nvSpPr>
                  <p:spPr>
                    <a:xfrm>
                      <a:off x="3587719" y="3240380"/>
                      <a:ext cx="1738676" cy="852808"/>
                    </a:xfrm>
                    <a:prstGeom prst="roundRect">
                      <a:avLst/>
                    </a:prstGeom>
                    <a:solidFill>
                      <a:schemeClr val="accent1">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defTabSz="914400">
                        <a:defRPr/>
                      </a:pPr>
                      <a:r>
                        <a:rPr lang="en-US" b="1" dirty="0">
                          <a:solidFill>
                            <a:prstClr val="black"/>
                          </a:solidFill>
                          <a:latin typeface="Gill Sans MT" panose="020B0502020104020203" pitchFamily="34" charset="77"/>
                          <a:cs typeface="Gill Sans MT"/>
                        </a:rPr>
                        <a:t>8x8</a:t>
                      </a:r>
                    </a:p>
                    <a:p>
                      <a:pPr lvl="0" algn="ctr" defTabSz="914400">
                        <a:defRPr/>
                      </a:pPr>
                      <a:r>
                        <a:rPr lang="en-US" b="1" dirty="0">
                          <a:solidFill>
                            <a:prstClr val="black"/>
                          </a:solidFill>
                          <a:latin typeface="Gill Sans MT" panose="020B0502020104020203" pitchFamily="34" charset="77"/>
                          <a:cs typeface="Gill Sans MT"/>
                        </a:rPr>
                        <a:t>PE Array</a:t>
                      </a:r>
                    </a:p>
                  </p:txBody>
                </p:sp>
                <p:sp>
                  <p:nvSpPr>
                    <p:cNvPr id="93" name="Rectangle 92">
                      <a:extLst>
                        <a:ext uri="{FF2B5EF4-FFF2-40B4-BE49-F238E27FC236}">
                          <a16:creationId xmlns:a16="http://schemas.microsoft.com/office/drawing/2014/main" id="{F990EF81-2F31-5444-A432-3717436135B5}"/>
                        </a:ext>
                      </a:extLst>
                    </p:cNvPr>
                    <p:cNvSpPr/>
                    <p:nvPr/>
                  </p:nvSpPr>
                  <p:spPr>
                    <a:xfrm>
                      <a:off x="2859541" y="3064259"/>
                      <a:ext cx="1949186" cy="67473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grpSp>
          </p:grpSp>
          <p:sp>
            <p:nvSpPr>
              <p:cNvPr id="83" name="Rectangle 82">
                <a:extLst>
                  <a:ext uri="{FF2B5EF4-FFF2-40B4-BE49-F238E27FC236}">
                    <a16:creationId xmlns:a16="http://schemas.microsoft.com/office/drawing/2014/main" id="{B5D6A7CE-AA39-D240-BF02-A88ED77985B7}"/>
                  </a:ext>
                </a:extLst>
              </p:cNvPr>
              <p:cNvSpPr/>
              <p:nvPr/>
            </p:nvSpPr>
            <p:spPr>
              <a:xfrm>
                <a:off x="1632951" y="1739610"/>
                <a:ext cx="1219200"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accent2"/>
                    </a:solidFill>
                    <a:effectLst/>
                    <a:uLnTx/>
                    <a:uFillTx/>
                    <a:latin typeface="Gill Sans MT"/>
                    <a:ea typeface="+mn-ea"/>
                    <a:cs typeface="Gill Sans MT"/>
                  </a:rPr>
                  <a:t>Pavlov</a:t>
                </a:r>
              </a:p>
            </p:txBody>
          </p:sp>
        </p:grpSp>
      </p:grpSp>
      <p:grpSp>
        <p:nvGrpSpPr>
          <p:cNvPr id="19" name="Group 18">
            <a:extLst>
              <a:ext uri="{FF2B5EF4-FFF2-40B4-BE49-F238E27FC236}">
                <a16:creationId xmlns:a16="http://schemas.microsoft.com/office/drawing/2014/main" id="{7B29D62D-745B-F64C-A32D-E97DD4298D88}"/>
              </a:ext>
            </a:extLst>
          </p:cNvPr>
          <p:cNvGrpSpPr/>
          <p:nvPr/>
        </p:nvGrpSpPr>
        <p:grpSpPr>
          <a:xfrm>
            <a:off x="33580" y="4873478"/>
            <a:ext cx="9027206" cy="1667876"/>
            <a:chOff x="33580" y="4873478"/>
            <a:chExt cx="9027206" cy="1667876"/>
          </a:xfrm>
        </p:grpSpPr>
        <p:sp>
          <p:nvSpPr>
            <p:cNvPr id="416" name="Rounded Rectangle 415">
              <a:extLst>
                <a:ext uri="{FF2B5EF4-FFF2-40B4-BE49-F238E27FC236}">
                  <a16:creationId xmlns:a16="http://schemas.microsoft.com/office/drawing/2014/main" id="{4C57B803-A073-4E45-8AA8-28E3349B669F}"/>
                </a:ext>
              </a:extLst>
            </p:cNvPr>
            <p:cNvSpPr/>
            <p:nvPr/>
          </p:nvSpPr>
          <p:spPr>
            <a:xfrm>
              <a:off x="33580" y="4915364"/>
              <a:ext cx="9027206" cy="1625990"/>
            </a:xfrm>
            <a:prstGeom prst="roundRect">
              <a:avLst>
                <a:gd name="adj" fmla="val 6701"/>
              </a:avLst>
            </a:prstGeom>
            <a:solidFill>
              <a:schemeClr val="accent1">
                <a:lumMod val="20000"/>
                <a:lumOff val="80000"/>
                <a:alpha val="12549"/>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grpSp>
          <p:nvGrpSpPr>
            <p:cNvPr id="98" name="Group 97">
              <a:extLst>
                <a:ext uri="{FF2B5EF4-FFF2-40B4-BE49-F238E27FC236}">
                  <a16:creationId xmlns:a16="http://schemas.microsoft.com/office/drawing/2014/main" id="{2AC908C9-4F94-804F-B78C-495BB46DBEB8}"/>
                </a:ext>
              </a:extLst>
            </p:cNvPr>
            <p:cNvGrpSpPr/>
            <p:nvPr/>
          </p:nvGrpSpPr>
          <p:grpSpPr>
            <a:xfrm>
              <a:off x="503692" y="4873478"/>
              <a:ext cx="3569350" cy="1535945"/>
              <a:chOff x="538417" y="1709874"/>
              <a:chExt cx="3569350" cy="1535945"/>
            </a:xfrm>
          </p:grpSpPr>
          <p:grpSp>
            <p:nvGrpSpPr>
              <p:cNvPr id="99" name="Group 98">
                <a:extLst>
                  <a:ext uri="{FF2B5EF4-FFF2-40B4-BE49-F238E27FC236}">
                    <a16:creationId xmlns:a16="http://schemas.microsoft.com/office/drawing/2014/main" id="{FEA33B8B-DEC6-D94B-9AB9-5678D2055DF5}"/>
                  </a:ext>
                </a:extLst>
              </p:cNvPr>
              <p:cNvGrpSpPr/>
              <p:nvPr/>
            </p:nvGrpSpPr>
            <p:grpSpPr>
              <a:xfrm>
                <a:off x="538417" y="2158097"/>
                <a:ext cx="3569350" cy="1087722"/>
                <a:chOff x="411406" y="3321577"/>
                <a:chExt cx="3569350" cy="1087722"/>
              </a:xfrm>
            </p:grpSpPr>
            <p:sp>
              <p:nvSpPr>
                <p:cNvPr id="101" name="Rounded Rectangle 100">
                  <a:extLst>
                    <a:ext uri="{FF2B5EF4-FFF2-40B4-BE49-F238E27FC236}">
                      <a16:creationId xmlns:a16="http://schemas.microsoft.com/office/drawing/2014/main" id="{D438F16C-A54D-C24F-A5D7-CBCE915F0080}"/>
                    </a:ext>
                  </a:extLst>
                </p:cNvPr>
                <p:cNvSpPr/>
                <p:nvPr/>
              </p:nvSpPr>
              <p:spPr>
                <a:xfrm>
                  <a:off x="3287330" y="3412791"/>
                  <a:ext cx="693426" cy="903715"/>
                </a:xfrm>
                <a:prstGeom prst="roundRect">
                  <a:avLst/>
                </a:prstGeom>
                <a:solidFill>
                  <a:schemeClr val="tx2"/>
                </a:solidFill>
                <a:ln>
                  <a:solidFill>
                    <a:srgbClr val="000000"/>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lumMod val="95000"/>
                        </a:prstClr>
                      </a:solidFill>
                      <a:effectLst/>
                      <a:uLnTx/>
                      <a:uFillTx/>
                      <a:latin typeface="Gill Sans MT"/>
                      <a:ea typeface="+mn-ea"/>
                      <a:cs typeface="+mn-cs"/>
                    </a:rPr>
                    <a:t>DRAM</a:t>
                  </a:r>
                  <a:endParaRPr kumimoji="0" lang="en-US" sz="1200" b="1" i="0" u="none" strike="noStrike" kern="1200" cap="none" spc="0" normalizeH="0" baseline="0" noProof="0" dirty="0">
                    <a:ln>
                      <a:noFill/>
                    </a:ln>
                    <a:solidFill>
                      <a:prstClr val="white">
                        <a:lumMod val="95000"/>
                      </a:prstClr>
                    </a:solidFill>
                    <a:effectLst/>
                    <a:uLnTx/>
                    <a:uFillTx/>
                    <a:latin typeface="Gill Sans MT"/>
                    <a:ea typeface="+mn-ea"/>
                    <a:cs typeface="+mn-cs"/>
                  </a:endParaRPr>
                </a:p>
              </p:txBody>
            </p:sp>
            <p:cxnSp>
              <p:nvCxnSpPr>
                <p:cNvPr id="102" name="Straight Arrow Connector 101">
                  <a:extLst>
                    <a:ext uri="{FF2B5EF4-FFF2-40B4-BE49-F238E27FC236}">
                      <a16:creationId xmlns:a16="http://schemas.microsoft.com/office/drawing/2014/main" id="{2D3758AD-5BBB-8F40-9CD3-A674492DB4D6}"/>
                    </a:ext>
                  </a:extLst>
                </p:cNvPr>
                <p:cNvCxnSpPr>
                  <a:cxnSpLocks/>
                  <a:stCxn id="101" idx="1"/>
                  <a:endCxn id="104" idx="3"/>
                </p:cNvCxnSpPr>
                <p:nvPr/>
              </p:nvCxnSpPr>
              <p:spPr>
                <a:xfrm flipH="1">
                  <a:off x="2613313" y="3864649"/>
                  <a:ext cx="674017" cy="789"/>
                </a:xfrm>
                <a:prstGeom prst="straightConnector1">
                  <a:avLst/>
                </a:prstGeom>
                <a:noFill/>
                <a:ln w="57150" cap="flat" cmpd="sng" algn="ctr">
                  <a:solidFill>
                    <a:schemeClr val="tx1"/>
                  </a:solidFill>
                  <a:prstDash val="solid"/>
                  <a:miter lim="800000"/>
                  <a:headEnd type="triangle"/>
                  <a:tailEnd type="triangle"/>
                </a:ln>
                <a:effectLst/>
              </p:spPr>
            </p:cxnSp>
            <p:sp>
              <p:nvSpPr>
                <p:cNvPr id="103" name="Rectangle 102">
                  <a:extLst>
                    <a:ext uri="{FF2B5EF4-FFF2-40B4-BE49-F238E27FC236}">
                      <a16:creationId xmlns:a16="http://schemas.microsoft.com/office/drawing/2014/main" id="{3F4CF825-B381-B04E-90F6-8B77A787B005}"/>
                    </a:ext>
                  </a:extLst>
                </p:cNvPr>
                <p:cNvSpPr/>
                <p:nvPr/>
              </p:nvSpPr>
              <p:spPr>
                <a:xfrm>
                  <a:off x="2151452" y="3569794"/>
                  <a:ext cx="1637326" cy="25391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prstClr val="black"/>
                      </a:solidFill>
                      <a:effectLst/>
                      <a:uLnTx/>
                      <a:uFillTx/>
                      <a:latin typeface="Gill Sans MT"/>
                      <a:ea typeface="+mn-ea"/>
                      <a:cs typeface="Gill Sans MT"/>
                    </a:rPr>
                    <a:t>256 GB/s</a:t>
                  </a:r>
                </a:p>
              </p:txBody>
            </p:sp>
            <p:sp>
              <p:nvSpPr>
                <p:cNvPr id="104" name="Rounded Rectangle 103">
                  <a:extLst>
                    <a:ext uri="{FF2B5EF4-FFF2-40B4-BE49-F238E27FC236}">
                      <a16:creationId xmlns:a16="http://schemas.microsoft.com/office/drawing/2014/main" id="{D32A72EB-E817-264F-9010-C25D0A11E1C3}"/>
                    </a:ext>
                  </a:extLst>
                </p:cNvPr>
                <p:cNvSpPr/>
                <p:nvPr/>
              </p:nvSpPr>
              <p:spPr>
                <a:xfrm>
                  <a:off x="411406" y="3321577"/>
                  <a:ext cx="2201907" cy="1087722"/>
                </a:xfrm>
                <a:prstGeom prst="roundRect">
                  <a:avLst/>
                </a:prstGeom>
                <a:solidFill>
                  <a:schemeClr val="lt1">
                    <a:alpha val="0"/>
                  </a:schemeClr>
                </a:solidFill>
                <a:ln w="28575" cmpd="sng">
                  <a:solidFill>
                    <a:srgbClr val="00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grpSp>
              <p:nvGrpSpPr>
                <p:cNvPr id="105" name="Group 104">
                  <a:extLst>
                    <a:ext uri="{FF2B5EF4-FFF2-40B4-BE49-F238E27FC236}">
                      <a16:creationId xmlns:a16="http://schemas.microsoft.com/office/drawing/2014/main" id="{B7B7EF96-45C3-4B40-9BF8-83C730466F11}"/>
                    </a:ext>
                  </a:extLst>
                </p:cNvPr>
                <p:cNvGrpSpPr/>
                <p:nvPr/>
              </p:nvGrpSpPr>
              <p:grpSpPr>
                <a:xfrm>
                  <a:off x="488284" y="3511613"/>
                  <a:ext cx="2074467" cy="692007"/>
                  <a:chOff x="2355287" y="3064259"/>
                  <a:chExt cx="2986730" cy="1166981"/>
                </a:xfrm>
              </p:grpSpPr>
              <p:sp>
                <p:nvSpPr>
                  <p:cNvPr id="106" name="Rounded Rectangle 105">
                    <a:extLst>
                      <a:ext uri="{FF2B5EF4-FFF2-40B4-BE49-F238E27FC236}">
                        <a16:creationId xmlns:a16="http://schemas.microsoft.com/office/drawing/2014/main" id="{136552F5-A6EA-2647-A7B7-A4551570AEB3}"/>
                      </a:ext>
                    </a:extLst>
                  </p:cNvPr>
                  <p:cNvSpPr/>
                  <p:nvPr/>
                </p:nvSpPr>
                <p:spPr>
                  <a:xfrm>
                    <a:off x="2355287" y="3099152"/>
                    <a:ext cx="460780" cy="1122538"/>
                  </a:xfrm>
                  <a:prstGeom prst="roundRect">
                    <a:avLst/>
                  </a:prstGeom>
                  <a:solidFill>
                    <a:srgbClr val="4A8861"/>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Act. </a:t>
                    </a:r>
                    <a:r>
                      <a:rPr lang="en-US" sz="1100" b="1" dirty="0">
                        <a:solidFill>
                          <a:prstClr val="black"/>
                        </a:solidFill>
                        <a:latin typeface="Gill Sans MT"/>
                      </a:rPr>
                      <a:t> Buffer</a:t>
                    </a:r>
                    <a:endParaRPr kumimoji="0" lang="en-US" sz="1100" b="1" i="0" u="none" strike="noStrike" kern="1200" cap="none" spc="0" normalizeH="0" baseline="0" noProof="0" dirty="0">
                      <a:ln>
                        <a:noFill/>
                      </a:ln>
                      <a:solidFill>
                        <a:prstClr val="black"/>
                      </a:solidFill>
                      <a:effectLst/>
                      <a:uLnTx/>
                      <a:uFillTx/>
                      <a:latin typeface="Gill Sans MT"/>
                      <a:ea typeface="+mn-ea"/>
                      <a:cs typeface="+mn-cs"/>
                    </a:endParaRPr>
                  </a:p>
                </p:txBody>
              </p:sp>
              <p:sp>
                <p:nvSpPr>
                  <p:cNvPr id="107" name="Rounded Rectangle 106">
                    <a:extLst>
                      <a:ext uri="{FF2B5EF4-FFF2-40B4-BE49-F238E27FC236}">
                        <a16:creationId xmlns:a16="http://schemas.microsoft.com/office/drawing/2014/main" id="{054A14EB-7263-4E47-B359-1D6C8A3ACD0F}"/>
                      </a:ext>
                    </a:extLst>
                  </p:cNvPr>
                  <p:cNvSpPr/>
                  <p:nvPr/>
                </p:nvSpPr>
                <p:spPr>
                  <a:xfrm>
                    <a:off x="2888933" y="3108702"/>
                    <a:ext cx="460783" cy="1122538"/>
                  </a:xfrm>
                  <a:prstGeom prst="roundRect">
                    <a:avLst/>
                  </a:prstGeom>
                  <a:solidFill>
                    <a:schemeClr val="bg1">
                      <a:lumMod val="65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Param. Buffer</a:t>
                    </a:r>
                  </a:p>
                </p:txBody>
              </p:sp>
              <p:grpSp>
                <p:nvGrpSpPr>
                  <p:cNvPr id="108" name="Group 107">
                    <a:extLst>
                      <a:ext uri="{FF2B5EF4-FFF2-40B4-BE49-F238E27FC236}">
                        <a16:creationId xmlns:a16="http://schemas.microsoft.com/office/drawing/2014/main" id="{E47D3F3F-D5CF-DF44-8AD7-4096B7B667D5}"/>
                      </a:ext>
                    </a:extLst>
                  </p:cNvPr>
                  <p:cNvGrpSpPr/>
                  <p:nvPr/>
                </p:nvGrpSpPr>
                <p:grpSpPr>
                  <a:xfrm>
                    <a:off x="2859541" y="3064259"/>
                    <a:ext cx="2482476" cy="1157432"/>
                    <a:chOff x="2859541" y="3064259"/>
                    <a:chExt cx="2482476" cy="1157432"/>
                  </a:xfrm>
                </p:grpSpPr>
                <p:sp>
                  <p:nvSpPr>
                    <p:cNvPr id="109" name="Rounded Rectangle 108">
                      <a:extLst>
                        <a:ext uri="{FF2B5EF4-FFF2-40B4-BE49-F238E27FC236}">
                          <a16:creationId xmlns:a16="http://schemas.microsoft.com/office/drawing/2014/main" id="{051FF666-2DD4-CF4C-84F8-932DBC5C5A9E}"/>
                        </a:ext>
                      </a:extLst>
                    </p:cNvPr>
                    <p:cNvSpPr/>
                    <p:nvPr/>
                  </p:nvSpPr>
                  <p:spPr>
                    <a:xfrm>
                      <a:off x="3503074" y="3099153"/>
                      <a:ext cx="1838943" cy="1122538"/>
                    </a:xfrm>
                    <a:prstGeom prst="roundRect">
                      <a:avLst/>
                    </a:prstGeom>
                    <a:solidFill>
                      <a:schemeClr val="accent1">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defTabSz="914400">
                        <a:defRPr/>
                      </a:pPr>
                      <a:r>
                        <a:rPr lang="en-US" b="1" dirty="0">
                          <a:solidFill>
                            <a:prstClr val="black"/>
                          </a:solidFill>
                          <a:latin typeface="Gill Sans MT" panose="020B0502020104020203" pitchFamily="34" charset="77"/>
                          <a:cs typeface="Gill Sans MT"/>
                        </a:rPr>
                        <a:t>16x16</a:t>
                      </a:r>
                    </a:p>
                    <a:p>
                      <a:pPr lvl="0" algn="ctr" defTabSz="914400">
                        <a:defRPr/>
                      </a:pPr>
                      <a:r>
                        <a:rPr lang="en-US" b="1" dirty="0">
                          <a:solidFill>
                            <a:prstClr val="black"/>
                          </a:solidFill>
                          <a:latin typeface="Gill Sans MT" panose="020B0502020104020203" pitchFamily="34" charset="77"/>
                          <a:cs typeface="Gill Sans MT"/>
                        </a:rPr>
                        <a:t>PE Array</a:t>
                      </a:r>
                    </a:p>
                  </p:txBody>
                </p:sp>
                <p:sp>
                  <p:nvSpPr>
                    <p:cNvPr id="110" name="Rectangle 109">
                      <a:extLst>
                        <a:ext uri="{FF2B5EF4-FFF2-40B4-BE49-F238E27FC236}">
                          <a16:creationId xmlns:a16="http://schemas.microsoft.com/office/drawing/2014/main" id="{6DC9A29F-B404-3A45-9151-CA1C2576B8D6}"/>
                        </a:ext>
                      </a:extLst>
                    </p:cNvPr>
                    <p:cNvSpPr/>
                    <p:nvPr/>
                  </p:nvSpPr>
                  <p:spPr>
                    <a:xfrm>
                      <a:off x="2859541" y="3064259"/>
                      <a:ext cx="1949186" cy="67473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grpSp>
          </p:grpSp>
          <p:sp>
            <p:nvSpPr>
              <p:cNvPr id="100" name="Rectangle 99">
                <a:extLst>
                  <a:ext uri="{FF2B5EF4-FFF2-40B4-BE49-F238E27FC236}">
                    <a16:creationId xmlns:a16="http://schemas.microsoft.com/office/drawing/2014/main" id="{CC91154C-8ED8-E642-BACE-0E9F6A34A989}"/>
                  </a:ext>
                </a:extLst>
              </p:cNvPr>
              <p:cNvSpPr/>
              <p:nvPr/>
            </p:nvSpPr>
            <p:spPr>
              <a:xfrm>
                <a:off x="1632951" y="1709874"/>
                <a:ext cx="1449774"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accent2"/>
                    </a:solidFill>
                    <a:effectLst/>
                    <a:uLnTx/>
                    <a:uFillTx/>
                    <a:latin typeface="Gill Sans MT"/>
                    <a:ea typeface="+mn-ea"/>
                    <a:cs typeface="Gill Sans MT"/>
                  </a:rPr>
                  <a:t>Jacquard</a:t>
                </a:r>
              </a:p>
            </p:txBody>
          </p:sp>
        </p:grpSp>
      </p:grpSp>
      <p:sp>
        <p:nvSpPr>
          <p:cNvPr id="51" name="Rectangle 50">
            <a:extLst>
              <a:ext uri="{FF2B5EF4-FFF2-40B4-BE49-F238E27FC236}">
                <a16:creationId xmlns:a16="http://schemas.microsoft.com/office/drawing/2014/main" id="{87DE5B7A-1C5B-F848-BE50-F6E464706AF2}"/>
              </a:ext>
            </a:extLst>
          </p:cNvPr>
          <p:cNvSpPr/>
          <p:nvPr/>
        </p:nvSpPr>
        <p:spPr>
          <a:xfrm>
            <a:off x="3957293" y="1543154"/>
            <a:ext cx="5339107" cy="2246769"/>
          </a:xfrm>
          <a:prstGeom prst="rect">
            <a:avLst/>
          </a:prstGeom>
        </p:spPr>
        <p:txBody>
          <a:bodyPr wrap="square">
            <a:spAutoFit/>
          </a:bodyPr>
          <a:lstStyle/>
          <a:p>
            <a:pPr marL="173037" marR="0" lvl="0" defTabSz="914400" rtl="0" eaLnBrk="1" fontAlgn="auto" latinLnBrk="0" hangingPunct="1">
              <a:lnSpc>
                <a:spcPct val="100000"/>
              </a:lnSpc>
              <a:spcBef>
                <a:spcPts val="0"/>
              </a:spcBef>
              <a:spcAft>
                <a:spcPts val="0"/>
              </a:spcAft>
              <a:buClrTx/>
              <a:buSzTx/>
              <a:defRPr/>
            </a:pPr>
            <a:r>
              <a:rPr kumimoji="0" lang="en-US" sz="2000" b="1" i="0" u="sng" strike="noStrike" kern="1200" cap="none" spc="0" normalizeH="0" baseline="0" noProof="0" dirty="0">
                <a:ln>
                  <a:noFill/>
                </a:ln>
                <a:solidFill>
                  <a:prstClr val="black"/>
                </a:solidFill>
                <a:effectLst/>
                <a:uLnTx/>
                <a:uFillTx/>
                <a:latin typeface="Gill Sans MT"/>
                <a:ea typeface="+mn-ea"/>
                <a:cs typeface="Gill Sans MT"/>
              </a:rPr>
              <a:t>Families 1&amp;2</a:t>
            </a:r>
            <a:r>
              <a:rPr kumimoji="0" lang="en-US" sz="2000" b="1" i="0" strike="noStrike" kern="1200" cap="none" spc="0" normalizeH="0" baseline="0" noProof="0" dirty="0">
                <a:ln>
                  <a:noFill/>
                </a:ln>
                <a:solidFill>
                  <a:prstClr val="black"/>
                </a:solidFill>
                <a:effectLst/>
                <a:uLnTx/>
                <a:uFillTx/>
                <a:latin typeface="Gill Sans MT"/>
                <a:ea typeface="+mn-ea"/>
                <a:cs typeface="Gill Sans MT"/>
              </a:rPr>
              <a:t>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 </a:t>
            </a:r>
            <a:r>
              <a:rPr kumimoji="0" lang="en-US" sz="2000" b="1" i="0" u="none" strike="noStrike" kern="1200" cap="none" spc="0" normalizeH="0" baseline="0" noProof="0" dirty="0">
                <a:ln>
                  <a:noFill/>
                </a:ln>
                <a:solidFill>
                  <a:srgbClr val="C00000"/>
                </a:solidFill>
                <a:effectLst/>
                <a:uLnTx/>
                <a:uFillTx/>
                <a:latin typeface="Gill Sans MT"/>
                <a:ea typeface="+mn-ea"/>
                <a:cs typeface="Gill Sans MT"/>
              </a:rPr>
              <a:t>compute-centric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layers</a:t>
            </a:r>
          </a:p>
          <a:p>
            <a:pPr marL="173037" marR="0" lvl="0" defTabSz="914400" rtl="0" eaLnBrk="1" fontAlgn="auto" latinLnBrk="0" hangingPunct="1">
              <a:lnSpc>
                <a:spcPct val="100000"/>
              </a:lnSpc>
              <a:spcBef>
                <a:spcPts val="0"/>
              </a:spcBef>
              <a:spcAft>
                <a:spcPts val="0"/>
              </a:spcAft>
              <a:buClrTx/>
              <a:buSzTx/>
              <a:defRPr/>
            </a:pPr>
            <a:r>
              <a:rPr lang="en-US" sz="2000" b="1" dirty="0">
                <a:solidFill>
                  <a:srgbClr val="1400FF"/>
                </a:solidFill>
                <a:latin typeface="Gill Sans MT"/>
                <a:cs typeface="Gill Sans MT"/>
              </a:rPr>
              <a:t>- 32x32 PE Array </a:t>
            </a:r>
            <a:r>
              <a:rPr lang="en-US" sz="2000" b="1" dirty="0">
                <a:solidFill>
                  <a:prstClr val="black"/>
                </a:solidFill>
                <a:cs typeface="Gill Sans MT"/>
              </a:rPr>
              <a:t>→ 2 TFLOP/s</a:t>
            </a:r>
          </a:p>
          <a:p>
            <a:pPr marL="173037" defTabSz="914400"/>
            <a:r>
              <a:rPr lang="en-US" sz="2000" b="1" dirty="0">
                <a:solidFill>
                  <a:srgbClr val="1400FF"/>
                </a:solidFill>
                <a:cs typeface="Gill Sans MT"/>
              </a:rPr>
              <a:t>- 256KB</a:t>
            </a:r>
            <a:r>
              <a:rPr lang="en-US" sz="2000" b="1" dirty="0">
                <a:solidFill>
                  <a:prstClr val="black"/>
                </a:solidFill>
                <a:cs typeface="Gill Sans MT"/>
              </a:rPr>
              <a:t> Act. Buffer → </a:t>
            </a:r>
            <a:r>
              <a:rPr lang="en-US" sz="2000" b="1" dirty="0">
                <a:solidFill>
                  <a:srgbClr val="C00000"/>
                </a:solidFill>
                <a:cs typeface="Gill Sans MT"/>
              </a:rPr>
              <a:t>8x </a:t>
            </a:r>
            <a:r>
              <a:rPr lang="en-US" sz="2000" b="1" dirty="0">
                <a:solidFill>
                  <a:prstClr val="black"/>
                </a:solidFill>
                <a:cs typeface="Gill Sans MT"/>
              </a:rPr>
              <a:t>Reduction</a:t>
            </a:r>
          </a:p>
          <a:p>
            <a:pPr marL="173037" defTabSz="914400"/>
            <a:r>
              <a:rPr lang="en-US" sz="2000" b="1" dirty="0">
                <a:solidFill>
                  <a:srgbClr val="1400FF"/>
                </a:solidFill>
                <a:cs typeface="Gill Sans MT"/>
              </a:rPr>
              <a:t>- 128KB</a:t>
            </a:r>
            <a:r>
              <a:rPr lang="en-US" sz="2000" b="1" dirty="0">
                <a:solidFill>
                  <a:prstClr val="black"/>
                </a:solidFill>
                <a:cs typeface="Gill Sans MT"/>
              </a:rPr>
              <a:t> Param. Buffer → </a:t>
            </a:r>
            <a:r>
              <a:rPr lang="en-US" sz="2000" b="1" dirty="0">
                <a:solidFill>
                  <a:srgbClr val="C00000"/>
                </a:solidFill>
                <a:cs typeface="Gill Sans MT"/>
              </a:rPr>
              <a:t>32x</a:t>
            </a:r>
            <a:r>
              <a:rPr lang="en-US" sz="2000" b="1" dirty="0">
                <a:solidFill>
                  <a:prstClr val="black"/>
                </a:solidFill>
                <a:cs typeface="Gill Sans MT"/>
              </a:rPr>
              <a:t> Reduction</a:t>
            </a:r>
          </a:p>
          <a:p>
            <a:pPr marL="173037" defTabSz="914400"/>
            <a:r>
              <a:rPr lang="en-US" sz="2000" b="1" dirty="0">
                <a:solidFill>
                  <a:srgbClr val="1400FF"/>
                </a:solidFill>
                <a:cs typeface="Gill Sans MT"/>
              </a:rPr>
              <a:t>- On-chip accelerator </a:t>
            </a:r>
          </a:p>
          <a:p>
            <a:pPr marL="173037" defTabSz="914400"/>
            <a:endParaRPr lang="en-US" sz="2000" b="1" dirty="0">
              <a:solidFill>
                <a:prstClr val="black"/>
              </a:solidFill>
              <a:cs typeface="Gill Sans MT"/>
            </a:endParaRPr>
          </a:p>
          <a:p>
            <a:pPr marL="333375" lvl="0" indent="-160338" defTabSz="914400">
              <a:buFont typeface="Arial" panose="020B0604020202020204" pitchFamily="34" charset="0"/>
              <a:buChar cha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54" name="Rectangle 53">
            <a:extLst>
              <a:ext uri="{FF2B5EF4-FFF2-40B4-BE49-F238E27FC236}">
                <a16:creationId xmlns:a16="http://schemas.microsoft.com/office/drawing/2014/main" id="{89054C28-1AE9-CE40-B196-9975F1E9B28B}"/>
              </a:ext>
            </a:extLst>
          </p:cNvPr>
          <p:cNvSpPr/>
          <p:nvPr/>
        </p:nvSpPr>
        <p:spPr>
          <a:xfrm>
            <a:off x="4050058" y="3262090"/>
            <a:ext cx="5339107" cy="2246769"/>
          </a:xfrm>
          <a:prstGeom prst="rect">
            <a:avLst/>
          </a:prstGeom>
        </p:spPr>
        <p:txBody>
          <a:bodyPr wrap="square">
            <a:spAutoFit/>
          </a:bodyPr>
          <a:lstStyle/>
          <a:p>
            <a:pPr marL="173037" marR="0" lvl="0" defTabSz="914400" rtl="0" eaLnBrk="1" fontAlgn="auto" latinLnBrk="0" hangingPunct="1">
              <a:lnSpc>
                <a:spcPct val="100000"/>
              </a:lnSpc>
              <a:spcBef>
                <a:spcPts val="0"/>
              </a:spcBef>
              <a:spcAft>
                <a:spcPts val="0"/>
              </a:spcAft>
              <a:buClrTx/>
              <a:buSzTx/>
              <a:defRPr/>
            </a:pPr>
            <a:r>
              <a:rPr kumimoji="0" lang="en-US" sz="2000" b="1" i="0" u="sng" strike="noStrike" kern="1200" cap="none" spc="0" normalizeH="0" baseline="0" noProof="0" dirty="0">
                <a:ln>
                  <a:noFill/>
                </a:ln>
                <a:solidFill>
                  <a:prstClr val="black"/>
                </a:solidFill>
                <a:effectLst/>
                <a:uLnTx/>
                <a:uFillTx/>
                <a:latin typeface="Gill Sans MT"/>
                <a:ea typeface="+mn-ea"/>
                <a:cs typeface="Gill Sans MT"/>
              </a:rPr>
              <a:t>Family 3</a:t>
            </a:r>
            <a:r>
              <a:rPr kumimoji="0" lang="en-US" sz="2000" b="1" i="0" strike="noStrike" kern="1200" cap="none" spc="0" normalizeH="0" baseline="0" noProof="0" dirty="0">
                <a:ln>
                  <a:noFill/>
                </a:ln>
                <a:solidFill>
                  <a:prstClr val="black"/>
                </a:solidFill>
                <a:effectLst/>
                <a:uLnTx/>
                <a:uFillTx/>
                <a:latin typeface="Gill Sans MT"/>
                <a:ea typeface="+mn-ea"/>
                <a:cs typeface="Gill Sans MT"/>
              </a:rPr>
              <a:t>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 </a:t>
            </a:r>
            <a:r>
              <a:rPr kumimoji="0" lang="en-US" sz="2000" b="1" i="0" u="none" strike="noStrike" kern="1200" cap="none" spc="0" normalizeH="0" baseline="0" noProof="0" dirty="0">
                <a:ln>
                  <a:noFill/>
                </a:ln>
                <a:solidFill>
                  <a:schemeClr val="accent2"/>
                </a:solidFill>
                <a:effectLst/>
                <a:uLnTx/>
                <a:uFillTx/>
                <a:latin typeface="Gill Sans MT"/>
                <a:ea typeface="+mn-ea"/>
                <a:cs typeface="Gill Sans MT"/>
              </a:rPr>
              <a:t>LSTM data-centric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layers</a:t>
            </a:r>
          </a:p>
          <a:p>
            <a:pPr marL="173037" marR="0" lvl="0" defTabSz="914400" rtl="0" eaLnBrk="1" fontAlgn="auto" latinLnBrk="0" hangingPunct="1">
              <a:lnSpc>
                <a:spcPct val="100000"/>
              </a:lnSpc>
              <a:spcBef>
                <a:spcPts val="0"/>
              </a:spcBef>
              <a:spcAft>
                <a:spcPts val="0"/>
              </a:spcAft>
              <a:buClrTx/>
              <a:buSzTx/>
              <a:defRPr/>
            </a:pPr>
            <a:r>
              <a:rPr lang="en-US" sz="2000" b="1" dirty="0">
                <a:solidFill>
                  <a:srgbClr val="1400FF"/>
                </a:solidFill>
                <a:latin typeface="Gill Sans MT"/>
                <a:cs typeface="Gill Sans MT"/>
              </a:rPr>
              <a:t>- 8x8 PE Array </a:t>
            </a:r>
            <a:r>
              <a:rPr lang="en-US" sz="2000" b="1" dirty="0">
                <a:solidFill>
                  <a:prstClr val="black"/>
                </a:solidFill>
                <a:cs typeface="Gill Sans MT"/>
              </a:rPr>
              <a:t>→ 128 GFLOP/s</a:t>
            </a:r>
          </a:p>
          <a:p>
            <a:pPr marL="173037" defTabSz="914400"/>
            <a:r>
              <a:rPr lang="en-US" sz="2000" b="1" dirty="0">
                <a:solidFill>
                  <a:srgbClr val="1400FF"/>
                </a:solidFill>
                <a:cs typeface="Gill Sans MT"/>
              </a:rPr>
              <a:t>- 128KB</a:t>
            </a:r>
            <a:r>
              <a:rPr lang="en-US" sz="2000" b="1" dirty="0">
                <a:solidFill>
                  <a:prstClr val="black"/>
                </a:solidFill>
                <a:cs typeface="Gill Sans MT"/>
              </a:rPr>
              <a:t> Act. Buffer → </a:t>
            </a:r>
            <a:r>
              <a:rPr lang="en-US" sz="2000" b="1" dirty="0">
                <a:solidFill>
                  <a:srgbClr val="C00000"/>
                </a:solidFill>
                <a:cs typeface="Gill Sans MT"/>
              </a:rPr>
              <a:t>16x </a:t>
            </a:r>
            <a:r>
              <a:rPr lang="en-US" sz="2000" b="1" dirty="0">
                <a:solidFill>
                  <a:prstClr val="black"/>
                </a:solidFill>
                <a:cs typeface="Gill Sans MT"/>
              </a:rPr>
              <a:t>Reduction</a:t>
            </a:r>
          </a:p>
          <a:p>
            <a:pPr marL="173037" defTabSz="914400"/>
            <a:r>
              <a:rPr lang="en-US" sz="2000" b="1" dirty="0">
                <a:solidFill>
                  <a:schemeClr val="accent2"/>
                </a:solidFill>
                <a:cs typeface="Gill Sans MT"/>
              </a:rPr>
              <a:t>- </a:t>
            </a:r>
            <a:r>
              <a:rPr lang="en-US" sz="2000" b="1" u="sng" dirty="0">
                <a:solidFill>
                  <a:schemeClr val="accent2"/>
                </a:solidFill>
                <a:cs typeface="Gill Sans MT"/>
              </a:rPr>
              <a:t>No</a:t>
            </a:r>
            <a:r>
              <a:rPr lang="en-US" sz="2000" b="1" dirty="0">
                <a:solidFill>
                  <a:prstClr val="black"/>
                </a:solidFill>
                <a:cs typeface="Gill Sans MT"/>
              </a:rPr>
              <a:t> Param. Buffer → </a:t>
            </a:r>
            <a:r>
              <a:rPr lang="en-US" sz="2000" b="1" dirty="0">
                <a:solidFill>
                  <a:srgbClr val="C00000"/>
                </a:solidFill>
                <a:cs typeface="Gill Sans MT"/>
              </a:rPr>
              <a:t>4MB in Baseline </a:t>
            </a:r>
            <a:endParaRPr lang="en-US" sz="2000" b="1" dirty="0">
              <a:solidFill>
                <a:prstClr val="black"/>
              </a:solidFill>
              <a:cs typeface="Gill Sans MT"/>
            </a:endParaRPr>
          </a:p>
          <a:p>
            <a:pPr marL="173037" defTabSz="914400"/>
            <a:r>
              <a:rPr lang="en-US" sz="2000" b="1" dirty="0">
                <a:solidFill>
                  <a:srgbClr val="1400FF"/>
                </a:solidFill>
                <a:cs typeface="Gill Sans MT"/>
              </a:rPr>
              <a:t>- Near-data accelerator </a:t>
            </a:r>
          </a:p>
          <a:p>
            <a:pPr marL="173037" defTabSz="914400"/>
            <a:endParaRPr lang="en-US" sz="2000" b="1" dirty="0">
              <a:solidFill>
                <a:prstClr val="black"/>
              </a:solidFill>
              <a:cs typeface="Gill Sans MT"/>
            </a:endParaRPr>
          </a:p>
          <a:p>
            <a:pPr marL="333375" lvl="0" indent="-160338" defTabSz="914400">
              <a:buFont typeface="Arial" panose="020B0604020202020204" pitchFamily="34" charset="0"/>
              <a:buChar cha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nvGrpSpPr>
          <p:cNvPr id="55" name="Group 54">
            <a:extLst>
              <a:ext uri="{FF2B5EF4-FFF2-40B4-BE49-F238E27FC236}">
                <a16:creationId xmlns:a16="http://schemas.microsoft.com/office/drawing/2014/main" id="{1AA70C23-1732-1A4C-9529-26E6CF031EA0}"/>
              </a:ext>
            </a:extLst>
          </p:cNvPr>
          <p:cNvGrpSpPr/>
          <p:nvPr/>
        </p:nvGrpSpPr>
        <p:grpSpPr>
          <a:xfrm>
            <a:off x="-24817" y="1472638"/>
            <a:ext cx="9191048" cy="5105884"/>
            <a:chOff x="251170" y="4086629"/>
            <a:chExt cx="9191048" cy="5105884"/>
          </a:xfrm>
        </p:grpSpPr>
        <p:sp>
          <p:nvSpPr>
            <p:cNvPr id="56" name="Rectangle 55">
              <a:extLst>
                <a:ext uri="{FF2B5EF4-FFF2-40B4-BE49-F238E27FC236}">
                  <a16:creationId xmlns:a16="http://schemas.microsoft.com/office/drawing/2014/main" id="{8B03AB45-ADA3-0748-86B3-CCB951536DE3}"/>
                </a:ext>
              </a:extLst>
            </p:cNvPr>
            <p:cNvSpPr/>
            <p:nvPr/>
          </p:nvSpPr>
          <p:spPr>
            <a:xfrm>
              <a:off x="298218" y="4086629"/>
              <a:ext cx="9144000" cy="1712713"/>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sp>
          <p:nvSpPr>
            <p:cNvPr id="57" name="Rectangle 56">
              <a:extLst>
                <a:ext uri="{FF2B5EF4-FFF2-40B4-BE49-F238E27FC236}">
                  <a16:creationId xmlns:a16="http://schemas.microsoft.com/office/drawing/2014/main" id="{76776B10-A41A-5F49-9C6B-1700088FF1C2}"/>
                </a:ext>
              </a:extLst>
            </p:cNvPr>
            <p:cNvSpPr/>
            <p:nvPr/>
          </p:nvSpPr>
          <p:spPr>
            <a:xfrm>
              <a:off x="251170" y="7512165"/>
              <a:ext cx="9144000" cy="1680348"/>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grpSp>
      <p:graphicFrame>
        <p:nvGraphicFramePr>
          <p:cNvPr id="58" name="Table 4">
            <a:extLst>
              <a:ext uri="{FF2B5EF4-FFF2-40B4-BE49-F238E27FC236}">
                <a16:creationId xmlns:a16="http://schemas.microsoft.com/office/drawing/2014/main" id="{E089A85A-27DD-4449-A282-4637FA747BBF}"/>
              </a:ext>
            </a:extLst>
          </p:cNvPr>
          <p:cNvGraphicFramePr>
            <a:graphicFrameLocks/>
          </p:cNvGraphicFramePr>
          <p:nvPr>
            <p:extLst>
              <p:ext uri="{D42A27DB-BD31-4B8C-83A1-F6EECF244321}">
                <p14:modId xmlns:p14="http://schemas.microsoft.com/office/powerpoint/2010/main" val="1648311387"/>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a:t>
                      </a:r>
                      <a:r>
                        <a:rPr lang="en-US" sz="800" kern="1200" dirty="0">
                          <a:solidFill>
                            <a:srgbClr val="1F497D"/>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
        <p:nvSpPr>
          <p:cNvPr id="8" name="Slide Number Placeholder 7"/>
          <p:cNvSpPr>
            <a:spLocks noGrp="1"/>
          </p:cNvSpPr>
          <p:nvPr>
            <p:ph type="sldNum" sz="quarter" idx="12"/>
          </p:nvPr>
        </p:nvSpPr>
        <p:spPr>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2400" b="1" i="0" u="none" strike="noStrike" kern="1200" cap="none" spc="0" normalizeH="0" baseline="0" noProof="0">
              <a:ln>
                <a:noFill/>
              </a:ln>
              <a:solidFill>
                <a:srgbClr val="0070C0"/>
              </a:solidFill>
              <a:effectLst/>
              <a:uLnTx/>
              <a:uFillTx/>
              <a:latin typeface="Gill Sans MT"/>
              <a:ea typeface="+mn-ea"/>
              <a:cs typeface="+mn-cs"/>
            </a:endParaRPr>
          </a:p>
        </p:txBody>
      </p:sp>
    </p:spTree>
    <p:extLst>
      <p:ext uri="{BB962C8B-B14F-4D97-AF65-F5344CB8AC3E}">
        <p14:creationId xmlns:p14="http://schemas.microsoft.com/office/powerpoint/2010/main" val="1393594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4">
                                            <p:txEl>
                                              <p:pRg st="0" end="0"/>
                                            </p:txEl>
                                          </p:spTgt>
                                        </p:tgtEl>
                                        <p:attrNameLst>
                                          <p:attrName>style.visibility</p:attrName>
                                        </p:attrNameLst>
                                      </p:cBhvr>
                                      <p:to>
                                        <p:strVal val="visible"/>
                                      </p:to>
                                    </p:set>
                                    <p:animEffect transition="in" filter="fade">
                                      <p:cBhvr>
                                        <p:cTn id="12" dur="500"/>
                                        <p:tgtEl>
                                          <p:spTgt spid="5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4">
                                            <p:txEl>
                                              <p:pRg st="1" end="1"/>
                                            </p:txEl>
                                          </p:spTgt>
                                        </p:tgtEl>
                                        <p:attrNameLst>
                                          <p:attrName>style.visibility</p:attrName>
                                        </p:attrNameLst>
                                      </p:cBhvr>
                                      <p:to>
                                        <p:strVal val="visible"/>
                                      </p:to>
                                    </p:set>
                                    <p:animEffect transition="in" filter="fade">
                                      <p:cBhvr>
                                        <p:cTn id="17" dur="500"/>
                                        <p:tgtEl>
                                          <p:spTgt spid="5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4">
                                            <p:txEl>
                                              <p:pRg st="2" end="2"/>
                                            </p:txEl>
                                          </p:spTgt>
                                        </p:tgtEl>
                                        <p:attrNameLst>
                                          <p:attrName>style.visibility</p:attrName>
                                        </p:attrNameLst>
                                      </p:cBhvr>
                                      <p:to>
                                        <p:strVal val="visible"/>
                                      </p:to>
                                    </p:set>
                                    <p:animEffect transition="in" filter="fade">
                                      <p:cBhvr>
                                        <p:cTn id="22" dur="500"/>
                                        <p:tgtEl>
                                          <p:spTgt spid="5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4">
                                            <p:txEl>
                                              <p:pRg st="3" end="3"/>
                                            </p:txEl>
                                          </p:spTgt>
                                        </p:tgtEl>
                                        <p:attrNameLst>
                                          <p:attrName>style.visibility</p:attrName>
                                        </p:attrNameLst>
                                      </p:cBhvr>
                                      <p:to>
                                        <p:strVal val="visible"/>
                                      </p:to>
                                    </p:set>
                                    <p:animEffect transition="in" filter="fade">
                                      <p:cBhvr>
                                        <p:cTn id="27" dur="500"/>
                                        <p:tgtEl>
                                          <p:spTgt spid="5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4">
                                            <p:txEl>
                                              <p:pRg st="4" end="4"/>
                                            </p:txEl>
                                          </p:spTgt>
                                        </p:tgtEl>
                                        <p:attrNameLst>
                                          <p:attrName>style.visibility</p:attrName>
                                        </p:attrNameLst>
                                      </p:cBhvr>
                                      <p:to>
                                        <p:strVal val="visible"/>
                                      </p:to>
                                    </p:set>
                                    <p:animEffect transition="in" filter="fade">
                                      <p:cBhvr>
                                        <p:cTn id="32" dur="500"/>
                                        <p:tgtEl>
                                          <p:spTgt spid="5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75" y="-76200"/>
            <a:ext cx="9144000" cy="914400"/>
          </a:xfrm>
        </p:spPr>
        <p:txBody>
          <a:bodyPr>
            <a:noAutofit/>
          </a:bodyPr>
          <a:lstStyle/>
          <a:p>
            <a:r>
              <a:rPr lang="en-US" sz="3600" dirty="0">
                <a:latin typeface="Gill Sans MT"/>
                <a:cs typeface="Gill Sans MT"/>
              </a:rPr>
              <a:t>Mensa-G: Mensa for Google Edge Models</a:t>
            </a:r>
            <a:endParaRPr lang="en-US" sz="3200" dirty="0">
              <a:latin typeface="Gill Sans MT"/>
              <a:cs typeface="Gill Sans MT"/>
            </a:endParaRPr>
          </a:p>
        </p:txBody>
      </p:sp>
      <p:sp>
        <p:nvSpPr>
          <p:cNvPr id="264" name="Rectangle 263"/>
          <p:cNvSpPr/>
          <p:nvPr/>
        </p:nvSpPr>
        <p:spPr>
          <a:xfrm>
            <a:off x="-163975" y="720432"/>
            <a:ext cx="9448800" cy="769441"/>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000000"/>
                </a:solidFill>
                <a:effectLst/>
                <a:uLnTx/>
                <a:uFillTx/>
                <a:latin typeface="Gill Sans MT"/>
                <a:ea typeface="+mn-ea"/>
                <a:cs typeface="Gill Sans MT"/>
              </a:rPr>
              <a:t>Based on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key characteristics</a:t>
            </a:r>
            <a:r>
              <a:rPr kumimoji="0" lang="en-US" sz="2200" b="1" i="0" u="none" strike="noStrike" kern="1200" cap="none" spc="0" normalizeH="0" baseline="0" noProof="0" dirty="0">
                <a:ln>
                  <a:noFill/>
                </a:ln>
                <a:solidFill>
                  <a:srgbClr val="000000"/>
                </a:solidFill>
                <a:effectLst/>
                <a:uLnTx/>
                <a:uFillTx/>
                <a:latin typeface="Gill Sans MT"/>
                <a:ea typeface="+mn-ea"/>
                <a:cs typeface="Gill Sans MT"/>
              </a:rPr>
              <a:t> of families, we design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three accelerators</a:t>
            </a:r>
            <a:r>
              <a:rPr kumimoji="0" lang="en-US" sz="2200" b="1" i="0" u="none" strike="noStrike" kern="1200" cap="none" spc="0" normalizeH="0" baseline="0" noProof="0" dirty="0">
                <a:ln>
                  <a:noFill/>
                </a:ln>
                <a:solidFill>
                  <a:srgbClr val="000000"/>
                </a:solidFill>
                <a:effectLst/>
                <a:uLnTx/>
                <a:uFillTx/>
                <a:latin typeface="Gill Sans MT"/>
                <a:ea typeface="+mn-ea"/>
                <a:cs typeface="Gill Sans MT"/>
              </a:rPr>
              <a:t> to efficiently execute inference across our Google NN models</a:t>
            </a:r>
          </a:p>
        </p:txBody>
      </p:sp>
      <p:pic>
        <p:nvPicPr>
          <p:cNvPr id="265" name="Picture 264" descr="safari.png"/>
          <p:cNvPicPr>
            <a:picLocks noChangeAspect="1"/>
          </p:cNvPicPr>
          <p:nvPr/>
        </p:nvPicPr>
        <p:blipFill>
          <a:blip r:embed="rId3" cstate="print"/>
          <a:stretch>
            <a:fillRect/>
          </a:stretch>
        </p:blipFill>
        <p:spPr>
          <a:xfrm>
            <a:off x="76200" y="6580445"/>
            <a:ext cx="959296" cy="277563"/>
          </a:xfrm>
          <a:prstGeom prst="rect">
            <a:avLst/>
          </a:prstGeom>
        </p:spPr>
      </p:pic>
      <p:grpSp>
        <p:nvGrpSpPr>
          <p:cNvPr id="17" name="Group 16">
            <a:extLst>
              <a:ext uri="{FF2B5EF4-FFF2-40B4-BE49-F238E27FC236}">
                <a16:creationId xmlns:a16="http://schemas.microsoft.com/office/drawing/2014/main" id="{5CF16450-7868-2D4C-AD9D-164406302825}"/>
              </a:ext>
            </a:extLst>
          </p:cNvPr>
          <p:cNvGrpSpPr/>
          <p:nvPr/>
        </p:nvGrpSpPr>
        <p:grpSpPr>
          <a:xfrm>
            <a:off x="58397" y="1519686"/>
            <a:ext cx="9027206" cy="1649458"/>
            <a:chOff x="58397" y="1519686"/>
            <a:chExt cx="9027206" cy="1649458"/>
          </a:xfrm>
        </p:grpSpPr>
        <p:sp>
          <p:nvSpPr>
            <p:cNvPr id="26" name="Rounded Rectangle 25">
              <a:extLst>
                <a:ext uri="{FF2B5EF4-FFF2-40B4-BE49-F238E27FC236}">
                  <a16:creationId xmlns:a16="http://schemas.microsoft.com/office/drawing/2014/main" id="{FFE30CC9-A57F-964B-B1C4-085778761BF6}"/>
                </a:ext>
              </a:extLst>
            </p:cNvPr>
            <p:cNvSpPr/>
            <p:nvPr/>
          </p:nvSpPr>
          <p:spPr>
            <a:xfrm>
              <a:off x="58397" y="1543154"/>
              <a:ext cx="9027206" cy="1625990"/>
            </a:xfrm>
            <a:prstGeom prst="roundRect">
              <a:avLst>
                <a:gd name="adj" fmla="val 6701"/>
              </a:avLst>
            </a:prstGeom>
            <a:solidFill>
              <a:srgbClr val="CCDFFF">
                <a:alpha val="12549"/>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grpSp>
          <p:nvGrpSpPr>
            <p:cNvPr id="22" name="Group 21">
              <a:extLst>
                <a:ext uri="{FF2B5EF4-FFF2-40B4-BE49-F238E27FC236}">
                  <a16:creationId xmlns:a16="http://schemas.microsoft.com/office/drawing/2014/main" id="{6123ACDD-43AA-EF42-BC3E-E20BD3E40305}"/>
                </a:ext>
              </a:extLst>
            </p:cNvPr>
            <p:cNvGrpSpPr/>
            <p:nvPr/>
          </p:nvGrpSpPr>
          <p:grpSpPr>
            <a:xfrm>
              <a:off x="139422" y="1519686"/>
              <a:ext cx="3933620" cy="1506209"/>
              <a:chOff x="174147" y="1739610"/>
              <a:chExt cx="3933620" cy="1506209"/>
            </a:xfrm>
          </p:grpSpPr>
          <p:grpSp>
            <p:nvGrpSpPr>
              <p:cNvPr id="20" name="Group 19">
                <a:extLst>
                  <a:ext uri="{FF2B5EF4-FFF2-40B4-BE49-F238E27FC236}">
                    <a16:creationId xmlns:a16="http://schemas.microsoft.com/office/drawing/2014/main" id="{69582023-70C5-0E48-9FCB-34BD02E9C993}"/>
                  </a:ext>
                </a:extLst>
              </p:cNvPr>
              <p:cNvGrpSpPr/>
              <p:nvPr/>
            </p:nvGrpSpPr>
            <p:grpSpPr>
              <a:xfrm>
                <a:off x="174147" y="2158097"/>
                <a:ext cx="3933620" cy="1087722"/>
                <a:chOff x="47136" y="3321577"/>
                <a:chExt cx="3933620" cy="1087722"/>
              </a:xfrm>
            </p:grpSpPr>
            <p:sp>
              <p:nvSpPr>
                <p:cNvPr id="278" name="Rounded Rectangle 277">
                  <a:extLst>
                    <a:ext uri="{FF2B5EF4-FFF2-40B4-BE49-F238E27FC236}">
                      <a16:creationId xmlns:a16="http://schemas.microsoft.com/office/drawing/2014/main" id="{7FB5E80F-1CD7-2740-9FF1-3969F7A7986B}"/>
                    </a:ext>
                  </a:extLst>
                </p:cNvPr>
                <p:cNvSpPr/>
                <p:nvPr/>
              </p:nvSpPr>
              <p:spPr>
                <a:xfrm>
                  <a:off x="3287330" y="3412791"/>
                  <a:ext cx="693426" cy="903715"/>
                </a:xfrm>
                <a:prstGeom prst="roundRect">
                  <a:avLst/>
                </a:prstGeom>
                <a:solidFill>
                  <a:schemeClr val="tx2"/>
                </a:solidFill>
                <a:ln>
                  <a:solidFill>
                    <a:srgbClr val="000000"/>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lumMod val="95000"/>
                        </a:prstClr>
                      </a:solidFill>
                      <a:effectLst/>
                      <a:uLnTx/>
                      <a:uFillTx/>
                      <a:latin typeface="Gill Sans MT"/>
                      <a:ea typeface="+mn-ea"/>
                      <a:cs typeface="+mn-cs"/>
                    </a:rPr>
                    <a:t>DRAM</a:t>
                  </a:r>
                  <a:endParaRPr kumimoji="0" lang="en-US" sz="1200" b="1" i="0" u="none" strike="noStrike" kern="1200" cap="none" spc="0" normalizeH="0" baseline="0" noProof="0" dirty="0">
                    <a:ln>
                      <a:noFill/>
                    </a:ln>
                    <a:solidFill>
                      <a:prstClr val="white">
                        <a:lumMod val="95000"/>
                      </a:prstClr>
                    </a:solidFill>
                    <a:effectLst/>
                    <a:uLnTx/>
                    <a:uFillTx/>
                    <a:latin typeface="Gill Sans MT"/>
                    <a:ea typeface="+mn-ea"/>
                    <a:cs typeface="+mn-cs"/>
                  </a:endParaRPr>
                </a:p>
              </p:txBody>
            </p:sp>
            <p:cxnSp>
              <p:nvCxnSpPr>
                <p:cNvPr id="279" name="Straight Arrow Connector 278">
                  <a:extLst>
                    <a:ext uri="{FF2B5EF4-FFF2-40B4-BE49-F238E27FC236}">
                      <a16:creationId xmlns:a16="http://schemas.microsoft.com/office/drawing/2014/main" id="{9DA80B2D-1EC5-9141-8DDB-E002EF78B96E}"/>
                    </a:ext>
                  </a:extLst>
                </p:cNvPr>
                <p:cNvCxnSpPr>
                  <a:cxnSpLocks/>
                  <a:stCxn id="278" idx="1"/>
                  <a:endCxn id="282" idx="3"/>
                </p:cNvCxnSpPr>
                <p:nvPr/>
              </p:nvCxnSpPr>
              <p:spPr>
                <a:xfrm flipH="1">
                  <a:off x="2249043" y="3864649"/>
                  <a:ext cx="1038287" cy="789"/>
                </a:xfrm>
                <a:prstGeom prst="straightConnector1">
                  <a:avLst/>
                </a:prstGeom>
                <a:noFill/>
                <a:ln w="38100" cap="flat" cmpd="sng" algn="ctr">
                  <a:solidFill>
                    <a:schemeClr val="tx1"/>
                  </a:solidFill>
                  <a:prstDash val="solid"/>
                  <a:miter lim="800000"/>
                  <a:headEnd type="triangle"/>
                  <a:tailEnd type="triangle"/>
                </a:ln>
                <a:effectLst/>
              </p:spPr>
            </p:cxnSp>
            <p:sp>
              <p:nvSpPr>
                <p:cNvPr id="280" name="Rectangle 279">
                  <a:extLst>
                    <a:ext uri="{FF2B5EF4-FFF2-40B4-BE49-F238E27FC236}">
                      <a16:creationId xmlns:a16="http://schemas.microsoft.com/office/drawing/2014/main" id="{B844A9F6-FCB3-9D4D-880B-BFD0CAC1D2D2}"/>
                    </a:ext>
                  </a:extLst>
                </p:cNvPr>
                <p:cNvSpPr/>
                <p:nvPr/>
              </p:nvSpPr>
              <p:spPr>
                <a:xfrm>
                  <a:off x="2164374" y="3644258"/>
                  <a:ext cx="1207625" cy="25391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prstClr val="black"/>
                      </a:solidFill>
                      <a:effectLst/>
                      <a:uLnTx/>
                      <a:uFillTx/>
                      <a:latin typeface="Gill Sans MT"/>
                      <a:ea typeface="+mn-ea"/>
                      <a:cs typeface="Gill Sans MT"/>
                    </a:rPr>
                    <a:t>32 GB/s</a:t>
                  </a:r>
                </a:p>
              </p:txBody>
            </p:sp>
            <p:sp>
              <p:nvSpPr>
                <p:cNvPr id="282" name="Rounded Rectangle 281">
                  <a:extLst>
                    <a:ext uri="{FF2B5EF4-FFF2-40B4-BE49-F238E27FC236}">
                      <a16:creationId xmlns:a16="http://schemas.microsoft.com/office/drawing/2014/main" id="{FF4CC56E-5369-1E47-BD59-F1A39F1DA8EE}"/>
                    </a:ext>
                  </a:extLst>
                </p:cNvPr>
                <p:cNvSpPr/>
                <p:nvPr/>
              </p:nvSpPr>
              <p:spPr>
                <a:xfrm>
                  <a:off x="47136" y="3321577"/>
                  <a:ext cx="2201907" cy="1087722"/>
                </a:xfrm>
                <a:prstGeom prst="roundRect">
                  <a:avLst/>
                </a:prstGeom>
                <a:solidFill>
                  <a:schemeClr val="lt1">
                    <a:alpha val="0"/>
                  </a:schemeClr>
                </a:solidFill>
                <a:ln w="28575" cmpd="sng">
                  <a:solidFill>
                    <a:srgbClr val="00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grpSp>
              <p:nvGrpSpPr>
                <p:cNvPr id="283" name="Group 282">
                  <a:extLst>
                    <a:ext uri="{FF2B5EF4-FFF2-40B4-BE49-F238E27FC236}">
                      <a16:creationId xmlns:a16="http://schemas.microsoft.com/office/drawing/2014/main" id="{0A51AE31-02CD-3D44-B7F0-C7E36EE3334B}"/>
                    </a:ext>
                  </a:extLst>
                </p:cNvPr>
                <p:cNvGrpSpPr/>
                <p:nvPr/>
              </p:nvGrpSpPr>
              <p:grpSpPr>
                <a:xfrm>
                  <a:off x="94279" y="3443144"/>
                  <a:ext cx="2098069" cy="846199"/>
                  <a:chOff x="1788016" y="2948796"/>
                  <a:chExt cx="3020711" cy="1427006"/>
                </a:xfrm>
              </p:grpSpPr>
              <p:sp>
                <p:nvSpPr>
                  <p:cNvPr id="292" name="Rounded Rectangle 291">
                    <a:extLst>
                      <a:ext uri="{FF2B5EF4-FFF2-40B4-BE49-F238E27FC236}">
                        <a16:creationId xmlns:a16="http://schemas.microsoft.com/office/drawing/2014/main" id="{617C4512-D2F1-BA4C-858E-BC9186192891}"/>
                      </a:ext>
                    </a:extLst>
                  </p:cNvPr>
                  <p:cNvSpPr/>
                  <p:nvPr/>
                </p:nvSpPr>
                <p:spPr>
                  <a:xfrm>
                    <a:off x="1788016" y="2949952"/>
                    <a:ext cx="460781" cy="1425850"/>
                  </a:xfrm>
                  <a:prstGeom prst="roundRect">
                    <a:avLst/>
                  </a:prstGeom>
                  <a:solidFill>
                    <a:srgbClr val="4A8861"/>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Act. </a:t>
                    </a:r>
                    <a:r>
                      <a:rPr lang="en-US" sz="1100" b="1" dirty="0">
                        <a:solidFill>
                          <a:prstClr val="black"/>
                        </a:solidFill>
                        <a:latin typeface="Gill Sans MT"/>
                      </a:rPr>
                      <a:t> Buffer</a:t>
                    </a:r>
                    <a:endParaRPr kumimoji="0" lang="en-US" sz="1100" b="1" i="0" u="none" strike="noStrike" kern="1200" cap="none" spc="0" normalizeH="0" baseline="0" noProof="0" dirty="0">
                      <a:ln>
                        <a:noFill/>
                      </a:ln>
                      <a:solidFill>
                        <a:prstClr val="black"/>
                      </a:solidFill>
                      <a:effectLst/>
                      <a:uLnTx/>
                      <a:uFillTx/>
                      <a:latin typeface="Gill Sans MT"/>
                      <a:ea typeface="+mn-ea"/>
                      <a:cs typeface="+mn-cs"/>
                    </a:endParaRPr>
                  </a:p>
                </p:txBody>
              </p:sp>
              <p:sp>
                <p:nvSpPr>
                  <p:cNvPr id="290" name="Rounded Rectangle 289">
                    <a:extLst>
                      <a:ext uri="{FF2B5EF4-FFF2-40B4-BE49-F238E27FC236}">
                        <a16:creationId xmlns:a16="http://schemas.microsoft.com/office/drawing/2014/main" id="{F4C42268-E801-A748-90BB-B1B3C311485D}"/>
                      </a:ext>
                    </a:extLst>
                  </p:cNvPr>
                  <p:cNvSpPr/>
                  <p:nvPr/>
                </p:nvSpPr>
                <p:spPr>
                  <a:xfrm>
                    <a:off x="2321661" y="2948796"/>
                    <a:ext cx="460781" cy="1421653"/>
                  </a:xfrm>
                  <a:prstGeom prst="roundRect">
                    <a:avLst/>
                  </a:prstGeom>
                  <a:solidFill>
                    <a:schemeClr val="bg1">
                      <a:lumMod val="65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Param. Buffer</a:t>
                    </a:r>
                  </a:p>
                </p:txBody>
              </p:sp>
              <p:grpSp>
                <p:nvGrpSpPr>
                  <p:cNvPr id="286" name="Group 285">
                    <a:extLst>
                      <a:ext uri="{FF2B5EF4-FFF2-40B4-BE49-F238E27FC236}">
                        <a16:creationId xmlns:a16="http://schemas.microsoft.com/office/drawing/2014/main" id="{7EAA666B-5C37-584E-BAFE-65A09E6D572D}"/>
                      </a:ext>
                    </a:extLst>
                  </p:cNvPr>
                  <p:cNvGrpSpPr/>
                  <p:nvPr/>
                </p:nvGrpSpPr>
                <p:grpSpPr>
                  <a:xfrm>
                    <a:off x="2859540" y="2949955"/>
                    <a:ext cx="1949187" cy="1421654"/>
                    <a:chOff x="2859540" y="2949955"/>
                    <a:chExt cx="1949187" cy="1421654"/>
                  </a:xfrm>
                </p:grpSpPr>
                <p:sp>
                  <p:nvSpPr>
                    <p:cNvPr id="287" name="Rounded Rectangle 286">
                      <a:extLst>
                        <a:ext uri="{FF2B5EF4-FFF2-40B4-BE49-F238E27FC236}">
                          <a16:creationId xmlns:a16="http://schemas.microsoft.com/office/drawing/2014/main" id="{28F399E6-424A-464E-87FC-4F43970B2034}"/>
                        </a:ext>
                      </a:extLst>
                    </p:cNvPr>
                    <p:cNvSpPr/>
                    <p:nvPr/>
                  </p:nvSpPr>
                  <p:spPr>
                    <a:xfrm>
                      <a:off x="2859540" y="2949955"/>
                      <a:ext cx="1949187" cy="1421654"/>
                    </a:xfrm>
                    <a:prstGeom prst="roundRect">
                      <a:avLst/>
                    </a:prstGeom>
                    <a:solidFill>
                      <a:schemeClr val="accent1">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defTabSz="914400">
                        <a:defRPr/>
                      </a:pPr>
                      <a:r>
                        <a:rPr lang="en-US" b="1" dirty="0">
                          <a:solidFill>
                            <a:prstClr val="black"/>
                          </a:solidFill>
                          <a:latin typeface="Gill Sans MT" panose="020B0502020104020203" pitchFamily="34" charset="77"/>
                          <a:cs typeface="Gill Sans MT"/>
                        </a:rPr>
                        <a:t>32x32</a:t>
                      </a:r>
                    </a:p>
                    <a:p>
                      <a:pPr lvl="0" algn="ctr" defTabSz="914400">
                        <a:defRPr/>
                      </a:pPr>
                      <a:r>
                        <a:rPr lang="en-US" b="1" dirty="0">
                          <a:solidFill>
                            <a:prstClr val="black"/>
                          </a:solidFill>
                          <a:latin typeface="Gill Sans MT" panose="020B0502020104020203" pitchFamily="34" charset="77"/>
                          <a:cs typeface="Gill Sans MT"/>
                        </a:rPr>
                        <a:t>PE Array</a:t>
                      </a:r>
                    </a:p>
                  </p:txBody>
                </p:sp>
                <p:sp>
                  <p:nvSpPr>
                    <p:cNvPr id="288" name="Rectangle 287">
                      <a:extLst>
                        <a:ext uri="{FF2B5EF4-FFF2-40B4-BE49-F238E27FC236}">
                          <a16:creationId xmlns:a16="http://schemas.microsoft.com/office/drawing/2014/main" id="{2A5C3138-7874-CD4A-88EF-0808946804F5}"/>
                        </a:ext>
                      </a:extLst>
                    </p:cNvPr>
                    <p:cNvSpPr/>
                    <p:nvPr/>
                  </p:nvSpPr>
                  <p:spPr>
                    <a:xfrm>
                      <a:off x="2859541" y="3064259"/>
                      <a:ext cx="1949186" cy="67473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grpSp>
          </p:grpSp>
          <p:sp>
            <p:nvSpPr>
              <p:cNvPr id="369" name="Rectangle 368">
                <a:extLst>
                  <a:ext uri="{FF2B5EF4-FFF2-40B4-BE49-F238E27FC236}">
                    <a16:creationId xmlns:a16="http://schemas.microsoft.com/office/drawing/2014/main" id="{6648BFD0-A04F-074E-B77B-81E98AFFAC39}"/>
                  </a:ext>
                </a:extLst>
              </p:cNvPr>
              <p:cNvSpPr/>
              <p:nvPr/>
            </p:nvSpPr>
            <p:spPr>
              <a:xfrm>
                <a:off x="1632951" y="1739610"/>
                <a:ext cx="1219200"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accent2"/>
                    </a:solidFill>
                    <a:effectLst/>
                    <a:uLnTx/>
                    <a:uFillTx/>
                    <a:latin typeface="Gill Sans MT"/>
                    <a:ea typeface="+mn-ea"/>
                    <a:cs typeface="Gill Sans MT"/>
                  </a:rPr>
                  <a:t>Pascal</a:t>
                </a:r>
              </a:p>
            </p:txBody>
          </p:sp>
        </p:grpSp>
      </p:grpSp>
      <p:grpSp>
        <p:nvGrpSpPr>
          <p:cNvPr id="18" name="Group 17">
            <a:extLst>
              <a:ext uri="{FF2B5EF4-FFF2-40B4-BE49-F238E27FC236}">
                <a16:creationId xmlns:a16="http://schemas.microsoft.com/office/drawing/2014/main" id="{4A74B879-5B8D-E647-BA5C-35388753E656}"/>
              </a:ext>
            </a:extLst>
          </p:cNvPr>
          <p:cNvGrpSpPr/>
          <p:nvPr/>
        </p:nvGrpSpPr>
        <p:grpSpPr>
          <a:xfrm>
            <a:off x="46818" y="3215029"/>
            <a:ext cx="9027206" cy="1644054"/>
            <a:chOff x="46818" y="3215029"/>
            <a:chExt cx="9027206" cy="1644054"/>
          </a:xfrm>
        </p:grpSpPr>
        <p:sp>
          <p:nvSpPr>
            <p:cNvPr id="415" name="Rounded Rectangle 414">
              <a:extLst>
                <a:ext uri="{FF2B5EF4-FFF2-40B4-BE49-F238E27FC236}">
                  <a16:creationId xmlns:a16="http://schemas.microsoft.com/office/drawing/2014/main" id="{E5EE4507-882B-C043-8849-6BA803953A4B}"/>
                </a:ext>
              </a:extLst>
            </p:cNvPr>
            <p:cNvSpPr/>
            <p:nvPr/>
          </p:nvSpPr>
          <p:spPr>
            <a:xfrm>
              <a:off x="46818" y="3233093"/>
              <a:ext cx="9027206" cy="1625990"/>
            </a:xfrm>
            <a:prstGeom prst="roundRect">
              <a:avLst>
                <a:gd name="adj" fmla="val 6701"/>
              </a:avLst>
            </a:prstGeom>
            <a:solidFill>
              <a:srgbClr val="B8CF92">
                <a:alpha val="12549"/>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grpSp>
          <p:nvGrpSpPr>
            <p:cNvPr id="81" name="Group 80">
              <a:extLst>
                <a:ext uri="{FF2B5EF4-FFF2-40B4-BE49-F238E27FC236}">
                  <a16:creationId xmlns:a16="http://schemas.microsoft.com/office/drawing/2014/main" id="{C1D8B7B6-29FE-494E-BF29-F97180A503C8}"/>
                </a:ext>
              </a:extLst>
            </p:cNvPr>
            <p:cNvGrpSpPr/>
            <p:nvPr/>
          </p:nvGrpSpPr>
          <p:grpSpPr>
            <a:xfrm>
              <a:off x="653987" y="3215029"/>
              <a:ext cx="3428098" cy="1506209"/>
              <a:chOff x="679669" y="1739610"/>
              <a:chExt cx="3428098" cy="1506209"/>
            </a:xfrm>
          </p:grpSpPr>
          <p:grpSp>
            <p:nvGrpSpPr>
              <p:cNvPr id="82" name="Group 81">
                <a:extLst>
                  <a:ext uri="{FF2B5EF4-FFF2-40B4-BE49-F238E27FC236}">
                    <a16:creationId xmlns:a16="http://schemas.microsoft.com/office/drawing/2014/main" id="{F1DDD2F8-290C-764E-95C8-CE548E92A5D8}"/>
                  </a:ext>
                </a:extLst>
              </p:cNvPr>
              <p:cNvGrpSpPr/>
              <p:nvPr/>
            </p:nvGrpSpPr>
            <p:grpSpPr>
              <a:xfrm>
                <a:off x="679669" y="2158097"/>
                <a:ext cx="3428098" cy="1087722"/>
                <a:chOff x="552658" y="3321577"/>
                <a:chExt cx="3428098" cy="1087722"/>
              </a:xfrm>
            </p:grpSpPr>
            <p:sp>
              <p:nvSpPr>
                <p:cNvPr id="84" name="Rounded Rectangle 83">
                  <a:extLst>
                    <a:ext uri="{FF2B5EF4-FFF2-40B4-BE49-F238E27FC236}">
                      <a16:creationId xmlns:a16="http://schemas.microsoft.com/office/drawing/2014/main" id="{163C260B-0E7E-4349-960E-BCB8800FBDC5}"/>
                    </a:ext>
                  </a:extLst>
                </p:cNvPr>
                <p:cNvSpPr/>
                <p:nvPr/>
              </p:nvSpPr>
              <p:spPr>
                <a:xfrm>
                  <a:off x="3287330" y="3412791"/>
                  <a:ext cx="693426" cy="903715"/>
                </a:xfrm>
                <a:prstGeom prst="roundRect">
                  <a:avLst/>
                </a:prstGeom>
                <a:solidFill>
                  <a:schemeClr val="tx2"/>
                </a:solidFill>
                <a:ln>
                  <a:solidFill>
                    <a:srgbClr val="000000"/>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lumMod val="95000"/>
                        </a:prstClr>
                      </a:solidFill>
                      <a:effectLst/>
                      <a:uLnTx/>
                      <a:uFillTx/>
                      <a:latin typeface="Gill Sans MT"/>
                      <a:ea typeface="+mn-ea"/>
                      <a:cs typeface="+mn-cs"/>
                    </a:rPr>
                    <a:t>DRAM</a:t>
                  </a:r>
                  <a:endParaRPr kumimoji="0" lang="en-US" sz="1200" b="1" i="0" u="none" strike="noStrike" kern="1200" cap="none" spc="0" normalizeH="0" baseline="0" noProof="0" dirty="0">
                    <a:ln>
                      <a:noFill/>
                    </a:ln>
                    <a:solidFill>
                      <a:prstClr val="white">
                        <a:lumMod val="95000"/>
                      </a:prstClr>
                    </a:solidFill>
                    <a:effectLst/>
                    <a:uLnTx/>
                    <a:uFillTx/>
                    <a:latin typeface="Gill Sans MT"/>
                    <a:ea typeface="+mn-ea"/>
                    <a:cs typeface="+mn-cs"/>
                  </a:endParaRPr>
                </a:p>
              </p:txBody>
            </p:sp>
            <p:cxnSp>
              <p:nvCxnSpPr>
                <p:cNvPr id="85" name="Straight Arrow Connector 84">
                  <a:extLst>
                    <a:ext uri="{FF2B5EF4-FFF2-40B4-BE49-F238E27FC236}">
                      <a16:creationId xmlns:a16="http://schemas.microsoft.com/office/drawing/2014/main" id="{7E9492F2-2BB0-A246-AB95-32F0A8643705}"/>
                    </a:ext>
                  </a:extLst>
                </p:cNvPr>
                <p:cNvCxnSpPr>
                  <a:cxnSpLocks/>
                  <a:stCxn id="84" idx="1"/>
                  <a:endCxn id="87" idx="3"/>
                </p:cNvCxnSpPr>
                <p:nvPr/>
              </p:nvCxnSpPr>
              <p:spPr>
                <a:xfrm flipH="1">
                  <a:off x="2618806" y="3864649"/>
                  <a:ext cx="668524" cy="789"/>
                </a:xfrm>
                <a:prstGeom prst="straightConnector1">
                  <a:avLst/>
                </a:prstGeom>
                <a:noFill/>
                <a:ln w="57150" cap="flat" cmpd="sng" algn="ctr">
                  <a:solidFill>
                    <a:schemeClr val="tx1"/>
                  </a:solidFill>
                  <a:prstDash val="solid"/>
                  <a:miter lim="800000"/>
                  <a:headEnd type="triangle"/>
                  <a:tailEnd type="triangle"/>
                </a:ln>
                <a:effectLst/>
              </p:spPr>
            </p:cxnSp>
            <p:sp>
              <p:nvSpPr>
                <p:cNvPr id="86" name="Rectangle 85">
                  <a:extLst>
                    <a:ext uri="{FF2B5EF4-FFF2-40B4-BE49-F238E27FC236}">
                      <a16:creationId xmlns:a16="http://schemas.microsoft.com/office/drawing/2014/main" id="{610A404B-1D69-404E-B346-DD609CCD6006}"/>
                    </a:ext>
                  </a:extLst>
                </p:cNvPr>
                <p:cNvSpPr/>
                <p:nvPr/>
              </p:nvSpPr>
              <p:spPr>
                <a:xfrm>
                  <a:off x="2357657" y="3556352"/>
                  <a:ext cx="1207625" cy="2616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Gill Sans MT"/>
                    </a:rPr>
                    <a:t>256 GB/s</a:t>
                  </a:r>
                </a:p>
              </p:txBody>
            </p:sp>
            <p:sp>
              <p:nvSpPr>
                <p:cNvPr id="87" name="Rounded Rectangle 86">
                  <a:extLst>
                    <a:ext uri="{FF2B5EF4-FFF2-40B4-BE49-F238E27FC236}">
                      <a16:creationId xmlns:a16="http://schemas.microsoft.com/office/drawing/2014/main" id="{29466604-A1C0-1842-B0E6-FF265E643162}"/>
                    </a:ext>
                  </a:extLst>
                </p:cNvPr>
                <p:cNvSpPr/>
                <p:nvPr/>
              </p:nvSpPr>
              <p:spPr>
                <a:xfrm>
                  <a:off x="552658" y="3321577"/>
                  <a:ext cx="2066148" cy="1087722"/>
                </a:xfrm>
                <a:prstGeom prst="roundRect">
                  <a:avLst/>
                </a:prstGeom>
                <a:solidFill>
                  <a:schemeClr val="lt1">
                    <a:alpha val="0"/>
                  </a:schemeClr>
                </a:solidFill>
                <a:ln w="28575" cmpd="sng">
                  <a:solidFill>
                    <a:srgbClr val="00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grpSp>
              <p:nvGrpSpPr>
                <p:cNvPr id="88" name="Group 87">
                  <a:extLst>
                    <a:ext uri="{FF2B5EF4-FFF2-40B4-BE49-F238E27FC236}">
                      <a16:creationId xmlns:a16="http://schemas.microsoft.com/office/drawing/2014/main" id="{F5488E8E-F41F-9941-94CE-E700B5CED3F1}"/>
                    </a:ext>
                  </a:extLst>
                </p:cNvPr>
                <p:cNvGrpSpPr/>
                <p:nvPr/>
              </p:nvGrpSpPr>
              <p:grpSpPr>
                <a:xfrm>
                  <a:off x="599796" y="3511615"/>
                  <a:ext cx="1952098" cy="692911"/>
                  <a:chOff x="2515839" y="3064259"/>
                  <a:chExt cx="2810556" cy="1168504"/>
                </a:xfrm>
              </p:grpSpPr>
              <p:sp>
                <p:nvSpPr>
                  <p:cNvPr id="89" name="Rounded Rectangle 88">
                    <a:extLst>
                      <a:ext uri="{FF2B5EF4-FFF2-40B4-BE49-F238E27FC236}">
                        <a16:creationId xmlns:a16="http://schemas.microsoft.com/office/drawing/2014/main" id="{97079394-74CE-0D4D-8749-E160CB5BE95C}"/>
                      </a:ext>
                    </a:extLst>
                  </p:cNvPr>
                  <p:cNvSpPr/>
                  <p:nvPr/>
                </p:nvSpPr>
                <p:spPr>
                  <a:xfrm>
                    <a:off x="2515839" y="3107091"/>
                    <a:ext cx="460782" cy="1125672"/>
                  </a:xfrm>
                  <a:prstGeom prst="roundRect">
                    <a:avLst/>
                  </a:prstGeom>
                  <a:solidFill>
                    <a:srgbClr val="4A8861"/>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Act. </a:t>
                    </a:r>
                    <a:r>
                      <a:rPr lang="en-US" sz="1100" b="1" dirty="0">
                        <a:solidFill>
                          <a:prstClr val="black"/>
                        </a:solidFill>
                        <a:latin typeface="Gill Sans MT"/>
                      </a:rPr>
                      <a:t> Buffer</a:t>
                    </a:r>
                    <a:endParaRPr kumimoji="0" lang="en-US" sz="1100" b="1" i="0" u="none" strike="noStrike" kern="1200" cap="none" spc="0" normalizeH="0" baseline="0" noProof="0" dirty="0">
                      <a:ln>
                        <a:noFill/>
                      </a:ln>
                      <a:solidFill>
                        <a:prstClr val="black"/>
                      </a:solidFill>
                      <a:effectLst/>
                      <a:uLnTx/>
                      <a:uFillTx/>
                      <a:latin typeface="Gill Sans MT"/>
                      <a:ea typeface="+mn-ea"/>
                      <a:cs typeface="+mn-cs"/>
                    </a:endParaRPr>
                  </a:p>
                </p:txBody>
              </p:sp>
              <p:grpSp>
                <p:nvGrpSpPr>
                  <p:cNvPr id="91" name="Group 90">
                    <a:extLst>
                      <a:ext uri="{FF2B5EF4-FFF2-40B4-BE49-F238E27FC236}">
                        <a16:creationId xmlns:a16="http://schemas.microsoft.com/office/drawing/2014/main" id="{7203E57E-F0AB-DA4E-B97D-9E5A297937EE}"/>
                      </a:ext>
                    </a:extLst>
                  </p:cNvPr>
                  <p:cNvGrpSpPr/>
                  <p:nvPr/>
                </p:nvGrpSpPr>
                <p:grpSpPr>
                  <a:xfrm>
                    <a:off x="2859541" y="3064259"/>
                    <a:ext cx="2466854" cy="1028929"/>
                    <a:chOff x="2859541" y="3064259"/>
                    <a:chExt cx="2466854" cy="1028929"/>
                  </a:xfrm>
                </p:grpSpPr>
                <p:sp>
                  <p:nvSpPr>
                    <p:cNvPr id="92" name="Rounded Rectangle 91">
                      <a:extLst>
                        <a:ext uri="{FF2B5EF4-FFF2-40B4-BE49-F238E27FC236}">
                          <a16:creationId xmlns:a16="http://schemas.microsoft.com/office/drawing/2014/main" id="{A22DDE75-7E2F-8840-AB42-DC15F5576F9B}"/>
                        </a:ext>
                      </a:extLst>
                    </p:cNvPr>
                    <p:cNvSpPr/>
                    <p:nvPr/>
                  </p:nvSpPr>
                  <p:spPr>
                    <a:xfrm>
                      <a:off x="3587719" y="3240380"/>
                      <a:ext cx="1738676" cy="852808"/>
                    </a:xfrm>
                    <a:prstGeom prst="roundRect">
                      <a:avLst/>
                    </a:prstGeom>
                    <a:solidFill>
                      <a:schemeClr val="accent1">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defTabSz="914400">
                        <a:defRPr/>
                      </a:pPr>
                      <a:r>
                        <a:rPr lang="en-US" b="1" dirty="0">
                          <a:solidFill>
                            <a:prstClr val="black"/>
                          </a:solidFill>
                          <a:latin typeface="Gill Sans MT" panose="020B0502020104020203" pitchFamily="34" charset="77"/>
                          <a:cs typeface="Gill Sans MT"/>
                        </a:rPr>
                        <a:t>8x8</a:t>
                      </a:r>
                    </a:p>
                    <a:p>
                      <a:pPr lvl="0" algn="ctr" defTabSz="914400">
                        <a:defRPr/>
                      </a:pPr>
                      <a:r>
                        <a:rPr lang="en-US" b="1" dirty="0">
                          <a:solidFill>
                            <a:prstClr val="black"/>
                          </a:solidFill>
                          <a:latin typeface="Gill Sans MT" panose="020B0502020104020203" pitchFamily="34" charset="77"/>
                          <a:cs typeface="Gill Sans MT"/>
                        </a:rPr>
                        <a:t>PE Array</a:t>
                      </a:r>
                    </a:p>
                  </p:txBody>
                </p:sp>
                <p:sp>
                  <p:nvSpPr>
                    <p:cNvPr id="93" name="Rectangle 92">
                      <a:extLst>
                        <a:ext uri="{FF2B5EF4-FFF2-40B4-BE49-F238E27FC236}">
                          <a16:creationId xmlns:a16="http://schemas.microsoft.com/office/drawing/2014/main" id="{F990EF81-2F31-5444-A432-3717436135B5}"/>
                        </a:ext>
                      </a:extLst>
                    </p:cNvPr>
                    <p:cNvSpPr/>
                    <p:nvPr/>
                  </p:nvSpPr>
                  <p:spPr>
                    <a:xfrm>
                      <a:off x="2859541" y="3064259"/>
                      <a:ext cx="1949186" cy="67473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grpSp>
          </p:grpSp>
          <p:sp>
            <p:nvSpPr>
              <p:cNvPr id="83" name="Rectangle 82">
                <a:extLst>
                  <a:ext uri="{FF2B5EF4-FFF2-40B4-BE49-F238E27FC236}">
                    <a16:creationId xmlns:a16="http://schemas.microsoft.com/office/drawing/2014/main" id="{B5D6A7CE-AA39-D240-BF02-A88ED77985B7}"/>
                  </a:ext>
                </a:extLst>
              </p:cNvPr>
              <p:cNvSpPr/>
              <p:nvPr/>
            </p:nvSpPr>
            <p:spPr>
              <a:xfrm>
                <a:off x="1632951" y="1739610"/>
                <a:ext cx="1219200"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accent2"/>
                    </a:solidFill>
                    <a:effectLst/>
                    <a:uLnTx/>
                    <a:uFillTx/>
                    <a:latin typeface="Gill Sans MT"/>
                    <a:ea typeface="+mn-ea"/>
                    <a:cs typeface="Gill Sans MT"/>
                  </a:rPr>
                  <a:t>Pavlov</a:t>
                </a:r>
              </a:p>
            </p:txBody>
          </p:sp>
        </p:grpSp>
      </p:grpSp>
      <p:grpSp>
        <p:nvGrpSpPr>
          <p:cNvPr id="19" name="Group 18">
            <a:extLst>
              <a:ext uri="{FF2B5EF4-FFF2-40B4-BE49-F238E27FC236}">
                <a16:creationId xmlns:a16="http://schemas.microsoft.com/office/drawing/2014/main" id="{7B29D62D-745B-F64C-A32D-E97DD4298D88}"/>
              </a:ext>
            </a:extLst>
          </p:cNvPr>
          <p:cNvGrpSpPr/>
          <p:nvPr/>
        </p:nvGrpSpPr>
        <p:grpSpPr>
          <a:xfrm>
            <a:off x="33580" y="4873478"/>
            <a:ext cx="9027206" cy="1667876"/>
            <a:chOff x="33580" y="4873478"/>
            <a:chExt cx="9027206" cy="1667876"/>
          </a:xfrm>
        </p:grpSpPr>
        <p:sp>
          <p:nvSpPr>
            <p:cNvPr id="416" name="Rounded Rectangle 415">
              <a:extLst>
                <a:ext uri="{FF2B5EF4-FFF2-40B4-BE49-F238E27FC236}">
                  <a16:creationId xmlns:a16="http://schemas.microsoft.com/office/drawing/2014/main" id="{4C57B803-A073-4E45-8AA8-28E3349B669F}"/>
                </a:ext>
              </a:extLst>
            </p:cNvPr>
            <p:cNvSpPr/>
            <p:nvPr/>
          </p:nvSpPr>
          <p:spPr>
            <a:xfrm>
              <a:off x="33580" y="4915364"/>
              <a:ext cx="9027206" cy="1625990"/>
            </a:xfrm>
            <a:prstGeom prst="roundRect">
              <a:avLst>
                <a:gd name="adj" fmla="val 6701"/>
              </a:avLst>
            </a:prstGeom>
            <a:solidFill>
              <a:schemeClr val="accent1">
                <a:lumMod val="20000"/>
                <a:lumOff val="80000"/>
                <a:alpha val="12549"/>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grpSp>
          <p:nvGrpSpPr>
            <p:cNvPr id="98" name="Group 97">
              <a:extLst>
                <a:ext uri="{FF2B5EF4-FFF2-40B4-BE49-F238E27FC236}">
                  <a16:creationId xmlns:a16="http://schemas.microsoft.com/office/drawing/2014/main" id="{2AC908C9-4F94-804F-B78C-495BB46DBEB8}"/>
                </a:ext>
              </a:extLst>
            </p:cNvPr>
            <p:cNvGrpSpPr/>
            <p:nvPr/>
          </p:nvGrpSpPr>
          <p:grpSpPr>
            <a:xfrm>
              <a:off x="503692" y="4873478"/>
              <a:ext cx="3569350" cy="1535945"/>
              <a:chOff x="538417" y="1709874"/>
              <a:chExt cx="3569350" cy="1535945"/>
            </a:xfrm>
          </p:grpSpPr>
          <p:grpSp>
            <p:nvGrpSpPr>
              <p:cNvPr id="99" name="Group 98">
                <a:extLst>
                  <a:ext uri="{FF2B5EF4-FFF2-40B4-BE49-F238E27FC236}">
                    <a16:creationId xmlns:a16="http://schemas.microsoft.com/office/drawing/2014/main" id="{FEA33B8B-DEC6-D94B-9AB9-5678D2055DF5}"/>
                  </a:ext>
                </a:extLst>
              </p:cNvPr>
              <p:cNvGrpSpPr/>
              <p:nvPr/>
            </p:nvGrpSpPr>
            <p:grpSpPr>
              <a:xfrm>
                <a:off x="538417" y="2158097"/>
                <a:ext cx="3569350" cy="1087722"/>
                <a:chOff x="411406" y="3321577"/>
                <a:chExt cx="3569350" cy="1087722"/>
              </a:xfrm>
            </p:grpSpPr>
            <p:sp>
              <p:nvSpPr>
                <p:cNvPr id="101" name="Rounded Rectangle 100">
                  <a:extLst>
                    <a:ext uri="{FF2B5EF4-FFF2-40B4-BE49-F238E27FC236}">
                      <a16:creationId xmlns:a16="http://schemas.microsoft.com/office/drawing/2014/main" id="{D438F16C-A54D-C24F-A5D7-CBCE915F0080}"/>
                    </a:ext>
                  </a:extLst>
                </p:cNvPr>
                <p:cNvSpPr/>
                <p:nvPr/>
              </p:nvSpPr>
              <p:spPr>
                <a:xfrm>
                  <a:off x="3287330" y="3412791"/>
                  <a:ext cx="693426" cy="903715"/>
                </a:xfrm>
                <a:prstGeom prst="roundRect">
                  <a:avLst/>
                </a:prstGeom>
                <a:solidFill>
                  <a:schemeClr val="tx2"/>
                </a:solidFill>
                <a:ln>
                  <a:solidFill>
                    <a:srgbClr val="000000"/>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lumMod val="95000"/>
                        </a:prstClr>
                      </a:solidFill>
                      <a:effectLst/>
                      <a:uLnTx/>
                      <a:uFillTx/>
                      <a:latin typeface="Gill Sans MT"/>
                      <a:ea typeface="+mn-ea"/>
                      <a:cs typeface="+mn-cs"/>
                    </a:rPr>
                    <a:t>DRAM</a:t>
                  </a:r>
                  <a:endParaRPr kumimoji="0" lang="en-US" sz="1200" b="1" i="0" u="none" strike="noStrike" kern="1200" cap="none" spc="0" normalizeH="0" baseline="0" noProof="0" dirty="0">
                    <a:ln>
                      <a:noFill/>
                    </a:ln>
                    <a:solidFill>
                      <a:prstClr val="white">
                        <a:lumMod val="95000"/>
                      </a:prstClr>
                    </a:solidFill>
                    <a:effectLst/>
                    <a:uLnTx/>
                    <a:uFillTx/>
                    <a:latin typeface="Gill Sans MT"/>
                    <a:ea typeface="+mn-ea"/>
                    <a:cs typeface="+mn-cs"/>
                  </a:endParaRPr>
                </a:p>
              </p:txBody>
            </p:sp>
            <p:cxnSp>
              <p:nvCxnSpPr>
                <p:cNvPr id="102" name="Straight Arrow Connector 101">
                  <a:extLst>
                    <a:ext uri="{FF2B5EF4-FFF2-40B4-BE49-F238E27FC236}">
                      <a16:creationId xmlns:a16="http://schemas.microsoft.com/office/drawing/2014/main" id="{2D3758AD-5BBB-8F40-9CD3-A674492DB4D6}"/>
                    </a:ext>
                  </a:extLst>
                </p:cNvPr>
                <p:cNvCxnSpPr>
                  <a:cxnSpLocks/>
                  <a:stCxn id="101" idx="1"/>
                  <a:endCxn id="104" idx="3"/>
                </p:cNvCxnSpPr>
                <p:nvPr/>
              </p:nvCxnSpPr>
              <p:spPr>
                <a:xfrm flipH="1">
                  <a:off x="2613313" y="3864649"/>
                  <a:ext cx="674017" cy="789"/>
                </a:xfrm>
                <a:prstGeom prst="straightConnector1">
                  <a:avLst/>
                </a:prstGeom>
                <a:noFill/>
                <a:ln w="57150" cap="flat" cmpd="sng" algn="ctr">
                  <a:solidFill>
                    <a:schemeClr val="tx1"/>
                  </a:solidFill>
                  <a:prstDash val="solid"/>
                  <a:miter lim="800000"/>
                  <a:headEnd type="triangle"/>
                  <a:tailEnd type="triangle"/>
                </a:ln>
                <a:effectLst/>
              </p:spPr>
            </p:cxnSp>
            <p:sp>
              <p:nvSpPr>
                <p:cNvPr id="103" name="Rectangle 102">
                  <a:extLst>
                    <a:ext uri="{FF2B5EF4-FFF2-40B4-BE49-F238E27FC236}">
                      <a16:creationId xmlns:a16="http://schemas.microsoft.com/office/drawing/2014/main" id="{3F4CF825-B381-B04E-90F6-8B77A787B005}"/>
                    </a:ext>
                  </a:extLst>
                </p:cNvPr>
                <p:cNvSpPr/>
                <p:nvPr/>
              </p:nvSpPr>
              <p:spPr>
                <a:xfrm>
                  <a:off x="2151452" y="3569794"/>
                  <a:ext cx="1637326" cy="25391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prstClr val="black"/>
                      </a:solidFill>
                      <a:effectLst/>
                      <a:uLnTx/>
                      <a:uFillTx/>
                      <a:latin typeface="Gill Sans MT"/>
                      <a:ea typeface="+mn-ea"/>
                      <a:cs typeface="Gill Sans MT"/>
                    </a:rPr>
                    <a:t>256 GB/s</a:t>
                  </a:r>
                </a:p>
              </p:txBody>
            </p:sp>
            <p:sp>
              <p:nvSpPr>
                <p:cNvPr id="104" name="Rounded Rectangle 103">
                  <a:extLst>
                    <a:ext uri="{FF2B5EF4-FFF2-40B4-BE49-F238E27FC236}">
                      <a16:creationId xmlns:a16="http://schemas.microsoft.com/office/drawing/2014/main" id="{D32A72EB-E817-264F-9010-C25D0A11E1C3}"/>
                    </a:ext>
                  </a:extLst>
                </p:cNvPr>
                <p:cNvSpPr/>
                <p:nvPr/>
              </p:nvSpPr>
              <p:spPr>
                <a:xfrm>
                  <a:off x="411406" y="3321577"/>
                  <a:ext cx="2201907" cy="1087722"/>
                </a:xfrm>
                <a:prstGeom prst="roundRect">
                  <a:avLst/>
                </a:prstGeom>
                <a:solidFill>
                  <a:schemeClr val="lt1">
                    <a:alpha val="0"/>
                  </a:schemeClr>
                </a:solidFill>
                <a:ln w="28575" cmpd="sng">
                  <a:solidFill>
                    <a:srgbClr val="00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grpSp>
              <p:nvGrpSpPr>
                <p:cNvPr id="105" name="Group 104">
                  <a:extLst>
                    <a:ext uri="{FF2B5EF4-FFF2-40B4-BE49-F238E27FC236}">
                      <a16:creationId xmlns:a16="http://schemas.microsoft.com/office/drawing/2014/main" id="{B7B7EF96-45C3-4B40-9BF8-83C730466F11}"/>
                    </a:ext>
                  </a:extLst>
                </p:cNvPr>
                <p:cNvGrpSpPr/>
                <p:nvPr/>
              </p:nvGrpSpPr>
              <p:grpSpPr>
                <a:xfrm>
                  <a:off x="488284" y="3511613"/>
                  <a:ext cx="2074467" cy="692007"/>
                  <a:chOff x="2355287" y="3064259"/>
                  <a:chExt cx="2986730" cy="1166981"/>
                </a:xfrm>
              </p:grpSpPr>
              <p:sp>
                <p:nvSpPr>
                  <p:cNvPr id="106" name="Rounded Rectangle 105">
                    <a:extLst>
                      <a:ext uri="{FF2B5EF4-FFF2-40B4-BE49-F238E27FC236}">
                        <a16:creationId xmlns:a16="http://schemas.microsoft.com/office/drawing/2014/main" id="{136552F5-A6EA-2647-A7B7-A4551570AEB3}"/>
                      </a:ext>
                    </a:extLst>
                  </p:cNvPr>
                  <p:cNvSpPr/>
                  <p:nvPr/>
                </p:nvSpPr>
                <p:spPr>
                  <a:xfrm>
                    <a:off x="2355287" y="3099152"/>
                    <a:ext cx="460780" cy="1122538"/>
                  </a:xfrm>
                  <a:prstGeom prst="roundRect">
                    <a:avLst/>
                  </a:prstGeom>
                  <a:solidFill>
                    <a:srgbClr val="4A8861"/>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Act. </a:t>
                    </a:r>
                    <a:r>
                      <a:rPr lang="en-US" sz="1100" b="1" dirty="0">
                        <a:solidFill>
                          <a:prstClr val="black"/>
                        </a:solidFill>
                        <a:latin typeface="Gill Sans MT"/>
                      </a:rPr>
                      <a:t> Buffer</a:t>
                    </a:r>
                    <a:endParaRPr kumimoji="0" lang="en-US" sz="1100" b="1" i="0" u="none" strike="noStrike" kern="1200" cap="none" spc="0" normalizeH="0" baseline="0" noProof="0" dirty="0">
                      <a:ln>
                        <a:noFill/>
                      </a:ln>
                      <a:solidFill>
                        <a:prstClr val="black"/>
                      </a:solidFill>
                      <a:effectLst/>
                      <a:uLnTx/>
                      <a:uFillTx/>
                      <a:latin typeface="Gill Sans MT"/>
                      <a:ea typeface="+mn-ea"/>
                      <a:cs typeface="+mn-cs"/>
                    </a:endParaRPr>
                  </a:p>
                </p:txBody>
              </p:sp>
              <p:sp>
                <p:nvSpPr>
                  <p:cNvPr id="107" name="Rounded Rectangle 106">
                    <a:extLst>
                      <a:ext uri="{FF2B5EF4-FFF2-40B4-BE49-F238E27FC236}">
                        <a16:creationId xmlns:a16="http://schemas.microsoft.com/office/drawing/2014/main" id="{054A14EB-7263-4E47-B359-1D6C8A3ACD0F}"/>
                      </a:ext>
                    </a:extLst>
                  </p:cNvPr>
                  <p:cNvSpPr/>
                  <p:nvPr/>
                </p:nvSpPr>
                <p:spPr>
                  <a:xfrm>
                    <a:off x="2888933" y="3108702"/>
                    <a:ext cx="460783" cy="1122538"/>
                  </a:xfrm>
                  <a:prstGeom prst="roundRect">
                    <a:avLst/>
                  </a:prstGeom>
                  <a:solidFill>
                    <a:schemeClr val="bg1">
                      <a:lumMod val="65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Param. Buffer</a:t>
                    </a:r>
                  </a:p>
                </p:txBody>
              </p:sp>
              <p:grpSp>
                <p:nvGrpSpPr>
                  <p:cNvPr id="108" name="Group 107">
                    <a:extLst>
                      <a:ext uri="{FF2B5EF4-FFF2-40B4-BE49-F238E27FC236}">
                        <a16:creationId xmlns:a16="http://schemas.microsoft.com/office/drawing/2014/main" id="{E47D3F3F-D5CF-DF44-8AD7-4096B7B667D5}"/>
                      </a:ext>
                    </a:extLst>
                  </p:cNvPr>
                  <p:cNvGrpSpPr/>
                  <p:nvPr/>
                </p:nvGrpSpPr>
                <p:grpSpPr>
                  <a:xfrm>
                    <a:off x="2859541" y="3064259"/>
                    <a:ext cx="2482476" cy="1157432"/>
                    <a:chOff x="2859541" y="3064259"/>
                    <a:chExt cx="2482476" cy="1157432"/>
                  </a:xfrm>
                </p:grpSpPr>
                <p:sp>
                  <p:nvSpPr>
                    <p:cNvPr id="109" name="Rounded Rectangle 108">
                      <a:extLst>
                        <a:ext uri="{FF2B5EF4-FFF2-40B4-BE49-F238E27FC236}">
                          <a16:creationId xmlns:a16="http://schemas.microsoft.com/office/drawing/2014/main" id="{051FF666-2DD4-CF4C-84F8-932DBC5C5A9E}"/>
                        </a:ext>
                      </a:extLst>
                    </p:cNvPr>
                    <p:cNvSpPr/>
                    <p:nvPr/>
                  </p:nvSpPr>
                  <p:spPr>
                    <a:xfrm>
                      <a:off x="3503074" y="3099153"/>
                      <a:ext cx="1838943" cy="1122538"/>
                    </a:xfrm>
                    <a:prstGeom prst="roundRect">
                      <a:avLst/>
                    </a:prstGeom>
                    <a:solidFill>
                      <a:schemeClr val="accent1">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defTabSz="914400">
                        <a:defRPr/>
                      </a:pPr>
                      <a:r>
                        <a:rPr lang="en-US" b="1" dirty="0">
                          <a:solidFill>
                            <a:prstClr val="black"/>
                          </a:solidFill>
                          <a:latin typeface="Gill Sans MT" panose="020B0502020104020203" pitchFamily="34" charset="77"/>
                          <a:cs typeface="Gill Sans MT"/>
                        </a:rPr>
                        <a:t>16x16</a:t>
                      </a:r>
                    </a:p>
                    <a:p>
                      <a:pPr lvl="0" algn="ctr" defTabSz="914400">
                        <a:defRPr/>
                      </a:pPr>
                      <a:r>
                        <a:rPr lang="en-US" b="1" dirty="0">
                          <a:solidFill>
                            <a:prstClr val="black"/>
                          </a:solidFill>
                          <a:latin typeface="Gill Sans MT" panose="020B0502020104020203" pitchFamily="34" charset="77"/>
                          <a:cs typeface="Gill Sans MT"/>
                        </a:rPr>
                        <a:t>PE Array</a:t>
                      </a:r>
                    </a:p>
                  </p:txBody>
                </p:sp>
                <p:sp>
                  <p:nvSpPr>
                    <p:cNvPr id="110" name="Rectangle 109">
                      <a:extLst>
                        <a:ext uri="{FF2B5EF4-FFF2-40B4-BE49-F238E27FC236}">
                          <a16:creationId xmlns:a16="http://schemas.microsoft.com/office/drawing/2014/main" id="{6DC9A29F-B404-3A45-9151-CA1C2576B8D6}"/>
                        </a:ext>
                      </a:extLst>
                    </p:cNvPr>
                    <p:cNvSpPr/>
                    <p:nvPr/>
                  </p:nvSpPr>
                  <p:spPr>
                    <a:xfrm>
                      <a:off x="2859541" y="3064259"/>
                      <a:ext cx="1949186" cy="67473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grpSp>
          </p:grpSp>
          <p:sp>
            <p:nvSpPr>
              <p:cNvPr id="100" name="Rectangle 99">
                <a:extLst>
                  <a:ext uri="{FF2B5EF4-FFF2-40B4-BE49-F238E27FC236}">
                    <a16:creationId xmlns:a16="http://schemas.microsoft.com/office/drawing/2014/main" id="{CC91154C-8ED8-E642-BACE-0E9F6A34A989}"/>
                  </a:ext>
                </a:extLst>
              </p:cNvPr>
              <p:cNvSpPr/>
              <p:nvPr/>
            </p:nvSpPr>
            <p:spPr>
              <a:xfrm>
                <a:off x="1632951" y="1709874"/>
                <a:ext cx="1449774"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accent2"/>
                    </a:solidFill>
                    <a:effectLst/>
                    <a:uLnTx/>
                    <a:uFillTx/>
                    <a:latin typeface="Gill Sans MT"/>
                    <a:ea typeface="+mn-ea"/>
                    <a:cs typeface="Gill Sans MT"/>
                  </a:rPr>
                  <a:t>Jacquard</a:t>
                </a:r>
              </a:p>
            </p:txBody>
          </p:sp>
        </p:grpSp>
      </p:grpSp>
      <p:sp>
        <p:nvSpPr>
          <p:cNvPr id="51" name="Rectangle 50">
            <a:extLst>
              <a:ext uri="{FF2B5EF4-FFF2-40B4-BE49-F238E27FC236}">
                <a16:creationId xmlns:a16="http://schemas.microsoft.com/office/drawing/2014/main" id="{87DE5B7A-1C5B-F848-BE50-F6E464706AF2}"/>
              </a:ext>
            </a:extLst>
          </p:cNvPr>
          <p:cNvSpPr/>
          <p:nvPr/>
        </p:nvSpPr>
        <p:spPr>
          <a:xfrm>
            <a:off x="3957293" y="1543154"/>
            <a:ext cx="5339107" cy="2246769"/>
          </a:xfrm>
          <a:prstGeom prst="rect">
            <a:avLst/>
          </a:prstGeom>
        </p:spPr>
        <p:txBody>
          <a:bodyPr wrap="square">
            <a:spAutoFit/>
          </a:bodyPr>
          <a:lstStyle/>
          <a:p>
            <a:pPr marL="173037" marR="0" lvl="0" defTabSz="914400" rtl="0" eaLnBrk="1" fontAlgn="auto" latinLnBrk="0" hangingPunct="1">
              <a:lnSpc>
                <a:spcPct val="100000"/>
              </a:lnSpc>
              <a:spcBef>
                <a:spcPts val="0"/>
              </a:spcBef>
              <a:spcAft>
                <a:spcPts val="0"/>
              </a:spcAft>
              <a:buClrTx/>
              <a:buSzTx/>
              <a:defRPr/>
            </a:pPr>
            <a:r>
              <a:rPr kumimoji="0" lang="en-US" sz="2000" b="1" i="0" u="sng" strike="noStrike" kern="1200" cap="none" spc="0" normalizeH="0" baseline="0" noProof="0" dirty="0">
                <a:ln>
                  <a:noFill/>
                </a:ln>
                <a:solidFill>
                  <a:prstClr val="black"/>
                </a:solidFill>
                <a:effectLst/>
                <a:uLnTx/>
                <a:uFillTx/>
                <a:latin typeface="Gill Sans MT"/>
                <a:ea typeface="+mn-ea"/>
                <a:cs typeface="Gill Sans MT"/>
              </a:rPr>
              <a:t>Families 1&amp;2</a:t>
            </a:r>
            <a:r>
              <a:rPr kumimoji="0" lang="en-US" sz="2000" b="1" i="0" strike="noStrike" kern="1200" cap="none" spc="0" normalizeH="0" baseline="0" noProof="0" dirty="0">
                <a:ln>
                  <a:noFill/>
                </a:ln>
                <a:solidFill>
                  <a:prstClr val="black"/>
                </a:solidFill>
                <a:effectLst/>
                <a:uLnTx/>
                <a:uFillTx/>
                <a:latin typeface="Gill Sans MT"/>
                <a:ea typeface="+mn-ea"/>
                <a:cs typeface="Gill Sans MT"/>
              </a:rPr>
              <a:t>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 </a:t>
            </a:r>
            <a:r>
              <a:rPr kumimoji="0" lang="en-US" sz="2000" b="1" i="0" u="none" strike="noStrike" kern="1200" cap="none" spc="0" normalizeH="0" baseline="0" noProof="0" dirty="0">
                <a:ln>
                  <a:noFill/>
                </a:ln>
                <a:solidFill>
                  <a:srgbClr val="C00000"/>
                </a:solidFill>
                <a:effectLst/>
                <a:uLnTx/>
                <a:uFillTx/>
                <a:latin typeface="Gill Sans MT"/>
                <a:ea typeface="+mn-ea"/>
                <a:cs typeface="Gill Sans MT"/>
              </a:rPr>
              <a:t>compute-centric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layers</a:t>
            </a:r>
          </a:p>
          <a:p>
            <a:pPr marL="173037" marR="0" lvl="0" defTabSz="914400" rtl="0" eaLnBrk="1" fontAlgn="auto" latinLnBrk="0" hangingPunct="1">
              <a:lnSpc>
                <a:spcPct val="100000"/>
              </a:lnSpc>
              <a:spcBef>
                <a:spcPts val="0"/>
              </a:spcBef>
              <a:spcAft>
                <a:spcPts val="0"/>
              </a:spcAft>
              <a:buClrTx/>
              <a:buSzTx/>
              <a:defRPr/>
            </a:pPr>
            <a:r>
              <a:rPr lang="en-US" sz="2000" b="1" dirty="0">
                <a:solidFill>
                  <a:srgbClr val="1400FF"/>
                </a:solidFill>
                <a:latin typeface="Gill Sans MT"/>
                <a:cs typeface="Gill Sans MT"/>
              </a:rPr>
              <a:t>- 32x32 PE Array </a:t>
            </a:r>
            <a:r>
              <a:rPr lang="en-US" sz="2000" b="1" dirty="0">
                <a:solidFill>
                  <a:prstClr val="black"/>
                </a:solidFill>
                <a:cs typeface="Gill Sans MT"/>
              </a:rPr>
              <a:t>→ 2 TFLOP/s</a:t>
            </a:r>
          </a:p>
          <a:p>
            <a:pPr marL="173037" defTabSz="914400"/>
            <a:r>
              <a:rPr lang="en-US" sz="2000" b="1" dirty="0">
                <a:solidFill>
                  <a:srgbClr val="1400FF"/>
                </a:solidFill>
                <a:cs typeface="Gill Sans MT"/>
              </a:rPr>
              <a:t>- 256KB</a:t>
            </a:r>
            <a:r>
              <a:rPr lang="en-US" sz="2000" b="1" dirty="0">
                <a:solidFill>
                  <a:prstClr val="black"/>
                </a:solidFill>
                <a:cs typeface="Gill Sans MT"/>
              </a:rPr>
              <a:t> Act. Buffer → </a:t>
            </a:r>
            <a:r>
              <a:rPr lang="en-US" sz="2000" b="1" dirty="0">
                <a:solidFill>
                  <a:srgbClr val="C00000"/>
                </a:solidFill>
                <a:cs typeface="Gill Sans MT"/>
              </a:rPr>
              <a:t>8x </a:t>
            </a:r>
            <a:r>
              <a:rPr lang="en-US" sz="2000" b="1" dirty="0">
                <a:solidFill>
                  <a:prstClr val="black"/>
                </a:solidFill>
                <a:cs typeface="Gill Sans MT"/>
              </a:rPr>
              <a:t>Reduction</a:t>
            </a:r>
          </a:p>
          <a:p>
            <a:pPr marL="173037" defTabSz="914400"/>
            <a:r>
              <a:rPr lang="en-US" sz="2000" b="1" dirty="0">
                <a:solidFill>
                  <a:srgbClr val="1400FF"/>
                </a:solidFill>
                <a:cs typeface="Gill Sans MT"/>
              </a:rPr>
              <a:t>- 128KB</a:t>
            </a:r>
            <a:r>
              <a:rPr lang="en-US" sz="2000" b="1" dirty="0">
                <a:solidFill>
                  <a:prstClr val="black"/>
                </a:solidFill>
                <a:cs typeface="Gill Sans MT"/>
              </a:rPr>
              <a:t> Param. Buffer → </a:t>
            </a:r>
            <a:r>
              <a:rPr lang="en-US" sz="2000" b="1" dirty="0">
                <a:solidFill>
                  <a:srgbClr val="C00000"/>
                </a:solidFill>
                <a:cs typeface="Gill Sans MT"/>
              </a:rPr>
              <a:t>32x</a:t>
            </a:r>
            <a:r>
              <a:rPr lang="en-US" sz="2000" b="1" dirty="0">
                <a:solidFill>
                  <a:prstClr val="black"/>
                </a:solidFill>
                <a:cs typeface="Gill Sans MT"/>
              </a:rPr>
              <a:t> Reduction</a:t>
            </a:r>
          </a:p>
          <a:p>
            <a:pPr marL="173037" defTabSz="914400"/>
            <a:r>
              <a:rPr lang="en-US" sz="2000" b="1" dirty="0">
                <a:solidFill>
                  <a:srgbClr val="1400FF"/>
                </a:solidFill>
                <a:cs typeface="Gill Sans MT"/>
              </a:rPr>
              <a:t>- On-chip accelerator </a:t>
            </a:r>
          </a:p>
          <a:p>
            <a:pPr marL="173037" defTabSz="914400"/>
            <a:endParaRPr lang="en-US" sz="2000" b="1" dirty="0">
              <a:solidFill>
                <a:prstClr val="black"/>
              </a:solidFill>
              <a:cs typeface="Gill Sans MT"/>
            </a:endParaRPr>
          </a:p>
          <a:p>
            <a:pPr marL="333375" lvl="0" indent="-160338" defTabSz="914400">
              <a:buFont typeface="Arial" panose="020B0604020202020204" pitchFamily="34" charset="0"/>
              <a:buChar cha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54" name="Rectangle 53">
            <a:extLst>
              <a:ext uri="{FF2B5EF4-FFF2-40B4-BE49-F238E27FC236}">
                <a16:creationId xmlns:a16="http://schemas.microsoft.com/office/drawing/2014/main" id="{89054C28-1AE9-CE40-B196-9975F1E9B28B}"/>
              </a:ext>
            </a:extLst>
          </p:cNvPr>
          <p:cNvSpPr/>
          <p:nvPr/>
        </p:nvSpPr>
        <p:spPr>
          <a:xfrm>
            <a:off x="4050058" y="3262090"/>
            <a:ext cx="5339107" cy="2246769"/>
          </a:xfrm>
          <a:prstGeom prst="rect">
            <a:avLst/>
          </a:prstGeom>
        </p:spPr>
        <p:txBody>
          <a:bodyPr wrap="square">
            <a:spAutoFit/>
          </a:bodyPr>
          <a:lstStyle/>
          <a:p>
            <a:pPr marL="173037" marR="0" lvl="0" defTabSz="914400" rtl="0" eaLnBrk="1" fontAlgn="auto" latinLnBrk="0" hangingPunct="1">
              <a:lnSpc>
                <a:spcPct val="100000"/>
              </a:lnSpc>
              <a:spcBef>
                <a:spcPts val="0"/>
              </a:spcBef>
              <a:spcAft>
                <a:spcPts val="0"/>
              </a:spcAft>
              <a:buClrTx/>
              <a:buSzTx/>
              <a:defRPr/>
            </a:pPr>
            <a:r>
              <a:rPr kumimoji="0" lang="en-US" sz="2000" b="1" i="0" u="sng" strike="noStrike" kern="1200" cap="none" spc="0" normalizeH="0" baseline="0" noProof="0" dirty="0">
                <a:ln>
                  <a:noFill/>
                </a:ln>
                <a:solidFill>
                  <a:prstClr val="black"/>
                </a:solidFill>
                <a:effectLst/>
                <a:uLnTx/>
                <a:uFillTx/>
                <a:latin typeface="Gill Sans MT"/>
                <a:ea typeface="+mn-ea"/>
                <a:cs typeface="Gill Sans MT"/>
              </a:rPr>
              <a:t>Family 3</a:t>
            </a:r>
            <a:r>
              <a:rPr kumimoji="0" lang="en-US" sz="2000" b="1" i="0" strike="noStrike" kern="1200" cap="none" spc="0" normalizeH="0" baseline="0" noProof="0" dirty="0">
                <a:ln>
                  <a:noFill/>
                </a:ln>
                <a:solidFill>
                  <a:prstClr val="black"/>
                </a:solidFill>
                <a:effectLst/>
                <a:uLnTx/>
                <a:uFillTx/>
                <a:latin typeface="Gill Sans MT"/>
                <a:ea typeface="+mn-ea"/>
                <a:cs typeface="Gill Sans MT"/>
              </a:rPr>
              <a:t>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 </a:t>
            </a:r>
            <a:r>
              <a:rPr kumimoji="0" lang="en-US" sz="2000" b="1" i="0" u="none" strike="noStrike" kern="1200" cap="none" spc="0" normalizeH="0" baseline="0" noProof="0" dirty="0">
                <a:ln>
                  <a:noFill/>
                </a:ln>
                <a:solidFill>
                  <a:schemeClr val="accent2"/>
                </a:solidFill>
                <a:effectLst/>
                <a:uLnTx/>
                <a:uFillTx/>
                <a:latin typeface="Gill Sans MT"/>
                <a:ea typeface="+mn-ea"/>
                <a:cs typeface="Gill Sans MT"/>
              </a:rPr>
              <a:t>LSTM data-centric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layers</a:t>
            </a:r>
          </a:p>
          <a:p>
            <a:pPr marL="173037" marR="0" lvl="0" defTabSz="914400" rtl="0" eaLnBrk="1" fontAlgn="auto" latinLnBrk="0" hangingPunct="1">
              <a:lnSpc>
                <a:spcPct val="100000"/>
              </a:lnSpc>
              <a:spcBef>
                <a:spcPts val="0"/>
              </a:spcBef>
              <a:spcAft>
                <a:spcPts val="0"/>
              </a:spcAft>
              <a:buClrTx/>
              <a:buSzTx/>
              <a:defRPr/>
            </a:pPr>
            <a:r>
              <a:rPr lang="en-US" sz="2000" b="1" dirty="0">
                <a:solidFill>
                  <a:srgbClr val="1400FF"/>
                </a:solidFill>
                <a:latin typeface="Gill Sans MT"/>
                <a:cs typeface="Gill Sans MT"/>
              </a:rPr>
              <a:t>- 8x8 PE Array </a:t>
            </a:r>
            <a:r>
              <a:rPr lang="en-US" sz="2000" b="1" dirty="0">
                <a:solidFill>
                  <a:prstClr val="black"/>
                </a:solidFill>
                <a:cs typeface="Gill Sans MT"/>
              </a:rPr>
              <a:t>→ 128 GFLOP/s</a:t>
            </a:r>
          </a:p>
          <a:p>
            <a:pPr marL="173037" defTabSz="914400"/>
            <a:r>
              <a:rPr lang="en-US" sz="2000" b="1" dirty="0">
                <a:solidFill>
                  <a:srgbClr val="1400FF"/>
                </a:solidFill>
                <a:cs typeface="Gill Sans MT"/>
              </a:rPr>
              <a:t>- 128KB</a:t>
            </a:r>
            <a:r>
              <a:rPr lang="en-US" sz="2000" b="1" dirty="0">
                <a:solidFill>
                  <a:prstClr val="black"/>
                </a:solidFill>
                <a:cs typeface="Gill Sans MT"/>
              </a:rPr>
              <a:t> Act. Buffer → </a:t>
            </a:r>
            <a:r>
              <a:rPr lang="en-US" sz="2000" b="1" dirty="0">
                <a:solidFill>
                  <a:srgbClr val="C00000"/>
                </a:solidFill>
                <a:cs typeface="Gill Sans MT"/>
              </a:rPr>
              <a:t>16x </a:t>
            </a:r>
            <a:r>
              <a:rPr lang="en-US" sz="2000" b="1" dirty="0">
                <a:solidFill>
                  <a:prstClr val="black"/>
                </a:solidFill>
                <a:cs typeface="Gill Sans MT"/>
              </a:rPr>
              <a:t>Reduction</a:t>
            </a:r>
          </a:p>
          <a:p>
            <a:pPr marL="173037" defTabSz="914400"/>
            <a:r>
              <a:rPr lang="en-US" sz="2000" b="1" dirty="0">
                <a:solidFill>
                  <a:schemeClr val="accent2"/>
                </a:solidFill>
                <a:cs typeface="Gill Sans MT"/>
              </a:rPr>
              <a:t>- </a:t>
            </a:r>
            <a:r>
              <a:rPr lang="en-US" sz="2000" b="1" u="sng" dirty="0">
                <a:solidFill>
                  <a:schemeClr val="accent2"/>
                </a:solidFill>
                <a:cs typeface="Gill Sans MT"/>
              </a:rPr>
              <a:t>No</a:t>
            </a:r>
            <a:r>
              <a:rPr lang="en-US" sz="2000" b="1" dirty="0">
                <a:solidFill>
                  <a:prstClr val="black"/>
                </a:solidFill>
                <a:cs typeface="Gill Sans MT"/>
              </a:rPr>
              <a:t> Param. Buffer → </a:t>
            </a:r>
            <a:r>
              <a:rPr lang="en-US" sz="2000" b="1" dirty="0">
                <a:solidFill>
                  <a:srgbClr val="C00000"/>
                </a:solidFill>
                <a:cs typeface="Gill Sans MT"/>
              </a:rPr>
              <a:t>4MB in Baseline </a:t>
            </a:r>
            <a:endParaRPr lang="en-US" sz="2000" b="1" dirty="0">
              <a:solidFill>
                <a:prstClr val="black"/>
              </a:solidFill>
              <a:cs typeface="Gill Sans MT"/>
            </a:endParaRPr>
          </a:p>
          <a:p>
            <a:pPr marL="173037" defTabSz="914400"/>
            <a:r>
              <a:rPr lang="en-US" sz="2000" b="1" dirty="0">
                <a:solidFill>
                  <a:srgbClr val="1400FF"/>
                </a:solidFill>
                <a:cs typeface="Gill Sans MT"/>
              </a:rPr>
              <a:t>- Near-data accelerator </a:t>
            </a:r>
          </a:p>
          <a:p>
            <a:pPr marL="173037" defTabSz="914400"/>
            <a:endParaRPr lang="en-US" sz="2000" b="1" dirty="0">
              <a:solidFill>
                <a:prstClr val="black"/>
              </a:solidFill>
              <a:cs typeface="Gill Sans MT"/>
            </a:endParaRPr>
          </a:p>
          <a:p>
            <a:pPr marL="333375" lvl="0" indent="-160338" defTabSz="914400">
              <a:buFont typeface="Arial" panose="020B0604020202020204" pitchFamily="34" charset="0"/>
              <a:buChar cha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8" name="Slide Number Placeholder 7"/>
          <p:cNvSpPr>
            <a:spLocks noGrp="1"/>
          </p:cNvSpPr>
          <p:nvPr>
            <p:ph type="sldNum" sz="quarter" idx="12"/>
          </p:nvPr>
        </p:nvSpPr>
        <p:spPr>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2400" b="1" i="0" u="none" strike="noStrike" kern="1200" cap="none" spc="0" normalizeH="0" baseline="0" noProof="0">
              <a:ln>
                <a:noFill/>
              </a:ln>
              <a:solidFill>
                <a:srgbClr val="0070C0"/>
              </a:solidFill>
              <a:effectLst/>
              <a:uLnTx/>
              <a:uFillTx/>
              <a:latin typeface="Gill Sans MT"/>
              <a:ea typeface="+mn-ea"/>
              <a:cs typeface="+mn-cs"/>
            </a:endParaRPr>
          </a:p>
        </p:txBody>
      </p:sp>
      <p:sp>
        <p:nvSpPr>
          <p:cNvPr id="59" name="Rectangle 58">
            <a:extLst>
              <a:ext uri="{FF2B5EF4-FFF2-40B4-BE49-F238E27FC236}">
                <a16:creationId xmlns:a16="http://schemas.microsoft.com/office/drawing/2014/main" id="{F0C3AC00-099D-024D-B64B-27B420769F2C}"/>
              </a:ext>
            </a:extLst>
          </p:cNvPr>
          <p:cNvSpPr/>
          <p:nvPr/>
        </p:nvSpPr>
        <p:spPr>
          <a:xfrm>
            <a:off x="3801319" y="5190719"/>
            <a:ext cx="6113362" cy="1938992"/>
          </a:xfrm>
          <a:prstGeom prst="rect">
            <a:avLst/>
          </a:prstGeom>
        </p:spPr>
        <p:txBody>
          <a:bodyPr wrap="square">
            <a:spAutoFit/>
          </a:bodyPr>
          <a:lstStyle/>
          <a:p>
            <a:pPr marL="333375" lvl="0" defTabSz="914400"/>
            <a:r>
              <a:rPr lang="en-US" sz="2000" b="1" dirty="0">
                <a:solidFill>
                  <a:srgbClr val="1400FF"/>
                </a:solidFill>
                <a:latin typeface="Gill Sans MT"/>
                <a:cs typeface="Gill Sans MT"/>
              </a:rPr>
              <a:t>-16x16</a:t>
            </a:r>
            <a:r>
              <a:rPr lang="en-US" sz="2000" b="1" dirty="0">
                <a:solidFill>
                  <a:prstClr val="black"/>
                </a:solidFill>
                <a:latin typeface="Gill Sans MT"/>
                <a:cs typeface="Gill Sans MT"/>
              </a:rPr>
              <a:t> PE Array </a:t>
            </a:r>
            <a:r>
              <a:rPr lang="en-US" sz="2000" b="1" dirty="0">
                <a:solidFill>
                  <a:prstClr val="black"/>
                </a:solidFill>
                <a:cs typeface="Gill Sans MT"/>
              </a:rPr>
              <a:t>→ 256 GFLOP/s</a:t>
            </a:r>
          </a:p>
          <a:p>
            <a:pPr marL="333375" defTabSz="914400"/>
            <a:r>
              <a:rPr lang="en-US" sz="2000" b="1" dirty="0">
                <a:solidFill>
                  <a:srgbClr val="1400FF"/>
                </a:solidFill>
                <a:cs typeface="Gill Sans MT"/>
              </a:rPr>
              <a:t>-128KB</a:t>
            </a:r>
            <a:r>
              <a:rPr lang="en-US" sz="2000" b="1" dirty="0">
                <a:solidFill>
                  <a:prstClr val="black"/>
                </a:solidFill>
                <a:cs typeface="Gill Sans MT"/>
              </a:rPr>
              <a:t> Act. Buffer → </a:t>
            </a:r>
            <a:r>
              <a:rPr lang="en-US" sz="2000" b="1" dirty="0">
                <a:solidFill>
                  <a:srgbClr val="C00000"/>
                </a:solidFill>
                <a:cs typeface="Gill Sans MT"/>
              </a:rPr>
              <a:t>16x </a:t>
            </a:r>
            <a:r>
              <a:rPr lang="en-US" sz="2000" b="1" dirty="0">
                <a:solidFill>
                  <a:prstClr val="black"/>
                </a:solidFill>
                <a:cs typeface="Gill Sans MT"/>
              </a:rPr>
              <a:t>Reduction</a:t>
            </a:r>
          </a:p>
          <a:p>
            <a:pPr marL="333375" defTabSz="914400"/>
            <a:r>
              <a:rPr lang="en-US" sz="2000" b="1" dirty="0">
                <a:solidFill>
                  <a:srgbClr val="1400FF"/>
                </a:solidFill>
                <a:cs typeface="Gill Sans MT"/>
              </a:rPr>
              <a:t>-128KB</a:t>
            </a:r>
            <a:r>
              <a:rPr lang="en-US" sz="2000" b="1" dirty="0">
                <a:solidFill>
                  <a:prstClr val="black"/>
                </a:solidFill>
                <a:cs typeface="Gill Sans MT"/>
              </a:rPr>
              <a:t> Param. Buffer → </a:t>
            </a:r>
            <a:r>
              <a:rPr lang="en-US" sz="2000" b="1" dirty="0">
                <a:solidFill>
                  <a:srgbClr val="C00000"/>
                </a:solidFill>
                <a:cs typeface="Gill Sans MT"/>
              </a:rPr>
              <a:t>32x </a:t>
            </a:r>
            <a:r>
              <a:rPr lang="en-US" sz="2000" b="1" dirty="0">
                <a:cs typeface="Gill Sans MT"/>
              </a:rPr>
              <a:t>Reduction</a:t>
            </a:r>
          </a:p>
          <a:p>
            <a:pPr marL="333375" defTabSz="914400"/>
            <a:r>
              <a:rPr lang="en-US" sz="2000" b="1" dirty="0">
                <a:solidFill>
                  <a:srgbClr val="1400FF"/>
                </a:solidFill>
                <a:cs typeface="Gill Sans MT"/>
              </a:rPr>
              <a:t>- Near-data accelerator </a:t>
            </a:r>
          </a:p>
          <a:p>
            <a:pPr marL="173037" defTabSz="914400"/>
            <a:endParaRPr lang="en-US" sz="2000" b="1" dirty="0">
              <a:solidFill>
                <a:prstClr val="black"/>
              </a:solidFill>
              <a:cs typeface="Gill Sans MT"/>
            </a:endParaRPr>
          </a:p>
          <a:p>
            <a:pPr marL="333375" lvl="0" indent="-160338" defTabSz="914400">
              <a:buFont typeface="Arial" panose="020B0604020202020204" pitchFamily="34" charset="0"/>
              <a:buChar cha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60" name="Rectangle 59">
            <a:extLst>
              <a:ext uri="{FF2B5EF4-FFF2-40B4-BE49-F238E27FC236}">
                <a16:creationId xmlns:a16="http://schemas.microsoft.com/office/drawing/2014/main" id="{89A19609-9213-5A4A-91F2-9CFCE08C639A}"/>
              </a:ext>
            </a:extLst>
          </p:cNvPr>
          <p:cNvSpPr/>
          <p:nvPr/>
        </p:nvSpPr>
        <p:spPr>
          <a:xfrm>
            <a:off x="3666670" y="4923152"/>
            <a:ext cx="5920352" cy="369332"/>
          </a:xfrm>
          <a:prstGeom prst="rect">
            <a:avLst/>
          </a:prstGeom>
        </p:spPr>
        <p:txBody>
          <a:bodyPr wrap="square">
            <a:spAutoFit/>
          </a:bodyPr>
          <a:lstStyle/>
          <a:p>
            <a:pPr marL="173037" lvl="0" defTabSz="914400">
              <a:defRPr/>
            </a:pPr>
            <a:r>
              <a:rPr lang="en-US" b="1" u="sng" dirty="0">
                <a:solidFill>
                  <a:prstClr val="black"/>
                </a:solidFill>
                <a:cs typeface="Gill Sans MT"/>
              </a:rPr>
              <a:t>Families 4&amp;5</a:t>
            </a:r>
            <a:r>
              <a:rPr lang="en-US" b="1" dirty="0">
                <a:solidFill>
                  <a:prstClr val="black"/>
                </a:solidFill>
                <a:cs typeface="Gill Sans MT"/>
              </a:rPr>
              <a:t> → </a:t>
            </a:r>
            <a:r>
              <a:rPr lang="en-US" b="1" dirty="0">
                <a:solidFill>
                  <a:schemeClr val="accent2"/>
                </a:solidFill>
                <a:cs typeface="Gill Sans MT"/>
              </a:rPr>
              <a:t>non-LSTM data-centric </a:t>
            </a:r>
            <a:r>
              <a:rPr lang="en-US" b="1" dirty="0">
                <a:solidFill>
                  <a:prstClr val="black"/>
                </a:solidFill>
                <a:cs typeface="Gill Sans MT"/>
              </a:rPr>
              <a:t>layers</a:t>
            </a:r>
          </a:p>
        </p:txBody>
      </p:sp>
      <p:sp>
        <p:nvSpPr>
          <p:cNvPr id="61" name="Rectangle 60">
            <a:extLst>
              <a:ext uri="{FF2B5EF4-FFF2-40B4-BE49-F238E27FC236}">
                <a16:creationId xmlns:a16="http://schemas.microsoft.com/office/drawing/2014/main" id="{2D785FCC-27CF-0341-98E9-6F2F4CDA52D3}"/>
              </a:ext>
            </a:extLst>
          </p:cNvPr>
          <p:cNvSpPr/>
          <p:nvPr/>
        </p:nvSpPr>
        <p:spPr>
          <a:xfrm>
            <a:off x="28424" y="1518297"/>
            <a:ext cx="9144000" cy="3372273"/>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graphicFrame>
        <p:nvGraphicFramePr>
          <p:cNvPr id="62" name="Table 4">
            <a:extLst>
              <a:ext uri="{FF2B5EF4-FFF2-40B4-BE49-F238E27FC236}">
                <a16:creationId xmlns:a16="http://schemas.microsoft.com/office/drawing/2014/main" id="{97666126-6BB6-BE43-A44E-255BD90ABA7E}"/>
              </a:ext>
            </a:extLst>
          </p:cNvPr>
          <p:cNvGraphicFramePr>
            <a:graphicFrameLocks/>
          </p:cNvGraphicFramePr>
          <p:nvPr>
            <p:extLst>
              <p:ext uri="{D42A27DB-BD31-4B8C-83A1-F6EECF244321}">
                <p14:modId xmlns:p14="http://schemas.microsoft.com/office/powerpoint/2010/main" val="2826701038"/>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a:t>
                      </a:r>
                      <a:r>
                        <a:rPr lang="en-US" sz="800" kern="1200" dirty="0">
                          <a:solidFill>
                            <a:srgbClr val="1F497D"/>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1312523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0">
                                            <p:txEl>
                                              <p:pRg st="0" end="0"/>
                                            </p:txEl>
                                          </p:spTgt>
                                        </p:tgtEl>
                                        <p:attrNameLst>
                                          <p:attrName>style.visibility</p:attrName>
                                        </p:attrNameLst>
                                      </p:cBhvr>
                                      <p:to>
                                        <p:strVal val="visible"/>
                                      </p:to>
                                    </p:set>
                                    <p:animEffect transition="in" filter="fade">
                                      <p:cBhvr>
                                        <p:cTn id="12" dur="500"/>
                                        <p:tgtEl>
                                          <p:spTgt spid="6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9">
                                            <p:txEl>
                                              <p:pRg st="0" end="0"/>
                                            </p:txEl>
                                          </p:spTgt>
                                        </p:tgtEl>
                                        <p:attrNameLst>
                                          <p:attrName>style.visibility</p:attrName>
                                        </p:attrNameLst>
                                      </p:cBhvr>
                                      <p:to>
                                        <p:strVal val="visible"/>
                                      </p:to>
                                    </p:set>
                                    <p:animEffect transition="in" filter="fade">
                                      <p:cBhvr>
                                        <p:cTn id="17" dur="500"/>
                                        <p:tgtEl>
                                          <p:spTgt spid="5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9">
                                            <p:txEl>
                                              <p:pRg st="1" end="1"/>
                                            </p:txEl>
                                          </p:spTgt>
                                        </p:tgtEl>
                                        <p:attrNameLst>
                                          <p:attrName>style.visibility</p:attrName>
                                        </p:attrNameLst>
                                      </p:cBhvr>
                                      <p:to>
                                        <p:strVal val="visible"/>
                                      </p:to>
                                    </p:set>
                                    <p:animEffect transition="in" filter="fade">
                                      <p:cBhvr>
                                        <p:cTn id="22" dur="500"/>
                                        <p:tgtEl>
                                          <p:spTgt spid="59">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9">
                                            <p:txEl>
                                              <p:pRg st="2" end="2"/>
                                            </p:txEl>
                                          </p:spTgt>
                                        </p:tgtEl>
                                        <p:attrNameLst>
                                          <p:attrName>style.visibility</p:attrName>
                                        </p:attrNameLst>
                                      </p:cBhvr>
                                      <p:to>
                                        <p:strVal val="visible"/>
                                      </p:to>
                                    </p:set>
                                    <p:animEffect transition="in" filter="fade">
                                      <p:cBhvr>
                                        <p:cTn id="27" dur="500"/>
                                        <p:tgtEl>
                                          <p:spTgt spid="59">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9">
                                            <p:txEl>
                                              <p:pRg st="3" end="3"/>
                                            </p:txEl>
                                          </p:spTgt>
                                        </p:tgtEl>
                                        <p:attrNameLst>
                                          <p:attrName>style.visibility</p:attrName>
                                        </p:attrNameLst>
                                      </p:cBhvr>
                                      <p:to>
                                        <p:strVal val="visible"/>
                                      </p:to>
                                    </p:set>
                                    <p:animEffect transition="in" filter="fade">
                                      <p:cBhvr>
                                        <p:cTn id="32" dur="500"/>
                                        <p:tgtEl>
                                          <p:spTgt spid="5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75" y="-76200"/>
            <a:ext cx="9144000" cy="914400"/>
          </a:xfrm>
        </p:spPr>
        <p:txBody>
          <a:bodyPr>
            <a:noAutofit/>
          </a:bodyPr>
          <a:lstStyle/>
          <a:p>
            <a:r>
              <a:rPr lang="en-US" sz="3600" dirty="0">
                <a:latin typeface="Gill Sans MT"/>
                <a:cs typeface="Gill Sans MT"/>
              </a:rPr>
              <a:t>Mensa-G: Mensa for Google Edge Models</a:t>
            </a:r>
            <a:endParaRPr lang="en-US" sz="3200" dirty="0">
              <a:latin typeface="Gill Sans MT"/>
              <a:cs typeface="Gill Sans MT"/>
            </a:endParaRPr>
          </a:p>
        </p:txBody>
      </p:sp>
      <p:sp>
        <p:nvSpPr>
          <p:cNvPr id="264" name="Rectangle 263"/>
          <p:cNvSpPr/>
          <p:nvPr/>
        </p:nvSpPr>
        <p:spPr>
          <a:xfrm>
            <a:off x="-163975" y="720432"/>
            <a:ext cx="9448800" cy="769441"/>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000000"/>
                </a:solidFill>
                <a:effectLst/>
                <a:uLnTx/>
                <a:uFillTx/>
                <a:latin typeface="Gill Sans MT"/>
                <a:ea typeface="+mn-ea"/>
                <a:cs typeface="Gill Sans MT"/>
              </a:rPr>
              <a:t>Based on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key characteristics</a:t>
            </a:r>
            <a:r>
              <a:rPr kumimoji="0" lang="en-US" sz="2200" b="1" i="0" u="none" strike="noStrike" kern="1200" cap="none" spc="0" normalizeH="0" baseline="0" noProof="0" dirty="0">
                <a:ln>
                  <a:noFill/>
                </a:ln>
                <a:solidFill>
                  <a:srgbClr val="000000"/>
                </a:solidFill>
                <a:effectLst/>
                <a:uLnTx/>
                <a:uFillTx/>
                <a:latin typeface="Gill Sans MT"/>
                <a:ea typeface="+mn-ea"/>
                <a:cs typeface="Gill Sans MT"/>
              </a:rPr>
              <a:t> of families, we design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three accelerators</a:t>
            </a:r>
            <a:r>
              <a:rPr kumimoji="0" lang="en-US" sz="2200" b="1" i="0" u="none" strike="noStrike" kern="1200" cap="none" spc="0" normalizeH="0" baseline="0" noProof="0" dirty="0">
                <a:ln>
                  <a:noFill/>
                </a:ln>
                <a:solidFill>
                  <a:srgbClr val="000000"/>
                </a:solidFill>
                <a:effectLst/>
                <a:uLnTx/>
                <a:uFillTx/>
                <a:latin typeface="Gill Sans MT"/>
                <a:ea typeface="+mn-ea"/>
                <a:cs typeface="Gill Sans MT"/>
              </a:rPr>
              <a:t> to efficiently execute inference across our Google NN models</a:t>
            </a:r>
          </a:p>
        </p:txBody>
      </p:sp>
      <p:pic>
        <p:nvPicPr>
          <p:cNvPr id="265" name="Picture 264" descr="safari.png"/>
          <p:cNvPicPr>
            <a:picLocks noChangeAspect="1"/>
          </p:cNvPicPr>
          <p:nvPr/>
        </p:nvPicPr>
        <p:blipFill>
          <a:blip r:embed="rId3" cstate="print"/>
          <a:stretch>
            <a:fillRect/>
          </a:stretch>
        </p:blipFill>
        <p:spPr>
          <a:xfrm>
            <a:off x="76200" y="6580445"/>
            <a:ext cx="959296" cy="277563"/>
          </a:xfrm>
          <a:prstGeom prst="rect">
            <a:avLst/>
          </a:prstGeom>
        </p:spPr>
      </p:pic>
      <p:grpSp>
        <p:nvGrpSpPr>
          <p:cNvPr id="17" name="Group 16">
            <a:extLst>
              <a:ext uri="{FF2B5EF4-FFF2-40B4-BE49-F238E27FC236}">
                <a16:creationId xmlns:a16="http://schemas.microsoft.com/office/drawing/2014/main" id="{5CF16450-7868-2D4C-AD9D-164406302825}"/>
              </a:ext>
            </a:extLst>
          </p:cNvPr>
          <p:cNvGrpSpPr/>
          <p:nvPr/>
        </p:nvGrpSpPr>
        <p:grpSpPr>
          <a:xfrm>
            <a:off x="58397" y="1519686"/>
            <a:ext cx="9027206" cy="1649458"/>
            <a:chOff x="58397" y="1519686"/>
            <a:chExt cx="9027206" cy="1649458"/>
          </a:xfrm>
        </p:grpSpPr>
        <p:sp>
          <p:nvSpPr>
            <p:cNvPr id="26" name="Rounded Rectangle 25">
              <a:extLst>
                <a:ext uri="{FF2B5EF4-FFF2-40B4-BE49-F238E27FC236}">
                  <a16:creationId xmlns:a16="http://schemas.microsoft.com/office/drawing/2014/main" id="{FFE30CC9-A57F-964B-B1C4-085778761BF6}"/>
                </a:ext>
              </a:extLst>
            </p:cNvPr>
            <p:cNvSpPr/>
            <p:nvPr/>
          </p:nvSpPr>
          <p:spPr>
            <a:xfrm>
              <a:off x="58397" y="1543154"/>
              <a:ext cx="9027206" cy="1625990"/>
            </a:xfrm>
            <a:prstGeom prst="roundRect">
              <a:avLst>
                <a:gd name="adj" fmla="val 6701"/>
              </a:avLst>
            </a:prstGeom>
            <a:solidFill>
              <a:srgbClr val="CCDFFF">
                <a:alpha val="12549"/>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grpSp>
          <p:nvGrpSpPr>
            <p:cNvPr id="22" name="Group 21">
              <a:extLst>
                <a:ext uri="{FF2B5EF4-FFF2-40B4-BE49-F238E27FC236}">
                  <a16:creationId xmlns:a16="http://schemas.microsoft.com/office/drawing/2014/main" id="{6123ACDD-43AA-EF42-BC3E-E20BD3E40305}"/>
                </a:ext>
              </a:extLst>
            </p:cNvPr>
            <p:cNvGrpSpPr/>
            <p:nvPr/>
          </p:nvGrpSpPr>
          <p:grpSpPr>
            <a:xfrm>
              <a:off x="139422" y="1519686"/>
              <a:ext cx="3933620" cy="1506209"/>
              <a:chOff x="174147" y="1739610"/>
              <a:chExt cx="3933620" cy="1506209"/>
            </a:xfrm>
          </p:grpSpPr>
          <p:grpSp>
            <p:nvGrpSpPr>
              <p:cNvPr id="20" name="Group 19">
                <a:extLst>
                  <a:ext uri="{FF2B5EF4-FFF2-40B4-BE49-F238E27FC236}">
                    <a16:creationId xmlns:a16="http://schemas.microsoft.com/office/drawing/2014/main" id="{69582023-70C5-0E48-9FCB-34BD02E9C993}"/>
                  </a:ext>
                </a:extLst>
              </p:cNvPr>
              <p:cNvGrpSpPr/>
              <p:nvPr/>
            </p:nvGrpSpPr>
            <p:grpSpPr>
              <a:xfrm>
                <a:off x="174147" y="2158097"/>
                <a:ext cx="3933620" cy="1087722"/>
                <a:chOff x="47136" y="3321577"/>
                <a:chExt cx="3933620" cy="1087722"/>
              </a:xfrm>
            </p:grpSpPr>
            <p:sp>
              <p:nvSpPr>
                <p:cNvPr id="278" name="Rounded Rectangle 277">
                  <a:extLst>
                    <a:ext uri="{FF2B5EF4-FFF2-40B4-BE49-F238E27FC236}">
                      <a16:creationId xmlns:a16="http://schemas.microsoft.com/office/drawing/2014/main" id="{7FB5E80F-1CD7-2740-9FF1-3969F7A7986B}"/>
                    </a:ext>
                  </a:extLst>
                </p:cNvPr>
                <p:cNvSpPr/>
                <p:nvPr/>
              </p:nvSpPr>
              <p:spPr>
                <a:xfrm>
                  <a:off x="3287330" y="3412791"/>
                  <a:ext cx="693426" cy="903715"/>
                </a:xfrm>
                <a:prstGeom prst="roundRect">
                  <a:avLst/>
                </a:prstGeom>
                <a:solidFill>
                  <a:schemeClr val="tx2"/>
                </a:solidFill>
                <a:ln>
                  <a:solidFill>
                    <a:srgbClr val="000000"/>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lumMod val="95000"/>
                        </a:prstClr>
                      </a:solidFill>
                      <a:effectLst/>
                      <a:uLnTx/>
                      <a:uFillTx/>
                      <a:latin typeface="Gill Sans MT"/>
                      <a:ea typeface="+mn-ea"/>
                      <a:cs typeface="+mn-cs"/>
                    </a:rPr>
                    <a:t>DRAM</a:t>
                  </a:r>
                  <a:endParaRPr kumimoji="0" lang="en-US" sz="1200" b="1" i="0" u="none" strike="noStrike" kern="1200" cap="none" spc="0" normalizeH="0" baseline="0" noProof="0" dirty="0">
                    <a:ln>
                      <a:noFill/>
                    </a:ln>
                    <a:solidFill>
                      <a:prstClr val="white">
                        <a:lumMod val="95000"/>
                      </a:prstClr>
                    </a:solidFill>
                    <a:effectLst/>
                    <a:uLnTx/>
                    <a:uFillTx/>
                    <a:latin typeface="Gill Sans MT"/>
                    <a:ea typeface="+mn-ea"/>
                    <a:cs typeface="+mn-cs"/>
                  </a:endParaRPr>
                </a:p>
              </p:txBody>
            </p:sp>
            <p:cxnSp>
              <p:nvCxnSpPr>
                <p:cNvPr id="279" name="Straight Arrow Connector 278">
                  <a:extLst>
                    <a:ext uri="{FF2B5EF4-FFF2-40B4-BE49-F238E27FC236}">
                      <a16:creationId xmlns:a16="http://schemas.microsoft.com/office/drawing/2014/main" id="{9DA80B2D-1EC5-9141-8DDB-E002EF78B96E}"/>
                    </a:ext>
                  </a:extLst>
                </p:cNvPr>
                <p:cNvCxnSpPr>
                  <a:cxnSpLocks/>
                  <a:stCxn id="278" idx="1"/>
                  <a:endCxn id="282" idx="3"/>
                </p:cNvCxnSpPr>
                <p:nvPr/>
              </p:nvCxnSpPr>
              <p:spPr>
                <a:xfrm flipH="1">
                  <a:off x="2249043" y="3864649"/>
                  <a:ext cx="1038287" cy="789"/>
                </a:xfrm>
                <a:prstGeom prst="straightConnector1">
                  <a:avLst/>
                </a:prstGeom>
                <a:noFill/>
                <a:ln w="38100" cap="flat" cmpd="sng" algn="ctr">
                  <a:solidFill>
                    <a:schemeClr val="tx1"/>
                  </a:solidFill>
                  <a:prstDash val="solid"/>
                  <a:miter lim="800000"/>
                  <a:headEnd type="triangle"/>
                  <a:tailEnd type="triangle"/>
                </a:ln>
                <a:effectLst/>
              </p:spPr>
            </p:cxnSp>
            <p:sp>
              <p:nvSpPr>
                <p:cNvPr id="280" name="Rectangle 279">
                  <a:extLst>
                    <a:ext uri="{FF2B5EF4-FFF2-40B4-BE49-F238E27FC236}">
                      <a16:creationId xmlns:a16="http://schemas.microsoft.com/office/drawing/2014/main" id="{B844A9F6-FCB3-9D4D-880B-BFD0CAC1D2D2}"/>
                    </a:ext>
                  </a:extLst>
                </p:cNvPr>
                <p:cNvSpPr/>
                <p:nvPr/>
              </p:nvSpPr>
              <p:spPr>
                <a:xfrm>
                  <a:off x="2164374" y="3644258"/>
                  <a:ext cx="1207625" cy="25391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prstClr val="black"/>
                      </a:solidFill>
                      <a:effectLst/>
                      <a:uLnTx/>
                      <a:uFillTx/>
                      <a:latin typeface="Gill Sans MT"/>
                      <a:ea typeface="+mn-ea"/>
                      <a:cs typeface="Gill Sans MT"/>
                    </a:rPr>
                    <a:t>32 GB/s</a:t>
                  </a:r>
                </a:p>
              </p:txBody>
            </p:sp>
            <p:sp>
              <p:nvSpPr>
                <p:cNvPr id="282" name="Rounded Rectangle 281">
                  <a:extLst>
                    <a:ext uri="{FF2B5EF4-FFF2-40B4-BE49-F238E27FC236}">
                      <a16:creationId xmlns:a16="http://schemas.microsoft.com/office/drawing/2014/main" id="{FF4CC56E-5369-1E47-BD59-F1A39F1DA8EE}"/>
                    </a:ext>
                  </a:extLst>
                </p:cNvPr>
                <p:cNvSpPr/>
                <p:nvPr/>
              </p:nvSpPr>
              <p:spPr>
                <a:xfrm>
                  <a:off x="47136" y="3321577"/>
                  <a:ext cx="2201907" cy="1087722"/>
                </a:xfrm>
                <a:prstGeom prst="roundRect">
                  <a:avLst/>
                </a:prstGeom>
                <a:solidFill>
                  <a:schemeClr val="lt1">
                    <a:alpha val="0"/>
                  </a:schemeClr>
                </a:solidFill>
                <a:ln w="28575" cmpd="sng">
                  <a:solidFill>
                    <a:srgbClr val="00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grpSp>
              <p:nvGrpSpPr>
                <p:cNvPr id="283" name="Group 282">
                  <a:extLst>
                    <a:ext uri="{FF2B5EF4-FFF2-40B4-BE49-F238E27FC236}">
                      <a16:creationId xmlns:a16="http://schemas.microsoft.com/office/drawing/2014/main" id="{0A51AE31-02CD-3D44-B7F0-C7E36EE3334B}"/>
                    </a:ext>
                  </a:extLst>
                </p:cNvPr>
                <p:cNvGrpSpPr/>
                <p:nvPr/>
              </p:nvGrpSpPr>
              <p:grpSpPr>
                <a:xfrm>
                  <a:off x="94279" y="3443144"/>
                  <a:ext cx="2098069" cy="846199"/>
                  <a:chOff x="1788016" y="2948796"/>
                  <a:chExt cx="3020711" cy="1427006"/>
                </a:xfrm>
              </p:grpSpPr>
              <p:sp>
                <p:nvSpPr>
                  <p:cNvPr id="292" name="Rounded Rectangle 291">
                    <a:extLst>
                      <a:ext uri="{FF2B5EF4-FFF2-40B4-BE49-F238E27FC236}">
                        <a16:creationId xmlns:a16="http://schemas.microsoft.com/office/drawing/2014/main" id="{617C4512-D2F1-BA4C-858E-BC9186192891}"/>
                      </a:ext>
                    </a:extLst>
                  </p:cNvPr>
                  <p:cNvSpPr/>
                  <p:nvPr/>
                </p:nvSpPr>
                <p:spPr>
                  <a:xfrm>
                    <a:off x="1788016" y="2949952"/>
                    <a:ext cx="460781" cy="1425850"/>
                  </a:xfrm>
                  <a:prstGeom prst="roundRect">
                    <a:avLst/>
                  </a:prstGeom>
                  <a:solidFill>
                    <a:srgbClr val="4A8861"/>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Act. </a:t>
                    </a:r>
                    <a:r>
                      <a:rPr lang="en-US" sz="1100" b="1" dirty="0">
                        <a:solidFill>
                          <a:prstClr val="black"/>
                        </a:solidFill>
                        <a:latin typeface="Gill Sans MT"/>
                      </a:rPr>
                      <a:t> Buffer</a:t>
                    </a:r>
                    <a:endParaRPr kumimoji="0" lang="en-US" sz="1100" b="1" i="0" u="none" strike="noStrike" kern="1200" cap="none" spc="0" normalizeH="0" baseline="0" noProof="0" dirty="0">
                      <a:ln>
                        <a:noFill/>
                      </a:ln>
                      <a:solidFill>
                        <a:prstClr val="black"/>
                      </a:solidFill>
                      <a:effectLst/>
                      <a:uLnTx/>
                      <a:uFillTx/>
                      <a:latin typeface="Gill Sans MT"/>
                      <a:ea typeface="+mn-ea"/>
                      <a:cs typeface="+mn-cs"/>
                    </a:endParaRPr>
                  </a:p>
                </p:txBody>
              </p:sp>
              <p:sp>
                <p:nvSpPr>
                  <p:cNvPr id="290" name="Rounded Rectangle 289">
                    <a:extLst>
                      <a:ext uri="{FF2B5EF4-FFF2-40B4-BE49-F238E27FC236}">
                        <a16:creationId xmlns:a16="http://schemas.microsoft.com/office/drawing/2014/main" id="{F4C42268-E801-A748-90BB-B1B3C311485D}"/>
                      </a:ext>
                    </a:extLst>
                  </p:cNvPr>
                  <p:cNvSpPr/>
                  <p:nvPr/>
                </p:nvSpPr>
                <p:spPr>
                  <a:xfrm>
                    <a:off x="2321661" y="2948796"/>
                    <a:ext cx="460781" cy="1421653"/>
                  </a:xfrm>
                  <a:prstGeom prst="roundRect">
                    <a:avLst/>
                  </a:prstGeom>
                  <a:solidFill>
                    <a:schemeClr val="bg1">
                      <a:lumMod val="65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Param. Buffer</a:t>
                    </a:r>
                  </a:p>
                </p:txBody>
              </p:sp>
              <p:grpSp>
                <p:nvGrpSpPr>
                  <p:cNvPr id="286" name="Group 285">
                    <a:extLst>
                      <a:ext uri="{FF2B5EF4-FFF2-40B4-BE49-F238E27FC236}">
                        <a16:creationId xmlns:a16="http://schemas.microsoft.com/office/drawing/2014/main" id="{7EAA666B-5C37-584E-BAFE-65A09E6D572D}"/>
                      </a:ext>
                    </a:extLst>
                  </p:cNvPr>
                  <p:cNvGrpSpPr/>
                  <p:nvPr/>
                </p:nvGrpSpPr>
                <p:grpSpPr>
                  <a:xfrm>
                    <a:off x="2859540" y="2949955"/>
                    <a:ext cx="1949187" cy="1421654"/>
                    <a:chOff x="2859540" y="2949955"/>
                    <a:chExt cx="1949187" cy="1421654"/>
                  </a:xfrm>
                </p:grpSpPr>
                <p:sp>
                  <p:nvSpPr>
                    <p:cNvPr id="287" name="Rounded Rectangle 286">
                      <a:extLst>
                        <a:ext uri="{FF2B5EF4-FFF2-40B4-BE49-F238E27FC236}">
                          <a16:creationId xmlns:a16="http://schemas.microsoft.com/office/drawing/2014/main" id="{28F399E6-424A-464E-87FC-4F43970B2034}"/>
                        </a:ext>
                      </a:extLst>
                    </p:cNvPr>
                    <p:cNvSpPr/>
                    <p:nvPr/>
                  </p:nvSpPr>
                  <p:spPr>
                    <a:xfrm>
                      <a:off x="2859540" y="2949955"/>
                      <a:ext cx="1949187" cy="1421654"/>
                    </a:xfrm>
                    <a:prstGeom prst="roundRect">
                      <a:avLst/>
                    </a:prstGeom>
                    <a:solidFill>
                      <a:schemeClr val="accent1">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defTabSz="914400">
                        <a:defRPr/>
                      </a:pPr>
                      <a:r>
                        <a:rPr lang="en-US" b="1" dirty="0">
                          <a:solidFill>
                            <a:prstClr val="black"/>
                          </a:solidFill>
                          <a:latin typeface="Gill Sans MT" panose="020B0502020104020203" pitchFamily="34" charset="77"/>
                          <a:cs typeface="Gill Sans MT"/>
                        </a:rPr>
                        <a:t>32x32</a:t>
                      </a:r>
                    </a:p>
                    <a:p>
                      <a:pPr lvl="0" algn="ctr" defTabSz="914400">
                        <a:defRPr/>
                      </a:pPr>
                      <a:r>
                        <a:rPr lang="en-US" b="1" dirty="0">
                          <a:solidFill>
                            <a:prstClr val="black"/>
                          </a:solidFill>
                          <a:latin typeface="Gill Sans MT" panose="020B0502020104020203" pitchFamily="34" charset="77"/>
                          <a:cs typeface="Gill Sans MT"/>
                        </a:rPr>
                        <a:t>PE Array</a:t>
                      </a:r>
                    </a:p>
                  </p:txBody>
                </p:sp>
                <p:sp>
                  <p:nvSpPr>
                    <p:cNvPr id="288" name="Rectangle 287">
                      <a:extLst>
                        <a:ext uri="{FF2B5EF4-FFF2-40B4-BE49-F238E27FC236}">
                          <a16:creationId xmlns:a16="http://schemas.microsoft.com/office/drawing/2014/main" id="{2A5C3138-7874-CD4A-88EF-0808946804F5}"/>
                        </a:ext>
                      </a:extLst>
                    </p:cNvPr>
                    <p:cNvSpPr/>
                    <p:nvPr/>
                  </p:nvSpPr>
                  <p:spPr>
                    <a:xfrm>
                      <a:off x="2859541" y="3064259"/>
                      <a:ext cx="1949186" cy="67473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grpSp>
          </p:grpSp>
          <p:sp>
            <p:nvSpPr>
              <p:cNvPr id="369" name="Rectangle 368">
                <a:extLst>
                  <a:ext uri="{FF2B5EF4-FFF2-40B4-BE49-F238E27FC236}">
                    <a16:creationId xmlns:a16="http://schemas.microsoft.com/office/drawing/2014/main" id="{6648BFD0-A04F-074E-B77B-81E98AFFAC39}"/>
                  </a:ext>
                </a:extLst>
              </p:cNvPr>
              <p:cNvSpPr/>
              <p:nvPr/>
            </p:nvSpPr>
            <p:spPr>
              <a:xfrm>
                <a:off x="1632951" y="1739610"/>
                <a:ext cx="1219200"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accent2"/>
                    </a:solidFill>
                    <a:effectLst/>
                    <a:uLnTx/>
                    <a:uFillTx/>
                    <a:latin typeface="Gill Sans MT"/>
                    <a:ea typeface="+mn-ea"/>
                    <a:cs typeface="Gill Sans MT"/>
                  </a:rPr>
                  <a:t>Pascal</a:t>
                </a:r>
              </a:p>
            </p:txBody>
          </p:sp>
        </p:grpSp>
      </p:grpSp>
      <p:grpSp>
        <p:nvGrpSpPr>
          <p:cNvPr id="18" name="Group 17">
            <a:extLst>
              <a:ext uri="{FF2B5EF4-FFF2-40B4-BE49-F238E27FC236}">
                <a16:creationId xmlns:a16="http://schemas.microsoft.com/office/drawing/2014/main" id="{4A74B879-5B8D-E647-BA5C-35388753E656}"/>
              </a:ext>
            </a:extLst>
          </p:cNvPr>
          <p:cNvGrpSpPr/>
          <p:nvPr/>
        </p:nvGrpSpPr>
        <p:grpSpPr>
          <a:xfrm>
            <a:off x="46818" y="3215029"/>
            <a:ext cx="9027206" cy="1644054"/>
            <a:chOff x="46818" y="3215029"/>
            <a:chExt cx="9027206" cy="1644054"/>
          </a:xfrm>
        </p:grpSpPr>
        <p:sp>
          <p:nvSpPr>
            <p:cNvPr id="415" name="Rounded Rectangle 414">
              <a:extLst>
                <a:ext uri="{FF2B5EF4-FFF2-40B4-BE49-F238E27FC236}">
                  <a16:creationId xmlns:a16="http://schemas.microsoft.com/office/drawing/2014/main" id="{E5EE4507-882B-C043-8849-6BA803953A4B}"/>
                </a:ext>
              </a:extLst>
            </p:cNvPr>
            <p:cNvSpPr/>
            <p:nvPr/>
          </p:nvSpPr>
          <p:spPr>
            <a:xfrm>
              <a:off x="46818" y="3233093"/>
              <a:ext cx="9027206" cy="1625990"/>
            </a:xfrm>
            <a:prstGeom prst="roundRect">
              <a:avLst>
                <a:gd name="adj" fmla="val 6701"/>
              </a:avLst>
            </a:prstGeom>
            <a:solidFill>
              <a:srgbClr val="B8CF92">
                <a:alpha val="12549"/>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grpSp>
          <p:nvGrpSpPr>
            <p:cNvPr id="81" name="Group 80">
              <a:extLst>
                <a:ext uri="{FF2B5EF4-FFF2-40B4-BE49-F238E27FC236}">
                  <a16:creationId xmlns:a16="http://schemas.microsoft.com/office/drawing/2014/main" id="{C1D8B7B6-29FE-494E-BF29-F97180A503C8}"/>
                </a:ext>
              </a:extLst>
            </p:cNvPr>
            <p:cNvGrpSpPr/>
            <p:nvPr/>
          </p:nvGrpSpPr>
          <p:grpSpPr>
            <a:xfrm>
              <a:off x="653987" y="3215029"/>
              <a:ext cx="3428098" cy="1506209"/>
              <a:chOff x="679669" y="1739610"/>
              <a:chExt cx="3428098" cy="1506209"/>
            </a:xfrm>
          </p:grpSpPr>
          <p:grpSp>
            <p:nvGrpSpPr>
              <p:cNvPr id="82" name="Group 81">
                <a:extLst>
                  <a:ext uri="{FF2B5EF4-FFF2-40B4-BE49-F238E27FC236}">
                    <a16:creationId xmlns:a16="http://schemas.microsoft.com/office/drawing/2014/main" id="{F1DDD2F8-290C-764E-95C8-CE548E92A5D8}"/>
                  </a:ext>
                </a:extLst>
              </p:cNvPr>
              <p:cNvGrpSpPr/>
              <p:nvPr/>
            </p:nvGrpSpPr>
            <p:grpSpPr>
              <a:xfrm>
                <a:off x="679669" y="2158097"/>
                <a:ext cx="3428098" cy="1087722"/>
                <a:chOff x="552658" y="3321577"/>
                <a:chExt cx="3428098" cy="1087722"/>
              </a:xfrm>
            </p:grpSpPr>
            <p:sp>
              <p:nvSpPr>
                <p:cNvPr id="84" name="Rounded Rectangle 83">
                  <a:extLst>
                    <a:ext uri="{FF2B5EF4-FFF2-40B4-BE49-F238E27FC236}">
                      <a16:creationId xmlns:a16="http://schemas.microsoft.com/office/drawing/2014/main" id="{163C260B-0E7E-4349-960E-BCB8800FBDC5}"/>
                    </a:ext>
                  </a:extLst>
                </p:cNvPr>
                <p:cNvSpPr/>
                <p:nvPr/>
              </p:nvSpPr>
              <p:spPr>
                <a:xfrm>
                  <a:off x="3287330" y="3412791"/>
                  <a:ext cx="693426" cy="903715"/>
                </a:xfrm>
                <a:prstGeom prst="roundRect">
                  <a:avLst/>
                </a:prstGeom>
                <a:solidFill>
                  <a:schemeClr val="tx2"/>
                </a:solidFill>
                <a:ln>
                  <a:solidFill>
                    <a:srgbClr val="000000"/>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lumMod val="95000"/>
                        </a:prstClr>
                      </a:solidFill>
                      <a:effectLst/>
                      <a:uLnTx/>
                      <a:uFillTx/>
                      <a:latin typeface="Gill Sans MT"/>
                      <a:ea typeface="+mn-ea"/>
                      <a:cs typeface="+mn-cs"/>
                    </a:rPr>
                    <a:t>DRAM</a:t>
                  </a:r>
                  <a:endParaRPr kumimoji="0" lang="en-US" sz="1200" b="1" i="0" u="none" strike="noStrike" kern="1200" cap="none" spc="0" normalizeH="0" baseline="0" noProof="0" dirty="0">
                    <a:ln>
                      <a:noFill/>
                    </a:ln>
                    <a:solidFill>
                      <a:prstClr val="white">
                        <a:lumMod val="95000"/>
                      </a:prstClr>
                    </a:solidFill>
                    <a:effectLst/>
                    <a:uLnTx/>
                    <a:uFillTx/>
                    <a:latin typeface="Gill Sans MT"/>
                    <a:ea typeface="+mn-ea"/>
                    <a:cs typeface="+mn-cs"/>
                  </a:endParaRPr>
                </a:p>
              </p:txBody>
            </p:sp>
            <p:cxnSp>
              <p:nvCxnSpPr>
                <p:cNvPr id="85" name="Straight Arrow Connector 84">
                  <a:extLst>
                    <a:ext uri="{FF2B5EF4-FFF2-40B4-BE49-F238E27FC236}">
                      <a16:creationId xmlns:a16="http://schemas.microsoft.com/office/drawing/2014/main" id="{7E9492F2-2BB0-A246-AB95-32F0A8643705}"/>
                    </a:ext>
                  </a:extLst>
                </p:cNvPr>
                <p:cNvCxnSpPr>
                  <a:cxnSpLocks/>
                  <a:stCxn id="84" idx="1"/>
                  <a:endCxn id="87" idx="3"/>
                </p:cNvCxnSpPr>
                <p:nvPr/>
              </p:nvCxnSpPr>
              <p:spPr>
                <a:xfrm flipH="1">
                  <a:off x="2618806" y="3864649"/>
                  <a:ext cx="668524" cy="789"/>
                </a:xfrm>
                <a:prstGeom prst="straightConnector1">
                  <a:avLst/>
                </a:prstGeom>
                <a:noFill/>
                <a:ln w="57150" cap="flat" cmpd="sng" algn="ctr">
                  <a:solidFill>
                    <a:schemeClr val="tx1"/>
                  </a:solidFill>
                  <a:prstDash val="solid"/>
                  <a:miter lim="800000"/>
                  <a:headEnd type="triangle"/>
                  <a:tailEnd type="triangle"/>
                </a:ln>
                <a:effectLst/>
              </p:spPr>
            </p:cxnSp>
            <p:sp>
              <p:nvSpPr>
                <p:cNvPr id="86" name="Rectangle 85">
                  <a:extLst>
                    <a:ext uri="{FF2B5EF4-FFF2-40B4-BE49-F238E27FC236}">
                      <a16:creationId xmlns:a16="http://schemas.microsoft.com/office/drawing/2014/main" id="{610A404B-1D69-404E-B346-DD609CCD6006}"/>
                    </a:ext>
                  </a:extLst>
                </p:cNvPr>
                <p:cNvSpPr/>
                <p:nvPr/>
              </p:nvSpPr>
              <p:spPr>
                <a:xfrm>
                  <a:off x="2357657" y="3556352"/>
                  <a:ext cx="1207625" cy="2616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Gill Sans MT"/>
                    </a:rPr>
                    <a:t>256 GB/s</a:t>
                  </a:r>
                </a:p>
              </p:txBody>
            </p:sp>
            <p:sp>
              <p:nvSpPr>
                <p:cNvPr id="87" name="Rounded Rectangle 86">
                  <a:extLst>
                    <a:ext uri="{FF2B5EF4-FFF2-40B4-BE49-F238E27FC236}">
                      <a16:creationId xmlns:a16="http://schemas.microsoft.com/office/drawing/2014/main" id="{29466604-A1C0-1842-B0E6-FF265E643162}"/>
                    </a:ext>
                  </a:extLst>
                </p:cNvPr>
                <p:cNvSpPr/>
                <p:nvPr/>
              </p:nvSpPr>
              <p:spPr>
                <a:xfrm>
                  <a:off x="552658" y="3321577"/>
                  <a:ext cx="2066148" cy="1087722"/>
                </a:xfrm>
                <a:prstGeom prst="roundRect">
                  <a:avLst/>
                </a:prstGeom>
                <a:solidFill>
                  <a:schemeClr val="lt1">
                    <a:alpha val="0"/>
                  </a:schemeClr>
                </a:solidFill>
                <a:ln w="28575" cmpd="sng">
                  <a:solidFill>
                    <a:srgbClr val="00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grpSp>
              <p:nvGrpSpPr>
                <p:cNvPr id="88" name="Group 87">
                  <a:extLst>
                    <a:ext uri="{FF2B5EF4-FFF2-40B4-BE49-F238E27FC236}">
                      <a16:creationId xmlns:a16="http://schemas.microsoft.com/office/drawing/2014/main" id="{F5488E8E-F41F-9941-94CE-E700B5CED3F1}"/>
                    </a:ext>
                  </a:extLst>
                </p:cNvPr>
                <p:cNvGrpSpPr/>
                <p:nvPr/>
              </p:nvGrpSpPr>
              <p:grpSpPr>
                <a:xfrm>
                  <a:off x="599796" y="3511615"/>
                  <a:ext cx="1952098" cy="692911"/>
                  <a:chOff x="2515839" y="3064259"/>
                  <a:chExt cx="2810556" cy="1168504"/>
                </a:xfrm>
              </p:grpSpPr>
              <p:sp>
                <p:nvSpPr>
                  <p:cNvPr id="89" name="Rounded Rectangle 88">
                    <a:extLst>
                      <a:ext uri="{FF2B5EF4-FFF2-40B4-BE49-F238E27FC236}">
                        <a16:creationId xmlns:a16="http://schemas.microsoft.com/office/drawing/2014/main" id="{97079394-74CE-0D4D-8749-E160CB5BE95C}"/>
                      </a:ext>
                    </a:extLst>
                  </p:cNvPr>
                  <p:cNvSpPr/>
                  <p:nvPr/>
                </p:nvSpPr>
                <p:spPr>
                  <a:xfrm>
                    <a:off x="2515839" y="3107091"/>
                    <a:ext cx="460782" cy="1125672"/>
                  </a:xfrm>
                  <a:prstGeom prst="roundRect">
                    <a:avLst/>
                  </a:prstGeom>
                  <a:solidFill>
                    <a:srgbClr val="4A8861"/>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Act. </a:t>
                    </a:r>
                    <a:r>
                      <a:rPr lang="en-US" sz="1100" b="1" dirty="0">
                        <a:solidFill>
                          <a:prstClr val="black"/>
                        </a:solidFill>
                        <a:latin typeface="Gill Sans MT"/>
                      </a:rPr>
                      <a:t> Buffer</a:t>
                    </a:r>
                    <a:endParaRPr kumimoji="0" lang="en-US" sz="1100" b="1" i="0" u="none" strike="noStrike" kern="1200" cap="none" spc="0" normalizeH="0" baseline="0" noProof="0" dirty="0">
                      <a:ln>
                        <a:noFill/>
                      </a:ln>
                      <a:solidFill>
                        <a:prstClr val="black"/>
                      </a:solidFill>
                      <a:effectLst/>
                      <a:uLnTx/>
                      <a:uFillTx/>
                      <a:latin typeface="Gill Sans MT"/>
                      <a:ea typeface="+mn-ea"/>
                      <a:cs typeface="+mn-cs"/>
                    </a:endParaRPr>
                  </a:p>
                </p:txBody>
              </p:sp>
              <p:grpSp>
                <p:nvGrpSpPr>
                  <p:cNvPr id="91" name="Group 90">
                    <a:extLst>
                      <a:ext uri="{FF2B5EF4-FFF2-40B4-BE49-F238E27FC236}">
                        <a16:creationId xmlns:a16="http://schemas.microsoft.com/office/drawing/2014/main" id="{7203E57E-F0AB-DA4E-B97D-9E5A297937EE}"/>
                      </a:ext>
                    </a:extLst>
                  </p:cNvPr>
                  <p:cNvGrpSpPr/>
                  <p:nvPr/>
                </p:nvGrpSpPr>
                <p:grpSpPr>
                  <a:xfrm>
                    <a:off x="2859541" y="3064259"/>
                    <a:ext cx="2466854" cy="1028929"/>
                    <a:chOff x="2859541" y="3064259"/>
                    <a:chExt cx="2466854" cy="1028929"/>
                  </a:xfrm>
                </p:grpSpPr>
                <p:sp>
                  <p:nvSpPr>
                    <p:cNvPr id="92" name="Rounded Rectangle 91">
                      <a:extLst>
                        <a:ext uri="{FF2B5EF4-FFF2-40B4-BE49-F238E27FC236}">
                          <a16:creationId xmlns:a16="http://schemas.microsoft.com/office/drawing/2014/main" id="{A22DDE75-7E2F-8840-AB42-DC15F5576F9B}"/>
                        </a:ext>
                      </a:extLst>
                    </p:cNvPr>
                    <p:cNvSpPr/>
                    <p:nvPr/>
                  </p:nvSpPr>
                  <p:spPr>
                    <a:xfrm>
                      <a:off x="3587719" y="3240380"/>
                      <a:ext cx="1738676" cy="852808"/>
                    </a:xfrm>
                    <a:prstGeom prst="roundRect">
                      <a:avLst/>
                    </a:prstGeom>
                    <a:solidFill>
                      <a:schemeClr val="accent1">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defTabSz="914400">
                        <a:defRPr/>
                      </a:pPr>
                      <a:r>
                        <a:rPr lang="en-US" b="1" dirty="0">
                          <a:solidFill>
                            <a:prstClr val="black"/>
                          </a:solidFill>
                          <a:latin typeface="Gill Sans MT" panose="020B0502020104020203" pitchFamily="34" charset="77"/>
                          <a:cs typeface="Gill Sans MT"/>
                        </a:rPr>
                        <a:t>8x8</a:t>
                      </a:r>
                    </a:p>
                    <a:p>
                      <a:pPr lvl="0" algn="ctr" defTabSz="914400">
                        <a:defRPr/>
                      </a:pPr>
                      <a:r>
                        <a:rPr lang="en-US" b="1" dirty="0">
                          <a:solidFill>
                            <a:prstClr val="black"/>
                          </a:solidFill>
                          <a:latin typeface="Gill Sans MT" panose="020B0502020104020203" pitchFamily="34" charset="77"/>
                          <a:cs typeface="Gill Sans MT"/>
                        </a:rPr>
                        <a:t>PE Array</a:t>
                      </a:r>
                    </a:p>
                  </p:txBody>
                </p:sp>
                <p:sp>
                  <p:nvSpPr>
                    <p:cNvPr id="93" name="Rectangle 92">
                      <a:extLst>
                        <a:ext uri="{FF2B5EF4-FFF2-40B4-BE49-F238E27FC236}">
                          <a16:creationId xmlns:a16="http://schemas.microsoft.com/office/drawing/2014/main" id="{F990EF81-2F31-5444-A432-3717436135B5}"/>
                        </a:ext>
                      </a:extLst>
                    </p:cNvPr>
                    <p:cNvSpPr/>
                    <p:nvPr/>
                  </p:nvSpPr>
                  <p:spPr>
                    <a:xfrm>
                      <a:off x="2859541" y="3064259"/>
                      <a:ext cx="1949186" cy="67473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grpSp>
          </p:grpSp>
          <p:sp>
            <p:nvSpPr>
              <p:cNvPr id="83" name="Rectangle 82">
                <a:extLst>
                  <a:ext uri="{FF2B5EF4-FFF2-40B4-BE49-F238E27FC236}">
                    <a16:creationId xmlns:a16="http://schemas.microsoft.com/office/drawing/2014/main" id="{B5D6A7CE-AA39-D240-BF02-A88ED77985B7}"/>
                  </a:ext>
                </a:extLst>
              </p:cNvPr>
              <p:cNvSpPr/>
              <p:nvPr/>
            </p:nvSpPr>
            <p:spPr>
              <a:xfrm>
                <a:off x="1632951" y="1739610"/>
                <a:ext cx="1219200"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accent2"/>
                    </a:solidFill>
                    <a:effectLst/>
                    <a:uLnTx/>
                    <a:uFillTx/>
                    <a:latin typeface="Gill Sans MT"/>
                    <a:ea typeface="+mn-ea"/>
                    <a:cs typeface="Gill Sans MT"/>
                  </a:rPr>
                  <a:t>Pavlov</a:t>
                </a:r>
              </a:p>
            </p:txBody>
          </p:sp>
        </p:grpSp>
      </p:grpSp>
      <p:grpSp>
        <p:nvGrpSpPr>
          <p:cNvPr id="19" name="Group 18">
            <a:extLst>
              <a:ext uri="{FF2B5EF4-FFF2-40B4-BE49-F238E27FC236}">
                <a16:creationId xmlns:a16="http://schemas.microsoft.com/office/drawing/2014/main" id="{7B29D62D-745B-F64C-A32D-E97DD4298D88}"/>
              </a:ext>
            </a:extLst>
          </p:cNvPr>
          <p:cNvGrpSpPr/>
          <p:nvPr/>
        </p:nvGrpSpPr>
        <p:grpSpPr>
          <a:xfrm>
            <a:off x="33580" y="4873478"/>
            <a:ext cx="9027206" cy="1667876"/>
            <a:chOff x="33580" y="4873478"/>
            <a:chExt cx="9027206" cy="1667876"/>
          </a:xfrm>
        </p:grpSpPr>
        <p:sp>
          <p:nvSpPr>
            <p:cNvPr id="416" name="Rounded Rectangle 415">
              <a:extLst>
                <a:ext uri="{FF2B5EF4-FFF2-40B4-BE49-F238E27FC236}">
                  <a16:creationId xmlns:a16="http://schemas.microsoft.com/office/drawing/2014/main" id="{4C57B803-A073-4E45-8AA8-28E3349B669F}"/>
                </a:ext>
              </a:extLst>
            </p:cNvPr>
            <p:cNvSpPr/>
            <p:nvPr/>
          </p:nvSpPr>
          <p:spPr>
            <a:xfrm>
              <a:off x="33580" y="4915364"/>
              <a:ext cx="9027206" cy="1625990"/>
            </a:xfrm>
            <a:prstGeom prst="roundRect">
              <a:avLst>
                <a:gd name="adj" fmla="val 6701"/>
              </a:avLst>
            </a:prstGeom>
            <a:solidFill>
              <a:schemeClr val="accent1">
                <a:lumMod val="20000"/>
                <a:lumOff val="80000"/>
                <a:alpha val="12549"/>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grpSp>
          <p:nvGrpSpPr>
            <p:cNvPr id="98" name="Group 97">
              <a:extLst>
                <a:ext uri="{FF2B5EF4-FFF2-40B4-BE49-F238E27FC236}">
                  <a16:creationId xmlns:a16="http://schemas.microsoft.com/office/drawing/2014/main" id="{2AC908C9-4F94-804F-B78C-495BB46DBEB8}"/>
                </a:ext>
              </a:extLst>
            </p:cNvPr>
            <p:cNvGrpSpPr/>
            <p:nvPr/>
          </p:nvGrpSpPr>
          <p:grpSpPr>
            <a:xfrm>
              <a:off x="503692" y="4873478"/>
              <a:ext cx="3569350" cy="1535945"/>
              <a:chOff x="538417" y="1709874"/>
              <a:chExt cx="3569350" cy="1535945"/>
            </a:xfrm>
          </p:grpSpPr>
          <p:grpSp>
            <p:nvGrpSpPr>
              <p:cNvPr id="99" name="Group 98">
                <a:extLst>
                  <a:ext uri="{FF2B5EF4-FFF2-40B4-BE49-F238E27FC236}">
                    <a16:creationId xmlns:a16="http://schemas.microsoft.com/office/drawing/2014/main" id="{FEA33B8B-DEC6-D94B-9AB9-5678D2055DF5}"/>
                  </a:ext>
                </a:extLst>
              </p:cNvPr>
              <p:cNvGrpSpPr/>
              <p:nvPr/>
            </p:nvGrpSpPr>
            <p:grpSpPr>
              <a:xfrm>
                <a:off x="538417" y="2158097"/>
                <a:ext cx="3569350" cy="1087722"/>
                <a:chOff x="411406" y="3321577"/>
                <a:chExt cx="3569350" cy="1087722"/>
              </a:xfrm>
            </p:grpSpPr>
            <p:sp>
              <p:nvSpPr>
                <p:cNvPr id="101" name="Rounded Rectangle 100">
                  <a:extLst>
                    <a:ext uri="{FF2B5EF4-FFF2-40B4-BE49-F238E27FC236}">
                      <a16:creationId xmlns:a16="http://schemas.microsoft.com/office/drawing/2014/main" id="{D438F16C-A54D-C24F-A5D7-CBCE915F0080}"/>
                    </a:ext>
                  </a:extLst>
                </p:cNvPr>
                <p:cNvSpPr/>
                <p:nvPr/>
              </p:nvSpPr>
              <p:spPr>
                <a:xfrm>
                  <a:off x="3287330" y="3412791"/>
                  <a:ext cx="693426" cy="903715"/>
                </a:xfrm>
                <a:prstGeom prst="roundRect">
                  <a:avLst/>
                </a:prstGeom>
                <a:solidFill>
                  <a:schemeClr val="tx2"/>
                </a:solidFill>
                <a:ln>
                  <a:solidFill>
                    <a:srgbClr val="000000"/>
                  </a:solidFill>
                </a:ln>
              </p:spPr>
              <p:style>
                <a:lnRef idx="1">
                  <a:schemeClr val="accent1"/>
                </a:lnRef>
                <a:fillRef idx="3">
                  <a:schemeClr val="accent1"/>
                </a:fillRef>
                <a:effectRef idx="2">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lumMod val="95000"/>
                        </a:prstClr>
                      </a:solidFill>
                      <a:effectLst/>
                      <a:uLnTx/>
                      <a:uFillTx/>
                      <a:latin typeface="Gill Sans MT"/>
                      <a:ea typeface="+mn-ea"/>
                      <a:cs typeface="+mn-cs"/>
                    </a:rPr>
                    <a:t>DRAM</a:t>
                  </a:r>
                  <a:endParaRPr kumimoji="0" lang="en-US" sz="1200" b="1" i="0" u="none" strike="noStrike" kern="1200" cap="none" spc="0" normalizeH="0" baseline="0" noProof="0" dirty="0">
                    <a:ln>
                      <a:noFill/>
                    </a:ln>
                    <a:solidFill>
                      <a:prstClr val="white">
                        <a:lumMod val="95000"/>
                      </a:prstClr>
                    </a:solidFill>
                    <a:effectLst/>
                    <a:uLnTx/>
                    <a:uFillTx/>
                    <a:latin typeface="Gill Sans MT"/>
                    <a:ea typeface="+mn-ea"/>
                    <a:cs typeface="+mn-cs"/>
                  </a:endParaRPr>
                </a:p>
              </p:txBody>
            </p:sp>
            <p:cxnSp>
              <p:nvCxnSpPr>
                <p:cNvPr id="102" name="Straight Arrow Connector 101">
                  <a:extLst>
                    <a:ext uri="{FF2B5EF4-FFF2-40B4-BE49-F238E27FC236}">
                      <a16:creationId xmlns:a16="http://schemas.microsoft.com/office/drawing/2014/main" id="{2D3758AD-5BBB-8F40-9CD3-A674492DB4D6}"/>
                    </a:ext>
                  </a:extLst>
                </p:cNvPr>
                <p:cNvCxnSpPr>
                  <a:cxnSpLocks/>
                  <a:stCxn id="101" idx="1"/>
                  <a:endCxn id="104" idx="3"/>
                </p:cNvCxnSpPr>
                <p:nvPr/>
              </p:nvCxnSpPr>
              <p:spPr>
                <a:xfrm flipH="1">
                  <a:off x="2613313" y="3864649"/>
                  <a:ext cx="674017" cy="789"/>
                </a:xfrm>
                <a:prstGeom prst="straightConnector1">
                  <a:avLst/>
                </a:prstGeom>
                <a:noFill/>
                <a:ln w="57150" cap="flat" cmpd="sng" algn="ctr">
                  <a:solidFill>
                    <a:schemeClr val="tx1"/>
                  </a:solidFill>
                  <a:prstDash val="solid"/>
                  <a:miter lim="800000"/>
                  <a:headEnd type="triangle"/>
                  <a:tailEnd type="triangle"/>
                </a:ln>
                <a:effectLst/>
              </p:spPr>
            </p:cxnSp>
            <p:sp>
              <p:nvSpPr>
                <p:cNvPr id="103" name="Rectangle 102">
                  <a:extLst>
                    <a:ext uri="{FF2B5EF4-FFF2-40B4-BE49-F238E27FC236}">
                      <a16:creationId xmlns:a16="http://schemas.microsoft.com/office/drawing/2014/main" id="{3F4CF825-B381-B04E-90F6-8B77A787B005}"/>
                    </a:ext>
                  </a:extLst>
                </p:cNvPr>
                <p:cNvSpPr/>
                <p:nvPr/>
              </p:nvSpPr>
              <p:spPr>
                <a:xfrm>
                  <a:off x="2151452" y="3569794"/>
                  <a:ext cx="1637326" cy="25391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prstClr val="black"/>
                      </a:solidFill>
                      <a:effectLst/>
                      <a:uLnTx/>
                      <a:uFillTx/>
                      <a:latin typeface="Gill Sans MT"/>
                      <a:ea typeface="+mn-ea"/>
                      <a:cs typeface="Gill Sans MT"/>
                    </a:rPr>
                    <a:t>256 GB/s</a:t>
                  </a:r>
                </a:p>
              </p:txBody>
            </p:sp>
            <p:sp>
              <p:nvSpPr>
                <p:cNvPr id="104" name="Rounded Rectangle 103">
                  <a:extLst>
                    <a:ext uri="{FF2B5EF4-FFF2-40B4-BE49-F238E27FC236}">
                      <a16:creationId xmlns:a16="http://schemas.microsoft.com/office/drawing/2014/main" id="{D32A72EB-E817-264F-9010-C25D0A11E1C3}"/>
                    </a:ext>
                  </a:extLst>
                </p:cNvPr>
                <p:cNvSpPr/>
                <p:nvPr/>
              </p:nvSpPr>
              <p:spPr>
                <a:xfrm>
                  <a:off x="411406" y="3321577"/>
                  <a:ext cx="2201907" cy="1087722"/>
                </a:xfrm>
                <a:prstGeom prst="roundRect">
                  <a:avLst/>
                </a:prstGeom>
                <a:solidFill>
                  <a:schemeClr val="lt1">
                    <a:alpha val="0"/>
                  </a:schemeClr>
                </a:solidFill>
                <a:ln w="28575" cmpd="sng">
                  <a:solidFill>
                    <a:srgbClr val="000000"/>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grpSp>
              <p:nvGrpSpPr>
                <p:cNvPr id="105" name="Group 104">
                  <a:extLst>
                    <a:ext uri="{FF2B5EF4-FFF2-40B4-BE49-F238E27FC236}">
                      <a16:creationId xmlns:a16="http://schemas.microsoft.com/office/drawing/2014/main" id="{B7B7EF96-45C3-4B40-9BF8-83C730466F11}"/>
                    </a:ext>
                  </a:extLst>
                </p:cNvPr>
                <p:cNvGrpSpPr/>
                <p:nvPr/>
              </p:nvGrpSpPr>
              <p:grpSpPr>
                <a:xfrm>
                  <a:off x="488284" y="3511613"/>
                  <a:ext cx="2074467" cy="692007"/>
                  <a:chOff x="2355287" y="3064259"/>
                  <a:chExt cx="2986730" cy="1166981"/>
                </a:xfrm>
              </p:grpSpPr>
              <p:sp>
                <p:nvSpPr>
                  <p:cNvPr id="106" name="Rounded Rectangle 105">
                    <a:extLst>
                      <a:ext uri="{FF2B5EF4-FFF2-40B4-BE49-F238E27FC236}">
                        <a16:creationId xmlns:a16="http://schemas.microsoft.com/office/drawing/2014/main" id="{136552F5-A6EA-2647-A7B7-A4551570AEB3}"/>
                      </a:ext>
                    </a:extLst>
                  </p:cNvPr>
                  <p:cNvSpPr/>
                  <p:nvPr/>
                </p:nvSpPr>
                <p:spPr>
                  <a:xfrm>
                    <a:off x="2355287" y="3099152"/>
                    <a:ext cx="460780" cy="1122538"/>
                  </a:xfrm>
                  <a:prstGeom prst="roundRect">
                    <a:avLst/>
                  </a:prstGeom>
                  <a:solidFill>
                    <a:srgbClr val="4A8861"/>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Act. </a:t>
                    </a:r>
                    <a:r>
                      <a:rPr lang="en-US" sz="1100" b="1" dirty="0">
                        <a:solidFill>
                          <a:prstClr val="black"/>
                        </a:solidFill>
                        <a:latin typeface="Gill Sans MT"/>
                      </a:rPr>
                      <a:t> Buffer</a:t>
                    </a:r>
                    <a:endParaRPr kumimoji="0" lang="en-US" sz="1100" b="1" i="0" u="none" strike="noStrike" kern="1200" cap="none" spc="0" normalizeH="0" baseline="0" noProof="0" dirty="0">
                      <a:ln>
                        <a:noFill/>
                      </a:ln>
                      <a:solidFill>
                        <a:prstClr val="black"/>
                      </a:solidFill>
                      <a:effectLst/>
                      <a:uLnTx/>
                      <a:uFillTx/>
                      <a:latin typeface="Gill Sans MT"/>
                      <a:ea typeface="+mn-ea"/>
                      <a:cs typeface="+mn-cs"/>
                    </a:endParaRPr>
                  </a:p>
                </p:txBody>
              </p:sp>
              <p:sp>
                <p:nvSpPr>
                  <p:cNvPr id="107" name="Rounded Rectangle 106">
                    <a:extLst>
                      <a:ext uri="{FF2B5EF4-FFF2-40B4-BE49-F238E27FC236}">
                        <a16:creationId xmlns:a16="http://schemas.microsoft.com/office/drawing/2014/main" id="{054A14EB-7263-4E47-B359-1D6C8A3ACD0F}"/>
                      </a:ext>
                    </a:extLst>
                  </p:cNvPr>
                  <p:cNvSpPr/>
                  <p:nvPr/>
                </p:nvSpPr>
                <p:spPr>
                  <a:xfrm>
                    <a:off x="2888933" y="3108702"/>
                    <a:ext cx="460783" cy="1122538"/>
                  </a:xfrm>
                  <a:prstGeom prst="roundRect">
                    <a:avLst/>
                  </a:prstGeom>
                  <a:solidFill>
                    <a:schemeClr val="bg1">
                      <a:lumMod val="65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Gill Sans MT"/>
                        <a:ea typeface="+mn-ea"/>
                        <a:cs typeface="+mn-cs"/>
                      </a:rPr>
                      <a:t>Param. Buffer</a:t>
                    </a:r>
                  </a:p>
                </p:txBody>
              </p:sp>
              <p:grpSp>
                <p:nvGrpSpPr>
                  <p:cNvPr id="108" name="Group 107">
                    <a:extLst>
                      <a:ext uri="{FF2B5EF4-FFF2-40B4-BE49-F238E27FC236}">
                        <a16:creationId xmlns:a16="http://schemas.microsoft.com/office/drawing/2014/main" id="{E47D3F3F-D5CF-DF44-8AD7-4096B7B667D5}"/>
                      </a:ext>
                    </a:extLst>
                  </p:cNvPr>
                  <p:cNvGrpSpPr/>
                  <p:nvPr/>
                </p:nvGrpSpPr>
                <p:grpSpPr>
                  <a:xfrm>
                    <a:off x="2859541" y="3064259"/>
                    <a:ext cx="2482476" cy="1157432"/>
                    <a:chOff x="2859541" y="3064259"/>
                    <a:chExt cx="2482476" cy="1157432"/>
                  </a:xfrm>
                </p:grpSpPr>
                <p:sp>
                  <p:nvSpPr>
                    <p:cNvPr id="109" name="Rounded Rectangle 108">
                      <a:extLst>
                        <a:ext uri="{FF2B5EF4-FFF2-40B4-BE49-F238E27FC236}">
                          <a16:creationId xmlns:a16="http://schemas.microsoft.com/office/drawing/2014/main" id="{051FF666-2DD4-CF4C-84F8-932DBC5C5A9E}"/>
                        </a:ext>
                      </a:extLst>
                    </p:cNvPr>
                    <p:cNvSpPr/>
                    <p:nvPr/>
                  </p:nvSpPr>
                  <p:spPr>
                    <a:xfrm>
                      <a:off x="3503074" y="3099153"/>
                      <a:ext cx="1838943" cy="1122538"/>
                    </a:xfrm>
                    <a:prstGeom prst="roundRect">
                      <a:avLst/>
                    </a:prstGeom>
                    <a:solidFill>
                      <a:schemeClr val="accent1">
                        <a:lumMod val="40000"/>
                        <a:lumOff val="60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defTabSz="914400">
                        <a:defRPr/>
                      </a:pPr>
                      <a:r>
                        <a:rPr lang="en-US" b="1" dirty="0">
                          <a:solidFill>
                            <a:prstClr val="black"/>
                          </a:solidFill>
                          <a:latin typeface="Gill Sans MT" panose="020B0502020104020203" pitchFamily="34" charset="77"/>
                          <a:cs typeface="Gill Sans MT"/>
                        </a:rPr>
                        <a:t>16x16</a:t>
                      </a:r>
                    </a:p>
                    <a:p>
                      <a:pPr lvl="0" algn="ctr" defTabSz="914400">
                        <a:defRPr/>
                      </a:pPr>
                      <a:r>
                        <a:rPr lang="en-US" b="1" dirty="0">
                          <a:solidFill>
                            <a:prstClr val="black"/>
                          </a:solidFill>
                          <a:latin typeface="Gill Sans MT" panose="020B0502020104020203" pitchFamily="34" charset="77"/>
                          <a:cs typeface="Gill Sans MT"/>
                        </a:rPr>
                        <a:t>PE Array</a:t>
                      </a:r>
                    </a:p>
                  </p:txBody>
                </p:sp>
                <p:sp>
                  <p:nvSpPr>
                    <p:cNvPr id="110" name="Rectangle 109">
                      <a:extLst>
                        <a:ext uri="{FF2B5EF4-FFF2-40B4-BE49-F238E27FC236}">
                          <a16:creationId xmlns:a16="http://schemas.microsoft.com/office/drawing/2014/main" id="{6DC9A29F-B404-3A45-9151-CA1C2576B8D6}"/>
                        </a:ext>
                      </a:extLst>
                    </p:cNvPr>
                    <p:cNvSpPr/>
                    <p:nvPr/>
                  </p:nvSpPr>
                  <p:spPr>
                    <a:xfrm>
                      <a:off x="2859541" y="3064259"/>
                      <a:ext cx="1949186" cy="67473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grpSp>
          </p:grpSp>
          <p:sp>
            <p:nvSpPr>
              <p:cNvPr id="100" name="Rectangle 99">
                <a:extLst>
                  <a:ext uri="{FF2B5EF4-FFF2-40B4-BE49-F238E27FC236}">
                    <a16:creationId xmlns:a16="http://schemas.microsoft.com/office/drawing/2014/main" id="{CC91154C-8ED8-E642-BACE-0E9F6A34A989}"/>
                  </a:ext>
                </a:extLst>
              </p:cNvPr>
              <p:cNvSpPr/>
              <p:nvPr/>
            </p:nvSpPr>
            <p:spPr>
              <a:xfrm>
                <a:off x="1632951" y="1709874"/>
                <a:ext cx="1449774"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accent2"/>
                    </a:solidFill>
                    <a:effectLst/>
                    <a:uLnTx/>
                    <a:uFillTx/>
                    <a:latin typeface="Gill Sans MT"/>
                    <a:ea typeface="+mn-ea"/>
                    <a:cs typeface="Gill Sans MT"/>
                  </a:rPr>
                  <a:t>Jacquard</a:t>
                </a:r>
              </a:p>
            </p:txBody>
          </p:sp>
        </p:grpSp>
      </p:grpSp>
      <p:sp>
        <p:nvSpPr>
          <p:cNvPr id="51" name="Rectangle 50">
            <a:extLst>
              <a:ext uri="{FF2B5EF4-FFF2-40B4-BE49-F238E27FC236}">
                <a16:creationId xmlns:a16="http://schemas.microsoft.com/office/drawing/2014/main" id="{87DE5B7A-1C5B-F848-BE50-F6E464706AF2}"/>
              </a:ext>
            </a:extLst>
          </p:cNvPr>
          <p:cNvSpPr/>
          <p:nvPr/>
        </p:nvSpPr>
        <p:spPr>
          <a:xfrm>
            <a:off x="3957293" y="1543154"/>
            <a:ext cx="5339107" cy="2246769"/>
          </a:xfrm>
          <a:prstGeom prst="rect">
            <a:avLst/>
          </a:prstGeom>
        </p:spPr>
        <p:txBody>
          <a:bodyPr wrap="square">
            <a:spAutoFit/>
          </a:bodyPr>
          <a:lstStyle/>
          <a:p>
            <a:pPr marL="173037" marR="0" lvl="0" defTabSz="914400" rtl="0" eaLnBrk="1" fontAlgn="auto" latinLnBrk="0" hangingPunct="1">
              <a:lnSpc>
                <a:spcPct val="100000"/>
              </a:lnSpc>
              <a:spcBef>
                <a:spcPts val="0"/>
              </a:spcBef>
              <a:spcAft>
                <a:spcPts val="0"/>
              </a:spcAft>
              <a:buClrTx/>
              <a:buSzTx/>
              <a:defRPr/>
            </a:pPr>
            <a:r>
              <a:rPr kumimoji="0" lang="en-US" sz="2000" b="1" i="0" u="sng" strike="noStrike" kern="1200" cap="none" spc="0" normalizeH="0" baseline="0" noProof="0" dirty="0">
                <a:ln>
                  <a:noFill/>
                </a:ln>
                <a:solidFill>
                  <a:prstClr val="black"/>
                </a:solidFill>
                <a:effectLst/>
                <a:uLnTx/>
                <a:uFillTx/>
                <a:latin typeface="Gill Sans MT"/>
                <a:ea typeface="+mn-ea"/>
                <a:cs typeface="Gill Sans MT"/>
              </a:rPr>
              <a:t>Families 1&amp;2</a:t>
            </a:r>
            <a:r>
              <a:rPr kumimoji="0" lang="en-US" sz="2000" b="1" i="0" strike="noStrike" kern="1200" cap="none" spc="0" normalizeH="0" baseline="0" noProof="0" dirty="0">
                <a:ln>
                  <a:noFill/>
                </a:ln>
                <a:solidFill>
                  <a:prstClr val="black"/>
                </a:solidFill>
                <a:effectLst/>
                <a:uLnTx/>
                <a:uFillTx/>
                <a:latin typeface="Gill Sans MT"/>
                <a:ea typeface="+mn-ea"/>
                <a:cs typeface="Gill Sans MT"/>
              </a:rPr>
              <a:t>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 </a:t>
            </a:r>
            <a:r>
              <a:rPr kumimoji="0" lang="en-US" sz="2000" b="1" i="0" u="none" strike="noStrike" kern="1200" cap="none" spc="0" normalizeH="0" baseline="0" noProof="0" dirty="0">
                <a:ln>
                  <a:noFill/>
                </a:ln>
                <a:solidFill>
                  <a:srgbClr val="C00000"/>
                </a:solidFill>
                <a:effectLst/>
                <a:uLnTx/>
                <a:uFillTx/>
                <a:latin typeface="Gill Sans MT"/>
                <a:ea typeface="+mn-ea"/>
                <a:cs typeface="Gill Sans MT"/>
              </a:rPr>
              <a:t>compute-centric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layers</a:t>
            </a:r>
          </a:p>
          <a:p>
            <a:pPr marL="173037" marR="0" lvl="0" defTabSz="914400" rtl="0" eaLnBrk="1" fontAlgn="auto" latinLnBrk="0" hangingPunct="1">
              <a:lnSpc>
                <a:spcPct val="100000"/>
              </a:lnSpc>
              <a:spcBef>
                <a:spcPts val="0"/>
              </a:spcBef>
              <a:spcAft>
                <a:spcPts val="0"/>
              </a:spcAft>
              <a:buClrTx/>
              <a:buSzTx/>
              <a:defRPr/>
            </a:pPr>
            <a:r>
              <a:rPr lang="en-US" sz="2000" b="1" dirty="0">
                <a:solidFill>
                  <a:srgbClr val="1400FF"/>
                </a:solidFill>
                <a:latin typeface="Gill Sans MT"/>
                <a:cs typeface="Gill Sans MT"/>
              </a:rPr>
              <a:t>- 32x32 PE Array </a:t>
            </a:r>
            <a:r>
              <a:rPr lang="en-US" sz="2000" b="1" dirty="0">
                <a:solidFill>
                  <a:prstClr val="black"/>
                </a:solidFill>
                <a:cs typeface="Gill Sans MT"/>
              </a:rPr>
              <a:t>→ 2 TFLOP/s</a:t>
            </a:r>
          </a:p>
          <a:p>
            <a:pPr marL="173037" defTabSz="914400"/>
            <a:r>
              <a:rPr lang="en-US" sz="2000" b="1" dirty="0">
                <a:solidFill>
                  <a:srgbClr val="1400FF"/>
                </a:solidFill>
                <a:cs typeface="Gill Sans MT"/>
              </a:rPr>
              <a:t>- 256KB</a:t>
            </a:r>
            <a:r>
              <a:rPr lang="en-US" sz="2000" b="1" dirty="0">
                <a:solidFill>
                  <a:prstClr val="black"/>
                </a:solidFill>
                <a:cs typeface="Gill Sans MT"/>
              </a:rPr>
              <a:t> Act. Buffer → </a:t>
            </a:r>
            <a:r>
              <a:rPr lang="en-US" sz="2000" b="1" dirty="0">
                <a:solidFill>
                  <a:srgbClr val="C00000"/>
                </a:solidFill>
                <a:cs typeface="Gill Sans MT"/>
              </a:rPr>
              <a:t>8x </a:t>
            </a:r>
            <a:r>
              <a:rPr lang="en-US" sz="2000" b="1" dirty="0">
                <a:solidFill>
                  <a:prstClr val="black"/>
                </a:solidFill>
                <a:cs typeface="Gill Sans MT"/>
              </a:rPr>
              <a:t>Reduction</a:t>
            </a:r>
          </a:p>
          <a:p>
            <a:pPr marL="173037" defTabSz="914400"/>
            <a:r>
              <a:rPr lang="en-US" sz="2000" b="1" dirty="0">
                <a:solidFill>
                  <a:srgbClr val="1400FF"/>
                </a:solidFill>
                <a:cs typeface="Gill Sans MT"/>
              </a:rPr>
              <a:t>- 128KB</a:t>
            </a:r>
            <a:r>
              <a:rPr lang="en-US" sz="2000" b="1" dirty="0">
                <a:solidFill>
                  <a:prstClr val="black"/>
                </a:solidFill>
                <a:cs typeface="Gill Sans MT"/>
              </a:rPr>
              <a:t> Param. Buffer → </a:t>
            </a:r>
            <a:r>
              <a:rPr lang="en-US" sz="2000" b="1" dirty="0">
                <a:solidFill>
                  <a:srgbClr val="C00000"/>
                </a:solidFill>
                <a:cs typeface="Gill Sans MT"/>
              </a:rPr>
              <a:t>32x</a:t>
            </a:r>
            <a:r>
              <a:rPr lang="en-US" sz="2000" b="1" dirty="0">
                <a:solidFill>
                  <a:prstClr val="black"/>
                </a:solidFill>
                <a:cs typeface="Gill Sans MT"/>
              </a:rPr>
              <a:t> Reduction</a:t>
            </a:r>
          </a:p>
          <a:p>
            <a:pPr marL="173037" defTabSz="914400"/>
            <a:r>
              <a:rPr lang="en-US" sz="2000" b="1" dirty="0">
                <a:solidFill>
                  <a:srgbClr val="1400FF"/>
                </a:solidFill>
                <a:cs typeface="Gill Sans MT"/>
              </a:rPr>
              <a:t>- On-chip accelerator </a:t>
            </a:r>
          </a:p>
          <a:p>
            <a:pPr marL="173037" defTabSz="914400"/>
            <a:endParaRPr lang="en-US" sz="2000" b="1" dirty="0">
              <a:solidFill>
                <a:prstClr val="black"/>
              </a:solidFill>
              <a:cs typeface="Gill Sans MT"/>
            </a:endParaRPr>
          </a:p>
          <a:p>
            <a:pPr marL="333375" lvl="0" indent="-160338" defTabSz="914400">
              <a:buFont typeface="Arial" panose="020B0604020202020204" pitchFamily="34" charset="0"/>
              <a:buChar cha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54" name="Rectangle 53">
            <a:extLst>
              <a:ext uri="{FF2B5EF4-FFF2-40B4-BE49-F238E27FC236}">
                <a16:creationId xmlns:a16="http://schemas.microsoft.com/office/drawing/2014/main" id="{89054C28-1AE9-CE40-B196-9975F1E9B28B}"/>
              </a:ext>
            </a:extLst>
          </p:cNvPr>
          <p:cNvSpPr/>
          <p:nvPr/>
        </p:nvSpPr>
        <p:spPr>
          <a:xfrm>
            <a:off x="4050058" y="3262090"/>
            <a:ext cx="5339107" cy="2246769"/>
          </a:xfrm>
          <a:prstGeom prst="rect">
            <a:avLst/>
          </a:prstGeom>
        </p:spPr>
        <p:txBody>
          <a:bodyPr wrap="square">
            <a:spAutoFit/>
          </a:bodyPr>
          <a:lstStyle/>
          <a:p>
            <a:pPr marL="173037" marR="0" lvl="0" defTabSz="914400" rtl="0" eaLnBrk="1" fontAlgn="auto" latinLnBrk="0" hangingPunct="1">
              <a:lnSpc>
                <a:spcPct val="100000"/>
              </a:lnSpc>
              <a:spcBef>
                <a:spcPts val="0"/>
              </a:spcBef>
              <a:spcAft>
                <a:spcPts val="0"/>
              </a:spcAft>
              <a:buClrTx/>
              <a:buSzTx/>
              <a:defRPr/>
            </a:pPr>
            <a:r>
              <a:rPr kumimoji="0" lang="en-US" sz="2000" b="1" i="0" u="sng" strike="noStrike" kern="1200" cap="none" spc="0" normalizeH="0" baseline="0" noProof="0" dirty="0">
                <a:ln>
                  <a:noFill/>
                </a:ln>
                <a:solidFill>
                  <a:prstClr val="black"/>
                </a:solidFill>
                <a:effectLst/>
                <a:uLnTx/>
                <a:uFillTx/>
                <a:latin typeface="Gill Sans MT"/>
                <a:ea typeface="+mn-ea"/>
                <a:cs typeface="Gill Sans MT"/>
              </a:rPr>
              <a:t>Family 3</a:t>
            </a:r>
            <a:r>
              <a:rPr kumimoji="0" lang="en-US" sz="2000" b="1" i="0" strike="noStrike" kern="1200" cap="none" spc="0" normalizeH="0" baseline="0" noProof="0" dirty="0">
                <a:ln>
                  <a:noFill/>
                </a:ln>
                <a:solidFill>
                  <a:prstClr val="black"/>
                </a:solidFill>
                <a:effectLst/>
                <a:uLnTx/>
                <a:uFillTx/>
                <a:latin typeface="Gill Sans MT"/>
                <a:ea typeface="+mn-ea"/>
                <a:cs typeface="Gill Sans MT"/>
              </a:rPr>
              <a:t>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 </a:t>
            </a:r>
            <a:r>
              <a:rPr kumimoji="0" lang="en-US" sz="2000" b="1" i="0" u="none" strike="noStrike" kern="1200" cap="none" spc="0" normalizeH="0" baseline="0" noProof="0" dirty="0">
                <a:ln>
                  <a:noFill/>
                </a:ln>
                <a:solidFill>
                  <a:schemeClr val="accent2"/>
                </a:solidFill>
                <a:effectLst/>
                <a:uLnTx/>
                <a:uFillTx/>
                <a:latin typeface="Gill Sans MT"/>
                <a:ea typeface="+mn-ea"/>
                <a:cs typeface="Gill Sans MT"/>
              </a:rPr>
              <a:t>LSTM data-centric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layers</a:t>
            </a:r>
          </a:p>
          <a:p>
            <a:pPr marL="173037" marR="0" lvl="0" defTabSz="914400" rtl="0" eaLnBrk="1" fontAlgn="auto" latinLnBrk="0" hangingPunct="1">
              <a:lnSpc>
                <a:spcPct val="100000"/>
              </a:lnSpc>
              <a:spcBef>
                <a:spcPts val="0"/>
              </a:spcBef>
              <a:spcAft>
                <a:spcPts val="0"/>
              </a:spcAft>
              <a:buClrTx/>
              <a:buSzTx/>
              <a:defRPr/>
            </a:pPr>
            <a:r>
              <a:rPr lang="en-US" sz="2000" b="1" dirty="0">
                <a:solidFill>
                  <a:srgbClr val="1400FF"/>
                </a:solidFill>
                <a:latin typeface="Gill Sans MT"/>
                <a:cs typeface="Gill Sans MT"/>
              </a:rPr>
              <a:t>- 8x8 PE Array </a:t>
            </a:r>
            <a:r>
              <a:rPr lang="en-US" sz="2000" b="1" dirty="0">
                <a:solidFill>
                  <a:prstClr val="black"/>
                </a:solidFill>
                <a:cs typeface="Gill Sans MT"/>
              </a:rPr>
              <a:t>→ 128 GFLOP/s</a:t>
            </a:r>
          </a:p>
          <a:p>
            <a:pPr marL="173037" defTabSz="914400"/>
            <a:r>
              <a:rPr lang="en-US" sz="2000" b="1" dirty="0">
                <a:solidFill>
                  <a:srgbClr val="1400FF"/>
                </a:solidFill>
                <a:cs typeface="Gill Sans MT"/>
              </a:rPr>
              <a:t>- 128KB</a:t>
            </a:r>
            <a:r>
              <a:rPr lang="en-US" sz="2000" b="1" dirty="0">
                <a:solidFill>
                  <a:prstClr val="black"/>
                </a:solidFill>
                <a:cs typeface="Gill Sans MT"/>
              </a:rPr>
              <a:t> Act. Buffer → </a:t>
            </a:r>
            <a:r>
              <a:rPr lang="en-US" sz="2000" b="1" dirty="0">
                <a:solidFill>
                  <a:srgbClr val="C00000"/>
                </a:solidFill>
                <a:cs typeface="Gill Sans MT"/>
              </a:rPr>
              <a:t>16x </a:t>
            </a:r>
            <a:r>
              <a:rPr lang="en-US" sz="2000" b="1" dirty="0">
                <a:solidFill>
                  <a:prstClr val="black"/>
                </a:solidFill>
                <a:cs typeface="Gill Sans MT"/>
              </a:rPr>
              <a:t>Reduction</a:t>
            </a:r>
          </a:p>
          <a:p>
            <a:pPr marL="173037" defTabSz="914400"/>
            <a:r>
              <a:rPr lang="en-US" sz="2000" b="1" dirty="0">
                <a:solidFill>
                  <a:schemeClr val="accent2"/>
                </a:solidFill>
                <a:cs typeface="Gill Sans MT"/>
              </a:rPr>
              <a:t>- </a:t>
            </a:r>
            <a:r>
              <a:rPr lang="en-US" sz="2000" b="1" u="sng" dirty="0">
                <a:solidFill>
                  <a:schemeClr val="accent2"/>
                </a:solidFill>
                <a:cs typeface="Gill Sans MT"/>
              </a:rPr>
              <a:t>No</a:t>
            </a:r>
            <a:r>
              <a:rPr lang="en-US" sz="2000" b="1" dirty="0">
                <a:solidFill>
                  <a:prstClr val="black"/>
                </a:solidFill>
                <a:cs typeface="Gill Sans MT"/>
              </a:rPr>
              <a:t> Param. Buffer → </a:t>
            </a:r>
            <a:r>
              <a:rPr lang="en-US" sz="2000" b="1" dirty="0">
                <a:solidFill>
                  <a:srgbClr val="C00000"/>
                </a:solidFill>
                <a:cs typeface="Gill Sans MT"/>
              </a:rPr>
              <a:t>4MB in Baseline </a:t>
            </a:r>
            <a:endParaRPr lang="en-US" sz="2000" b="1" dirty="0">
              <a:solidFill>
                <a:prstClr val="black"/>
              </a:solidFill>
              <a:cs typeface="Gill Sans MT"/>
            </a:endParaRPr>
          </a:p>
          <a:p>
            <a:pPr marL="173037" defTabSz="914400"/>
            <a:r>
              <a:rPr lang="en-US" sz="2000" b="1" dirty="0">
                <a:solidFill>
                  <a:srgbClr val="1400FF"/>
                </a:solidFill>
                <a:cs typeface="Gill Sans MT"/>
              </a:rPr>
              <a:t>- Near-data accelerator </a:t>
            </a:r>
          </a:p>
          <a:p>
            <a:pPr marL="173037" defTabSz="914400"/>
            <a:endParaRPr lang="en-US" sz="2000" b="1" dirty="0">
              <a:solidFill>
                <a:prstClr val="black"/>
              </a:solidFill>
              <a:cs typeface="Gill Sans MT"/>
            </a:endParaRPr>
          </a:p>
          <a:p>
            <a:pPr marL="333375" lvl="0" indent="-160338" defTabSz="914400">
              <a:buFont typeface="Arial" panose="020B0604020202020204" pitchFamily="34" charset="0"/>
              <a:buChar cha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8" name="Slide Number Placeholder 7"/>
          <p:cNvSpPr>
            <a:spLocks noGrp="1"/>
          </p:cNvSpPr>
          <p:nvPr>
            <p:ph type="sldNum" sz="quarter" idx="12"/>
          </p:nvPr>
        </p:nvSpPr>
        <p:spPr>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2400" b="1" i="0" u="none" strike="noStrike" kern="1200" cap="none" spc="0" normalizeH="0" baseline="0" noProof="0">
              <a:ln>
                <a:noFill/>
              </a:ln>
              <a:solidFill>
                <a:srgbClr val="0070C0"/>
              </a:solidFill>
              <a:effectLst/>
              <a:uLnTx/>
              <a:uFillTx/>
              <a:latin typeface="Gill Sans MT"/>
              <a:ea typeface="+mn-ea"/>
              <a:cs typeface="+mn-cs"/>
            </a:endParaRPr>
          </a:p>
        </p:txBody>
      </p:sp>
      <p:sp>
        <p:nvSpPr>
          <p:cNvPr id="59" name="Rectangle 58">
            <a:extLst>
              <a:ext uri="{FF2B5EF4-FFF2-40B4-BE49-F238E27FC236}">
                <a16:creationId xmlns:a16="http://schemas.microsoft.com/office/drawing/2014/main" id="{F0C3AC00-099D-024D-B64B-27B420769F2C}"/>
              </a:ext>
            </a:extLst>
          </p:cNvPr>
          <p:cNvSpPr/>
          <p:nvPr/>
        </p:nvSpPr>
        <p:spPr>
          <a:xfrm>
            <a:off x="3801319" y="5190719"/>
            <a:ext cx="6113362" cy="1938992"/>
          </a:xfrm>
          <a:prstGeom prst="rect">
            <a:avLst/>
          </a:prstGeom>
        </p:spPr>
        <p:txBody>
          <a:bodyPr wrap="square">
            <a:spAutoFit/>
          </a:bodyPr>
          <a:lstStyle/>
          <a:p>
            <a:pPr marL="333375" lvl="0" defTabSz="914400"/>
            <a:r>
              <a:rPr lang="en-US" sz="2000" b="1" dirty="0">
                <a:solidFill>
                  <a:srgbClr val="1400FF"/>
                </a:solidFill>
                <a:latin typeface="Gill Sans MT"/>
                <a:cs typeface="Gill Sans MT"/>
              </a:rPr>
              <a:t>-16x16</a:t>
            </a:r>
            <a:r>
              <a:rPr lang="en-US" sz="2000" b="1" dirty="0">
                <a:solidFill>
                  <a:prstClr val="black"/>
                </a:solidFill>
                <a:latin typeface="Gill Sans MT"/>
                <a:cs typeface="Gill Sans MT"/>
              </a:rPr>
              <a:t> PE Array </a:t>
            </a:r>
            <a:r>
              <a:rPr lang="en-US" sz="2000" b="1" dirty="0">
                <a:solidFill>
                  <a:prstClr val="black"/>
                </a:solidFill>
                <a:cs typeface="Gill Sans MT"/>
              </a:rPr>
              <a:t>→ 256 GFLOP/s</a:t>
            </a:r>
          </a:p>
          <a:p>
            <a:pPr marL="333375" defTabSz="914400"/>
            <a:r>
              <a:rPr lang="en-US" sz="2000" b="1" dirty="0">
                <a:solidFill>
                  <a:srgbClr val="1400FF"/>
                </a:solidFill>
                <a:cs typeface="Gill Sans MT"/>
              </a:rPr>
              <a:t>-128KB</a:t>
            </a:r>
            <a:r>
              <a:rPr lang="en-US" sz="2000" b="1" dirty="0">
                <a:solidFill>
                  <a:prstClr val="black"/>
                </a:solidFill>
                <a:cs typeface="Gill Sans MT"/>
              </a:rPr>
              <a:t> Act. Buffer → </a:t>
            </a:r>
            <a:r>
              <a:rPr lang="en-US" sz="2000" b="1" dirty="0">
                <a:solidFill>
                  <a:srgbClr val="C00000"/>
                </a:solidFill>
                <a:cs typeface="Gill Sans MT"/>
              </a:rPr>
              <a:t>16x </a:t>
            </a:r>
            <a:r>
              <a:rPr lang="en-US" sz="2000" b="1" dirty="0">
                <a:solidFill>
                  <a:prstClr val="black"/>
                </a:solidFill>
                <a:cs typeface="Gill Sans MT"/>
              </a:rPr>
              <a:t>Reduction</a:t>
            </a:r>
          </a:p>
          <a:p>
            <a:pPr marL="333375" defTabSz="914400"/>
            <a:r>
              <a:rPr lang="en-US" sz="2000" b="1" dirty="0">
                <a:solidFill>
                  <a:srgbClr val="1400FF"/>
                </a:solidFill>
                <a:cs typeface="Gill Sans MT"/>
              </a:rPr>
              <a:t>-128KB</a:t>
            </a:r>
            <a:r>
              <a:rPr lang="en-US" sz="2000" b="1" dirty="0">
                <a:solidFill>
                  <a:prstClr val="black"/>
                </a:solidFill>
                <a:cs typeface="Gill Sans MT"/>
              </a:rPr>
              <a:t> Param. Buffer → </a:t>
            </a:r>
            <a:r>
              <a:rPr lang="en-US" sz="2000" b="1" dirty="0">
                <a:solidFill>
                  <a:srgbClr val="C00000"/>
                </a:solidFill>
                <a:cs typeface="Gill Sans MT"/>
              </a:rPr>
              <a:t>32x </a:t>
            </a:r>
            <a:r>
              <a:rPr lang="en-US" sz="2000" b="1" dirty="0">
                <a:cs typeface="Gill Sans MT"/>
              </a:rPr>
              <a:t>Reduction</a:t>
            </a:r>
          </a:p>
          <a:p>
            <a:pPr marL="333375" defTabSz="914400"/>
            <a:r>
              <a:rPr lang="en-US" sz="2000" b="1" dirty="0">
                <a:solidFill>
                  <a:srgbClr val="1400FF"/>
                </a:solidFill>
                <a:cs typeface="Gill Sans MT"/>
              </a:rPr>
              <a:t>- Near-data accelerator </a:t>
            </a:r>
          </a:p>
          <a:p>
            <a:pPr marL="173037" defTabSz="914400"/>
            <a:endParaRPr lang="en-US" sz="2000" b="1" dirty="0">
              <a:solidFill>
                <a:prstClr val="black"/>
              </a:solidFill>
              <a:cs typeface="Gill Sans MT"/>
            </a:endParaRPr>
          </a:p>
          <a:p>
            <a:pPr marL="333375" lvl="0" indent="-160338" defTabSz="914400">
              <a:buFont typeface="Arial" panose="020B0604020202020204" pitchFamily="34" charset="0"/>
              <a:buChar char="•"/>
            </a:pP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60" name="Rectangle 59">
            <a:extLst>
              <a:ext uri="{FF2B5EF4-FFF2-40B4-BE49-F238E27FC236}">
                <a16:creationId xmlns:a16="http://schemas.microsoft.com/office/drawing/2014/main" id="{89A19609-9213-5A4A-91F2-9CFCE08C639A}"/>
              </a:ext>
            </a:extLst>
          </p:cNvPr>
          <p:cNvSpPr/>
          <p:nvPr/>
        </p:nvSpPr>
        <p:spPr>
          <a:xfrm>
            <a:off x="3666670" y="4923152"/>
            <a:ext cx="5920352" cy="369332"/>
          </a:xfrm>
          <a:prstGeom prst="rect">
            <a:avLst/>
          </a:prstGeom>
        </p:spPr>
        <p:txBody>
          <a:bodyPr wrap="square">
            <a:spAutoFit/>
          </a:bodyPr>
          <a:lstStyle/>
          <a:p>
            <a:pPr marL="173037" lvl="0" defTabSz="914400">
              <a:defRPr/>
            </a:pPr>
            <a:r>
              <a:rPr lang="en-US" b="1" u="sng" dirty="0">
                <a:solidFill>
                  <a:prstClr val="black"/>
                </a:solidFill>
                <a:cs typeface="Gill Sans MT"/>
              </a:rPr>
              <a:t>Families 4&amp;5</a:t>
            </a:r>
            <a:r>
              <a:rPr lang="en-US" b="1" dirty="0">
                <a:solidFill>
                  <a:prstClr val="black"/>
                </a:solidFill>
                <a:cs typeface="Gill Sans MT"/>
              </a:rPr>
              <a:t> → </a:t>
            </a:r>
            <a:r>
              <a:rPr lang="en-US" b="1" dirty="0">
                <a:solidFill>
                  <a:schemeClr val="accent2"/>
                </a:solidFill>
                <a:cs typeface="Gill Sans MT"/>
              </a:rPr>
              <a:t>non-LSTM data-centric </a:t>
            </a:r>
            <a:r>
              <a:rPr lang="en-US" b="1" dirty="0">
                <a:solidFill>
                  <a:prstClr val="black"/>
                </a:solidFill>
                <a:cs typeface="Gill Sans MT"/>
              </a:rPr>
              <a:t>layers</a:t>
            </a:r>
          </a:p>
        </p:txBody>
      </p:sp>
      <p:graphicFrame>
        <p:nvGraphicFramePr>
          <p:cNvPr id="62" name="Table 4">
            <a:extLst>
              <a:ext uri="{FF2B5EF4-FFF2-40B4-BE49-F238E27FC236}">
                <a16:creationId xmlns:a16="http://schemas.microsoft.com/office/drawing/2014/main" id="{97666126-6BB6-BE43-A44E-255BD90ABA7E}"/>
              </a:ext>
            </a:extLst>
          </p:cNvPr>
          <p:cNvGraphicFramePr>
            <a:graphicFrameLocks/>
          </p:cNvGraphicFramePr>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a:t>
                      </a:r>
                      <a:r>
                        <a:rPr lang="en-US" sz="800" kern="1200" dirty="0">
                          <a:solidFill>
                            <a:srgbClr val="1F497D"/>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grpSp>
        <p:nvGrpSpPr>
          <p:cNvPr id="3" name="Group 2">
            <a:extLst>
              <a:ext uri="{FF2B5EF4-FFF2-40B4-BE49-F238E27FC236}">
                <a16:creationId xmlns:a16="http://schemas.microsoft.com/office/drawing/2014/main" id="{CB7B46CA-4936-5A43-AC05-B77428DF73AA}"/>
              </a:ext>
            </a:extLst>
          </p:cNvPr>
          <p:cNvGrpSpPr/>
          <p:nvPr/>
        </p:nvGrpSpPr>
        <p:grpSpPr>
          <a:xfrm>
            <a:off x="28424" y="654257"/>
            <a:ext cx="9144000" cy="5901966"/>
            <a:chOff x="28424" y="654257"/>
            <a:chExt cx="9144000" cy="5901966"/>
          </a:xfrm>
        </p:grpSpPr>
        <p:sp>
          <p:nvSpPr>
            <p:cNvPr id="61" name="Rectangle 60">
              <a:extLst>
                <a:ext uri="{FF2B5EF4-FFF2-40B4-BE49-F238E27FC236}">
                  <a16:creationId xmlns:a16="http://schemas.microsoft.com/office/drawing/2014/main" id="{2D785FCC-27CF-0341-98E9-6F2F4CDA52D3}"/>
                </a:ext>
              </a:extLst>
            </p:cNvPr>
            <p:cNvSpPr/>
            <p:nvPr/>
          </p:nvSpPr>
          <p:spPr>
            <a:xfrm>
              <a:off x="28424" y="654257"/>
              <a:ext cx="9144000" cy="5901966"/>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pic>
          <p:nvPicPr>
            <p:cNvPr id="58" name="Picture 57">
              <a:extLst>
                <a:ext uri="{FF2B5EF4-FFF2-40B4-BE49-F238E27FC236}">
                  <a16:creationId xmlns:a16="http://schemas.microsoft.com/office/drawing/2014/main" id="{27D73E6D-DCA9-2644-A500-7B6FB02AC013}"/>
                </a:ext>
              </a:extLst>
            </p:cNvPr>
            <p:cNvPicPr>
              <a:picLocks noChangeAspect="1"/>
            </p:cNvPicPr>
            <p:nvPr/>
          </p:nvPicPr>
          <p:blipFill rotWithShape="1">
            <a:blip r:embed="rId4"/>
            <a:srcRect l="2159" r="1979"/>
            <a:stretch/>
          </p:blipFill>
          <p:spPr>
            <a:xfrm>
              <a:off x="215016" y="2456948"/>
              <a:ext cx="8713967" cy="1944103"/>
            </a:xfrm>
            <a:prstGeom prst="rect">
              <a:avLst/>
            </a:prstGeom>
            <a:ln w="76200">
              <a:solidFill>
                <a:srgbClr val="1F497D"/>
              </a:solidFill>
            </a:ln>
          </p:spPr>
        </p:pic>
      </p:grpSp>
    </p:spTree>
    <p:extLst>
      <p:ext uri="{BB962C8B-B14F-4D97-AF65-F5344CB8AC3E}">
        <p14:creationId xmlns:p14="http://schemas.microsoft.com/office/powerpoint/2010/main" val="3749647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lide Number Placeholder 3">
            <a:extLst>
              <a:ext uri="{FF2B5EF4-FFF2-40B4-BE49-F238E27FC236}">
                <a16:creationId xmlns:a16="http://schemas.microsoft.com/office/drawing/2014/main" id="{6853FF81-F8C5-1148-BAE9-79465BA1D04D}"/>
              </a:ext>
            </a:extLst>
          </p:cNvPr>
          <p:cNvSpPr>
            <a:spLocks noGrp="1"/>
          </p:cNvSpPr>
          <p:nvPr>
            <p:ph type="sldNum" sz="quarter" idx="12"/>
          </p:nvPr>
        </p:nvSpPr>
        <p:spPr>
          <a:xfrm>
            <a:off x="7315200" y="6492883"/>
            <a:ext cx="1828800" cy="365125"/>
          </a:xfrm>
        </p:spPr>
        <p:txBody>
          <a:bodyPr/>
          <a:lstStyle/>
          <a:p>
            <a:fld id="{BA2D8F13-174C-467F-9D40-7DDEF70CAB8C}" type="slidenum">
              <a:rPr lang="en-US" smtClean="0">
                <a:latin typeface="Gill Sans MT"/>
              </a:rPr>
              <a:pPr/>
              <a:t>33</a:t>
            </a:fld>
            <a:endParaRPr lang="en-US">
              <a:latin typeface="Gill Sans MT"/>
            </a:endParaRPr>
          </a:p>
        </p:txBody>
      </p:sp>
      <p:sp>
        <p:nvSpPr>
          <p:cNvPr id="3" name="Content Placeholder 2"/>
          <p:cNvSpPr>
            <a:spLocks noGrp="1"/>
          </p:cNvSpPr>
          <p:nvPr>
            <p:ph idx="1"/>
          </p:nvPr>
        </p:nvSpPr>
        <p:spPr>
          <a:xfrm>
            <a:off x="152400" y="990600"/>
            <a:ext cx="8991600" cy="5715000"/>
          </a:xfrm>
        </p:spPr>
        <p:txBody>
          <a:bodyPr>
            <a:normAutofit/>
          </a:bodyPr>
          <a:lstStyle/>
          <a:p>
            <a:pPr algn="ctr"/>
            <a:endParaRPr lang="en-US" sz="2800" dirty="0">
              <a:solidFill>
                <a:schemeClr val="tx2"/>
              </a:solidFill>
            </a:endParaRPr>
          </a:p>
          <a:p>
            <a:pPr algn="ctr"/>
            <a:endParaRPr lang="en-US" sz="2800" dirty="0">
              <a:solidFill>
                <a:schemeClr val="tx2"/>
              </a:solidFill>
            </a:endParaRPr>
          </a:p>
          <a:p>
            <a:pPr algn="ctr"/>
            <a:endParaRPr lang="en-US" sz="2800" dirty="0">
              <a:solidFill>
                <a:schemeClr val="tx2"/>
              </a:solidFill>
            </a:endParaRPr>
          </a:p>
        </p:txBody>
      </p:sp>
      <p:pic>
        <p:nvPicPr>
          <p:cNvPr id="6" name="Picture 5" descr="safari.png"/>
          <p:cNvPicPr>
            <a:picLocks noChangeAspect="1"/>
          </p:cNvPicPr>
          <p:nvPr/>
        </p:nvPicPr>
        <p:blipFill>
          <a:blip r:embed="rId3" cstate="print"/>
          <a:stretch>
            <a:fillRect/>
          </a:stretch>
        </p:blipFill>
        <p:spPr>
          <a:xfrm>
            <a:off x="76200" y="6580445"/>
            <a:ext cx="959296" cy="277563"/>
          </a:xfrm>
          <a:prstGeom prst="rect">
            <a:avLst/>
          </a:prstGeom>
        </p:spPr>
      </p:pic>
      <p:sp>
        <p:nvSpPr>
          <p:cNvPr id="7" name="Rectangle 6"/>
          <p:cNvSpPr>
            <a:spLocks noChangeAspect="1"/>
          </p:cNvSpPr>
          <p:nvPr/>
        </p:nvSpPr>
        <p:spPr>
          <a:xfrm>
            <a:off x="0" y="980977"/>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Introduction</a:t>
            </a:r>
          </a:p>
        </p:txBody>
      </p:sp>
      <p:sp>
        <p:nvSpPr>
          <p:cNvPr id="8" name="TextBox 7"/>
          <p:cNvSpPr txBox="1"/>
          <p:nvPr/>
        </p:nvSpPr>
        <p:spPr>
          <a:xfrm>
            <a:off x="151622" y="855558"/>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1</a:t>
            </a:r>
          </a:p>
        </p:txBody>
      </p:sp>
      <p:sp>
        <p:nvSpPr>
          <p:cNvPr id="10" name="Rectangle 9"/>
          <p:cNvSpPr/>
          <p:nvPr/>
        </p:nvSpPr>
        <p:spPr>
          <a:xfrm>
            <a:off x="0" y="1899790"/>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Edge TPU and Model Characterization</a:t>
            </a:r>
          </a:p>
        </p:txBody>
      </p:sp>
      <p:sp>
        <p:nvSpPr>
          <p:cNvPr id="11" name="TextBox 10"/>
          <p:cNvSpPr txBox="1"/>
          <p:nvPr/>
        </p:nvSpPr>
        <p:spPr>
          <a:xfrm>
            <a:off x="151622" y="1779811"/>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2</a:t>
            </a:r>
          </a:p>
        </p:txBody>
      </p:sp>
      <p:sp>
        <p:nvSpPr>
          <p:cNvPr id="12" name="Rectangle 11"/>
          <p:cNvSpPr/>
          <p:nvPr/>
        </p:nvSpPr>
        <p:spPr>
          <a:xfrm>
            <a:off x="0" y="2818603"/>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Mensa Framework</a:t>
            </a:r>
          </a:p>
        </p:txBody>
      </p:sp>
      <p:sp>
        <p:nvSpPr>
          <p:cNvPr id="13" name="TextBox 12"/>
          <p:cNvSpPr txBox="1"/>
          <p:nvPr/>
        </p:nvSpPr>
        <p:spPr>
          <a:xfrm>
            <a:off x="228600" y="3657600"/>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3</a:t>
            </a:r>
          </a:p>
        </p:txBody>
      </p:sp>
      <p:sp>
        <p:nvSpPr>
          <p:cNvPr id="14" name="Rectangle 13"/>
          <p:cNvSpPr/>
          <p:nvPr/>
        </p:nvSpPr>
        <p:spPr>
          <a:xfrm>
            <a:off x="0" y="3736930"/>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Mensa-G: Mensa for Google Edge Models</a:t>
            </a:r>
          </a:p>
        </p:txBody>
      </p:sp>
      <p:sp>
        <p:nvSpPr>
          <p:cNvPr id="16" name="Rectangle 15">
            <a:extLst>
              <a:ext uri="{FF2B5EF4-FFF2-40B4-BE49-F238E27FC236}">
                <a16:creationId xmlns:a16="http://schemas.microsoft.com/office/drawing/2014/main" id="{C3FA775C-6719-204B-9886-DFB8FAEB5BAD}"/>
              </a:ext>
            </a:extLst>
          </p:cNvPr>
          <p:cNvSpPr/>
          <p:nvPr/>
        </p:nvSpPr>
        <p:spPr>
          <a:xfrm>
            <a:off x="0" y="4660612"/>
            <a:ext cx="9144000" cy="584775"/>
          </a:xfrm>
          <a:prstGeom prst="rect">
            <a:avLst/>
          </a:prstGeom>
          <a:solidFill>
            <a:srgbClr val="E4E4E4"/>
          </a:solidFill>
        </p:spPr>
        <p:txBody>
          <a:bodyPr wrap="square">
            <a:spAutoFit/>
          </a:bodyPr>
          <a:lstStyle/>
          <a:p>
            <a:pPr marL="515938" lvl="0" algn="ctr"/>
            <a:r>
              <a:rPr lang="en-US" sz="3200" b="1" dirty="0">
                <a:solidFill>
                  <a:srgbClr val="1F497D"/>
                </a:solidFill>
                <a:latin typeface="Gill Sans MT" panose="020B0502020104020203" pitchFamily="34" charset="77"/>
              </a:rPr>
              <a:t>Evaluation</a:t>
            </a:r>
          </a:p>
        </p:txBody>
      </p:sp>
      <p:sp>
        <p:nvSpPr>
          <p:cNvPr id="17" name="Rectangle 16">
            <a:extLst>
              <a:ext uri="{FF2B5EF4-FFF2-40B4-BE49-F238E27FC236}">
                <a16:creationId xmlns:a16="http://schemas.microsoft.com/office/drawing/2014/main" id="{934CA8AC-7228-E84A-AF16-6636AADC3011}"/>
              </a:ext>
            </a:extLst>
          </p:cNvPr>
          <p:cNvSpPr/>
          <p:nvPr/>
        </p:nvSpPr>
        <p:spPr>
          <a:xfrm>
            <a:off x="0" y="5569201"/>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Conclusion</a:t>
            </a:r>
          </a:p>
        </p:txBody>
      </p:sp>
      <p:sp>
        <p:nvSpPr>
          <p:cNvPr id="18" name="TextBox 17">
            <a:extLst>
              <a:ext uri="{FF2B5EF4-FFF2-40B4-BE49-F238E27FC236}">
                <a16:creationId xmlns:a16="http://schemas.microsoft.com/office/drawing/2014/main" id="{6AF32CB5-45DE-8442-9898-7D15D2638C7F}"/>
              </a:ext>
            </a:extLst>
          </p:cNvPr>
          <p:cNvSpPr txBox="1"/>
          <p:nvPr/>
        </p:nvSpPr>
        <p:spPr>
          <a:xfrm>
            <a:off x="151622" y="2698138"/>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3</a:t>
            </a:r>
          </a:p>
        </p:txBody>
      </p:sp>
      <p:sp>
        <p:nvSpPr>
          <p:cNvPr id="19" name="TextBox 18">
            <a:extLst>
              <a:ext uri="{FF2B5EF4-FFF2-40B4-BE49-F238E27FC236}">
                <a16:creationId xmlns:a16="http://schemas.microsoft.com/office/drawing/2014/main" id="{12F7B271-E936-1E40-A625-476BEE14BF81}"/>
              </a:ext>
            </a:extLst>
          </p:cNvPr>
          <p:cNvSpPr txBox="1"/>
          <p:nvPr/>
        </p:nvSpPr>
        <p:spPr>
          <a:xfrm>
            <a:off x="144208" y="3619173"/>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4</a:t>
            </a:r>
          </a:p>
        </p:txBody>
      </p:sp>
      <p:sp>
        <p:nvSpPr>
          <p:cNvPr id="20" name="TextBox 19">
            <a:extLst>
              <a:ext uri="{FF2B5EF4-FFF2-40B4-BE49-F238E27FC236}">
                <a16:creationId xmlns:a16="http://schemas.microsoft.com/office/drawing/2014/main" id="{E71F5782-86CD-324F-9ECC-F01FFA209966}"/>
              </a:ext>
            </a:extLst>
          </p:cNvPr>
          <p:cNvSpPr txBox="1"/>
          <p:nvPr/>
        </p:nvSpPr>
        <p:spPr>
          <a:xfrm>
            <a:off x="144209" y="4537500"/>
            <a:ext cx="474011" cy="830997"/>
          </a:xfrm>
          <a:prstGeom prst="rect">
            <a:avLst/>
          </a:prstGeom>
          <a:noFill/>
        </p:spPr>
        <p:txBody>
          <a:bodyPr wrap="square" rtlCol="0">
            <a:spAutoFit/>
          </a:bodyPr>
          <a:lstStyle/>
          <a:p>
            <a:r>
              <a:rPr lang="en-US" sz="4800" dirty="0">
                <a:solidFill>
                  <a:srgbClr val="1F497D"/>
                </a:solidFill>
                <a:latin typeface="Arial Black" panose="020B0A04020102020204" pitchFamily="34" charset="0"/>
              </a:rPr>
              <a:t>5</a:t>
            </a:r>
          </a:p>
        </p:txBody>
      </p:sp>
      <p:sp>
        <p:nvSpPr>
          <p:cNvPr id="21" name="TextBox 20">
            <a:extLst>
              <a:ext uri="{FF2B5EF4-FFF2-40B4-BE49-F238E27FC236}">
                <a16:creationId xmlns:a16="http://schemas.microsoft.com/office/drawing/2014/main" id="{AF603D70-C45D-8C4D-8CD4-A0DE7AA9492B}"/>
              </a:ext>
            </a:extLst>
          </p:cNvPr>
          <p:cNvSpPr txBox="1"/>
          <p:nvPr/>
        </p:nvSpPr>
        <p:spPr>
          <a:xfrm>
            <a:off x="151622" y="5446089"/>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6</a:t>
            </a:r>
          </a:p>
        </p:txBody>
      </p:sp>
      <p:sp>
        <p:nvSpPr>
          <p:cNvPr id="23" name="Title 1">
            <a:extLst>
              <a:ext uri="{FF2B5EF4-FFF2-40B4-BE49-F238E27FC236}">
                <a16:creationId xmlns:a16="http://schemas.microsoft.com/office/drawing/2014/main" id="{5ECDE775-E5CF-BF4F-B852-095404A596DD}"/>
              </a:ext>
            </a:extLst>
          </p:cNvPr>
          <p:cNvSpPr>
            <a:spLocks noGrp="1"/>
          </p:cNvSpPr>
          <p:nvPr>
            <p:ph type="title"/>
          </p:nvPr>
        </p:nvSpPr>
        <p:spPr>
          <a:xfrm>
            <a:off x="0" y="0"/>
            <a:ext cx="9144000" cy="914400"/>
          </a:xfrm>
        </p:spPr>
        <p:txBody>
          <a:bodyPr/>
          <a:lstStyle/>
          <a:p>
            <a:r>
              <a:rPr lang="en-US" dirty="0">
                <a:solidFill>
                  <a:schemeClr val="tx1">
                    <a:lumMod val="65000"/>
                    <a:lumOff val="35000"/>
                  </a:schemeClr>
                </a:solidFill>
                <a:latin typeface="Gill Sans MT"/>
                <a:cs typeface="Gill Sans MT"/>
              </a:rPr>
              <a:t>Outline</a:t>
            </a:r>
          </a:p>
        </p:txBody>
      </p:sp>
      <p:graphicFrame>
        <p:nvGraphicFramePr>
          <p:cNvPr id="22" name="Table 4">
            <a:extLst>
              <a:ext uri="{FF2B5EF4-FFF2-40B4-BE49-F238E27FC236}">
                <a16:creationId xmlns:a16="http://schemas.microsoft.com/office/drawing/2014/main" id="{B2197E76-AEEB-4D4A-8018-BFDF833ED99B}"/>
              </a:ext>
            </a:extLst>
          </p:cNvPr>
          <p:cNvGraphicFramePr>
            <a:graphicFrameLocks/>
          </p:cNvGraphicFramePr>
          <p:nvPr>
            <p:extLst>
              <p:ext uri="{D42A27DB-BD31-4B8C-83A1-F6EECF244321}">
                <p14:modId xmlns:p14="http://schemas.microsoft.com/office/powerpoint/2010/main" val="3614250906"/>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4401806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 name="Chart 30"/>
          <p:cNvGraphicFramePr>
            <a:graphicFrameLocks/>
          </p:cNvGraphicFramePr>
          <p:nvPr>
            <p:extLst>
              <p:ext uri="{D42A27DB-BD31-4B8C-83A1-F6EECF244321}">
                <p14:modId xmlns:p14="http://schemas.microsoft.com/office/powerpoint/2010/main" val="3724314348"/>
              </p:ext>
            </p:extLst>
          </p:nvPr>
        </p:nvGraphicFramePr>
        <p:xfrm>
          <a:off x="-2" y="914400"/>
          <a:ext cx="9144001" cy="4764024"/>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152400"/>
            <a:ext cx="9144000" cy="914400"/>
          </a:xfrm>
        </p:spPr>
        <p:txBody>
          <a:bodyPr/>
          <a:lstStyle/>
          <a:p>
            <a:r>
              <a:rPr lang="en-US" sz="4000" dirty="0">
                <a:latin typeface="Gill Sans MT"/>
                <a:cs typeface="Gill Sans MT"/>
              </a:rPr>
              <a:t>Energy Analysis</a:t>
            </a:r>
          </a:p>
        </p:txBody>
      </p:sp>
      <p:sp>
        <p:nvSpPr>
          <p:cNvPr id="3" name="Content Placeholder 2"/>
          <p:cNvSpPr>
            <a:spLocks noGrp="1"/>
          </p:cNvSpPr>
          <p:nvPr>
            <p:ph idx="1"/>
          </p:nvPr>
        </p:nvSpPr>
        <p:spPr>
          <a:xfrm>
            <a:off x="152400" y="990600"/>
            <a:ext cx="8610600" cy="5562600"/>
          </a:xfrm>
        </p:spPr>
        <p:txBody>
          <a:bodyPr>
            <a:noAutofit/>
          </a:bodyPr>
          <a:lstStyle/>
          <a:p>
            <a:pPr marL="457200" lvl="1" indent="0">
              <a:buNone/>
            </a:pPr>
            <a:endParaRPr lang="en-US" sz="2400" dirty="0">
              <a:solidFill>
                <a:srgbClr val="595959"/>
              </a:solidFill>
            </a:endParaRPr>
          </a:p>
          <a:p>
            <a:pPr lvl="2"/>
            <a:endParaRPr lang="en-US" sz="1800" dirty="0">
              <a:solidFill>
                <a:srgbClr val="595959"/>
              </a:solidFill>
            </a:endParaRPr>
          </a:p>
          <a:p>
            <a:pPr marL="914400" lvl="2" indent="0">
              <a:buNone/>
            </a:pPr>
            <a:endParaRPr lang="en-US" sz="1400" dirty="0">
              <a:solidFill>
                <a:srgbClr val="0000FF"/>
              </a:solidFill>
            </a:endParaRPr>
          </a:p>
          <a:p>
            <a:pPr lvl="1"/>
            <a:endParaRPr lang="en-US" sz="1600" dirty="0"/>
          </a:p>
        </p:txBody>
      </p:sp>
      <p:pic>
        <p:nvPicPr>
          <p:cNvPr id="55" name="Picture 54" descr="safari.png"/>
          <p:cNvPicPr>
            <a:picLocks noChangeAspect="1"/>
          </p:cNvPicPr>
          <p:nvPr/>
        </p:nvPicPr>
        <p:blipFill>
          <a:blip r:embed="rId4" cstate="print"/>
          <a:stretch>
            <a:fillRect/>
          </a:stretch>
        </p:blipFill>
        <p:spPr>
          <a:xfrm>
            <a:off x="76200" y="6580445"/>
            <a:ext cx="959296" cy="277563"/>
          </a:xfrm>
          <a:prstGeom prst="rect">
            <a:avLst/>
          </a:prstGeom>
        </p:spPr>
      </p:pic>
      <p:sp>
        <p:nvSpPr>
          <p:cNvPr id="5" name="Slide Number Placeholder 4"/>
          <p:cNvSpPr>
            <a:spLocks noGrp="1"/>
          </p:cNvSpPr>
          <p:nvPr>
            <p:ph type="sldNum" sz="quarter" idx="12"/>
          </p:nvPr>
        </p:nvSpPr>
        <p:spPr>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2400" b="1" i="0" u="none" strike="noStrike" kern="1200" cap="none" spc="0" normalizeH="0" baseline="0" noProof="0" dirty="0">
              <a:ln>
                <a:noFill/>
              </a:ln>
              <a:solidFill>
                <a:srgbClr val="0070C0"/>
              </a:solidFill>
              <a:effectLst/>
              <a:uLnTx/>
              <a:uFillTx/>
              <a:latin typeface="Gill Sans MT"/>
              <a:ea typeface="+mn-ea"/>
              <a:cs typeface="+mn-cs"/>
            </a:endParaRPr>
          </a:p>
        </p:txBody>
      </p:sp>
      <p:graphicFrame>
        <p:nvGraphicFramePr>
          <p:cNvPr id="63" name="Table 4">
            <a:extLst>
              <a:ext uri="{FF2B5EF4-FFF2-40B4-BE49-F238E27FC236}">
                <a16:creationId xmlns:a16="http://schemas.microsoft.com/office/drawing/2014/main" id="{156F1C93-4BC9-5249-866F-B20814C39B13}"/>
              </a:ext>
            </a:extLst>
          </p:cNvPr>
          <p:cNvGraphicFramePr>
            <a:graphicFrameLocks/>
          </p:cNvGraphicFramePr>
          <p:nvPr>
            <p:extLst>
              <p:ext uri="{D42A27DB-BD31-4B8C-83A1-F6EECF244321}">
                <p14:modId xmlns:p14="http://schemas.microsoft.com/office/powerpoint/2010/main" val="2436451993"/>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002060"/>
                          </a:solidFill>
                          <a:latin typeface="+mj-lt"/>
                          <a:cs typeface="Futura Medium" panose="020B0602020204020303" pitchFamily="34" charset="-79"/>
                        </a:rPr>
                        <a:t>●</a:t>
                      </a: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
        <p:nvSpPr>
          <p:cNvPr id="4" name="Rectangle 3">
            <a:extLst>
              <a:ext uri="{FF2B5EF4-FFF2-40B4-BE49-F238E27FC236}">
                <a16:creationId xmlns:a16="http://schemas.microsoft.com/office/drawing/2014/main" id="{0924A528-0F27-354B-9D3B-E5E0990277DC}"/>
              </a:ext>
            </a:extLst>
          </p:cNvPr>
          <p:cNvSpPr/>
          <p:nvPr/>
        </p:nvSpPr>
        <p:spPr>
          <a:xfrm>
            <a:off x="8252748" y="1524965"/>
            <a:ext cx="807542" cy="2268638"/>
          </a:xfrm>
          <a:prstGeom prst="rect">
            <a:avLst/>
          </a:prstGeom>
          <a:solidFill>
            <a:srgbClr val="FDC600">
              <a:alpha val="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grpSp>
        <p:nvGrpSpPr>
          <p:cNvPr id="30" name="Group 29">
            <a:extLst>
              <a:ext uri="{FF2B5EF4-FFF2-40B4-BE49-F238E27FC236}">
                <a16:creationId xmlns:a16="http://schemas.microsoft.com/office/drawing/2014/main" id="{67532159-E36B-0142-86D0-E9494A66D3E6}"/>
              </a:ext>
            </a:extLst>
          </p:cNvPr>
          <p:cNvGrpSpPr/>
          <p:nvPr/>
        </p:nvGrpSpPr>
        <p:grpSpPr>
          <a:xfrm>
            <a:off x="205794" y="3800641"/>
            <a:ext cx="6057900" cy="2001087"/>
            <a:chOff x="205794" y="3800641"/>
            <a:chExt cx="6057900" cy="2001087"/>
          </a:xfrm>
        </p:grpSpPr>
        <p:sp>
          <p:nvSpPr>
            <p:cNvPr id="48" name="Rounded Rectangle 47"/>
            <p:cNvSpPr/>
            <p:nvPr/>
          </p:nvSpPr>
          <p:spPr bwMode="auto">
            <a:xfrm>
              <a:off x="1066800" y="3810000"/>
              <a:ext cx="357012" cy="914400"/>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cxnSp>
          <p:nvCxnSpPr>
            <p:cNvPr id="68" name="Straight Arrow Connector 67"/>
            <p:cNvCxnSpPr>
              <a:cxnSpLocks/>
              <a:stCxn id="48" idx="2"/>
              <a:endCxn id="72" idx="0"/>
            </p:cNvCxnSpPr>
            <p:nvPr/>
          </p:nvCxnSpPr>
          <p:spPr>
            <a:xfrm>
              <a:off x="1245306" y="4724400"/>
              <a:ext cx="1989438" cy="707996"/>
            </a:xfrm>
            <a:prstGeom prst="straightConnector1">
              <a:avLst/>
            </a:prstGeom>
            <a:ln w="38100" cmpd="sng">
              <a:solidFill>
                <a:schemeClr val="tx1"/>
              </a:solidFill>
              <a:prstDash val="solid"/>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a:cxnSpLocks/>
              <a:stCxn id="28" idx="2"/>
              <a:endCxn id="72" idx="0"/>
            </p:cNvCxnSpPr>
            <p:nvPr/>
          </p:nvCxnSpPr>
          <p:spPr>
            <a:xfrm>
              <a:off x="2044386" y="4715041"/>
              <a:ext cx="1190358" cy="717355"/>
            </a:xfrm>
            <a:prstGeom prst="straightConnector1">
              <a:avLst/>
            </a:prstGeom>
            <a:ln w="38100" cmpd="sng">
              <a:solidFill>
                <a:schemeClr val="tx1"/>
              </a:solidFill>
              <a:prstDash val="solid"/>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205794" y="5432396"/>
              <a:ext cx="60579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Baseline Google Edge TPU accelerator</a:t>
              </a:r>
              <a:endParaRPr kumimoji="0" lang="en-US" sz="1800" b="1" i="0" u="none" strike="noStrike" kern="1200" cap="none" spc="0" normalizeH="0" baseline="0" noProof="0" dirty="0">
                <a:ln>
                  <a:noFill/>
                </a:ln>
                <a:solidFill>
                  <a:srgbClr val="0000FF"/>
                </a:solidFill>
                <a:effectLst/>
                <a:uLnTx/>
                <a:uFillTx/>
                <a:latin typeface="Gill Sans MT"/>
                <a:ea typeface="+mn-ea"/>
                <a:cs typeface="Gill Sans MT"/>
              </a:endParaRPr>
            </a:p>
          </p:txBody>
        </p:sp>
        <p:sp>
          <p:nvSpPr>
            <p:cNvPr id="28" name="Rounded Rectangle 27">
              <a:extLst>
                <a:ext uri="{FF2B5EF4-FFF2-40B4-BE49-F238E27FC236}">
                  <a16:creationId xmlns:a16="http://schemas.microsoft.com/office/drawing/2014/main" id="{A7F1DBE1-FD7A-B94F-8380-10EE0575A894}"/>
                </a:ext>
              </a:extLst>
            </p:cNvPr>
            <p:cNvSpPr/>
            <p:nvPr/>
          </p:nvSpPr>
          <p:spPr bwMode="auto">
            <a:xfrm>
              <a:off x="1865880" y="3800641"/>
              <a:ext cx="357012" cy="914400"/>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grpSp>
      <p:grpSp>
        <p:nvGrpSpPr>
          <p:cNvPr id="32" name="Group 31">
            <a:extLst>
              <a:ext uri="{FF2B5EF4-FFF2-40B4-BE49-F238E27FC236}">
                <a16:creationId xmlns:a16="http://schemas.microsoft.com/office/drawing/2014/main" id="{7096ADAE-E49A-1D4B-B791-A815AE37E71E}"/>
              </a:ext>
            </a:extLst>
          </p:cNvPr>
          <p:cNvGrpSpPr/>
          <p:nvPr/>
        </p:nvGrpSpPr>
        <p:grpSpPr>
          <a:xfrm>
            <a:off x="3298350" y="3831651"/>
            <a:ext cx="6057900" cy="2689557"/>
            <a:chOff x="3298350" y="3831651"/>
            <a:chExt cx="6057900" cy="2689557"/>
          </a:xfrm>
        </p:grpSpPr>
        <p:sp>
          <p:nvSpPr>
            <p:cNvPr id="36" name="Rounded Rectangle 35">
              <a:extLst>
                <a:ext uri="{FF2B5EF4-FFF2-40B4-BE49-F238E27FC236}">
                  <a16:creationId xmlns:a16="http://schemas.microsoft.com/office/drawing/2014/main" id="{79D32E7C-081C-C047-80CF-D8DB7A879FA1}"/>
                </a:ext>
              </a:extLst>
            </p:cNvPr>
            <p:cNvSpPr/>
            <p:nvPr/>
          </p:nvSpPr>
          <p:spPr bwMode="auto">
            <a:xfrm>
              <a:off x="6122028" y="3841010"/>
              <a:ext cx="357012" cy="914400"/>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sp>
          <p:nvSpPr>
            <p:cNvPr id="37" name="Rounded Rectangle 36">
              <a:extLst>
                <a:ext uri="{FF2B5EF4-FFF2-40B4-BE49-F238E27FC236}">
                  <a16:creationId xmlns:a16="http://schemas.microsoft.com/office/drawing/2014/main" id="{EBCB41D8-E4CF-7546-A4D7-687DF5BD92ED}"/>
                </a:ext>
              </a:extLst>
            </p:cNvPr>
            <p:cNvSpPr/>
            <p:nvPr/>
          </p:nvSpPr>
          <p:spPr bwMode="auto">
            <a:xfrm>
              <a:off x="6921108" y="3831651"/>
              <a:ext cx="357012" cy="914400"/>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cxnSp>
          <p:nvCxnSpPr>
            <p:cNvPr id="38" name="Straight Arrow Connector 37">
              <a:extLst>
                <a:ext uri="{FF2B5EF4-FFF2-40B4-BE49-F238E27FC236}">
                  <a16:creationId xmlns:a16="http://schemas.microsoft.com/office/drawing/2014/main" id="{788A2BD3-F24F-D043-945C-2BD35595A8F0}"/>
                </a:ext>
              </a:extLst>
            </p:cNvPr>
            <p:cNvCxnSpPr>
              <a:cxnSpLocks/>
              <a:stCxn id="36" idx="2"/>
            </p:cNvCxnSpPr>
            <p:nvPr/>
          </p:nvCxnSpPr>
          <p:spPr>
            <a:xfrm>
              <a:off x="6300534" y="4755410"/>
              <a:ext cx="26766" cy="999214"/>
            </a:xfrm>
            <a:prstGeom prst="straightConnector1">
              <a:avLst/>
            </a:prstGeom>
            <a:ln w="38100" cmpd="sng">
              <a:solidFill>
                <a:schemeClr val="tx1"/>
              </a:solidFill>
              <a:prstDash val="solid"/>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3D6A0171-BCFA-8645-B907-9126E773254B}"/>
                </a:ext>
              </a:extLst>
            </p:cNvPr>
            <p:cNvCxnSpPr>
              <a:cxnSpLocks/>
              <a:stCxn id="37" idx="2"/>
              <a:endCxn id="50" idx="0"/>
            </p:cNvCxnSpPr>
            <p:nvPr/>
          </p:nvCxnSpPr>
          <p:spPr>
            <a:xfrm flipH="1">
              <a:off x="6327300" y="4746051"/>
              <a:ext cx="772314" cy="1128826"/>
            </a:xfrm>
            <a:prstGeom prst="straightConnector1">
              <a:avLst/>
            </a:prstGeom>
            <a:ln w="38100" cmpd="sng">
              <a:solidFill>
                <a:schemeClr val="tx1"/>
              </a:solidFill>
              <a:prstDash val="solid"/>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308054CD-DF35-0847-83C1-E12AB95ECEFB}"/>
                </a:ext>
              </a:extLst>
            </p:cNvPr>
            <p:cNvSpPr txBox="1"/>
            <p:nvPr/>
          </p:nvSpPr>
          <p:spPr>
            <a:xfrm>
              <a:off x="3298350" y="5874877"/>
              <a:ext cx="60579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Baseline Google Edge TPU accelerator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solidFill>
                    <a:prstClr val="black"/>
                  </a:solidFill>
                  <a:latin typeface="Gill Sans MT"/>
                  <a:cs typeface="Gill Sans MT"/>
                </a:rPr>
                <a:t>u</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sing a </a:t>
              </a:r>
              <a:r>
                <a:rPr kumimoji="0" lang="en-US" sz="1800" b="1" i="0" u="sng" strike="noStrike" kern="1200" cap="none" spc="0" normalizeH="0" baseline="0" noProof="0" dirty="0">
                  <a:ln>
                    <a:noFill/>
                  </a:ln>
                  <a:solidFill>
                    <a:prstClr val="black"/>
                  </a:solidFill>
                  <a:effectLst/>
                  <a:uLnTx/>
                  <a:uFillTx/>
                  <a:latin typeface="Gill Sans MT"/>
                  <a:ea typeface="+mn-ea"/>
                  <a:cs typeface="Gill Sans MT"/>
                </a:rPr>
                <a:t>high-bandwidth off-chip memory </a:t>
              </a:r>
              <a:endParaRPr kumimoji="0" lang="en-US" sz="1800" b="1" i="0" u="sng" strike="noStrike" kern="1200" cap="none" spc="0" normalizeH="0" baseline="0" noProof="0" dirty="0">
                <a:ln>
                  <a:noFill/>
                </a:ln>
                <a:solidFill>
                  <a:srgbClr val="0000FF"/>
                </a:solidFill>
                <a:effectLst/>
                <a:uLnTx/>
                <a:uFillTx/>
                <a:latin typeface="Gill Sans MT"/>
                <a:ea typeface="+mn-ea"/>
                <a:cs typeface="Gill Sans MT"/>
              </a:endParaRPr>
            </a:p>
          </p:txBody>
        </p:sp>
      </p:grpSp>
    </p:spTree>
    <p:extLst>
      <p:ext uri="{BB962C8B-B14F-4D97-AF65-F5344CB8AC3E}">
        <p14:creationId xmlns:p14="http://schemas.microsoft.com/office/powerpoint/2010/main" val="1988495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300"/>
                                        <p:tgtEl>
                                          <p:spTgt spid="30"/>
                                        </p:tgtEl>
                                      </p:cBhvr>
                                    </p:animEffect>
                                    <p:set>
                                      <p:cBhvr>
                                        <p:cTn id="20" dur="1" fill="hold">
                                          <p:stCondLst>
                                            <p:cond delay="299"/>
                                          </p:stCondLst>
                                        </p:cTn>
                                        <p:tgtEl>
                                          <p:spTgt spid="30"/>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1" grpId="0">
        <p:bldAsOne/>
      </p:bldGraphic>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 name="Chart 30"/>
          <p:cNvGraphicFramePr>
            <a:graphicFrameLocks/>
          </p:cNvGraphicFramePr>
          <p:nvPr/>
        </p:nvGraphicFramePr>
        <p:xfrm>
          <a:off x="-2" y="914400"/>
          <a:ext cx="9144001" cy="4764024"/>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152400"/>
            <a:ext cx="9144000" cy="914400"/>
          </a:xfrm>
        </p:spPr>
        <p:txBody>
          <a:bodyPr/>
          <a:lstStyle/>
          <a:p>
            <a:r>
              <a:rPr lang="en-US" sz="4000" dirty="0">
                <a:latin typeface="Gill Sans MT"/>
                <a:cs typeface="Gill Sans MT"/>
              </a:rPr>
              <a:t>Energy Analysis</a:t>
            </a:r>
          </a:p>
        </p:txBody>
      </p:sp>
      <p:sp>
        <p:nvSpPr>
          <p:cNvPr id="3" name="Content Placeholder 2"/>
          <p:cNvSpPr>
            <a:spLocks noGrp="1"/>
          </p:cNvSpPr>
          <p:nvPr>
            <p:ph idx="1"/>
          </p:nvPr>
        </p:nvSpPr>
        <p:spPr>
          <a:xfrm>
            <a:off x="152400" y="990600"/>
            <a:ext cx="8610600" cy="5562600"/>
          </a:xfrm>
        </p:spPr>
        <p:txBody>
          <a:bodyPr>
            <a:noAutofit/>
          </a:bodyPr>
          <a:lstStyle/>
          <a:p>
            <a:pPr marL="457200" lvl="1" indent="0">
              <a:buNone/>
            </a:pPr>
            <a:endParaRPr lang="en-US" sz="2400" dirty="0">
              <a:solidFill>
                <a:srgbClr val="595959"/>
              </a:solidFill>
            </a:endParaRPr>
          </a:p>
          <a:p>
            <a:pPr lvl="2"/>
            <a:endParaRPr lang="en-US" sz="1800" dirty="0">
              <a:solidFill>
                <a:srgbClr val="595959"/>
              </a:solidFill>
            </a:endParaRPr>
          </a:p>
          <a:p>
            <a:pPr marL="914400" lvl="2" indent="0">
              <a:buNone/>
            </a:pPr>
            <a:endParaRPr lang="en-US" sz="1400" dirty="0">
              <a:solidFill>
                <a:srgbClr val="0000FF"/>
              </a:solidFill>
            </a:endParaRPr>
          </a:p>
          <a:p>
            <a:pPr lvl="1"/>
            <a:endParaRPr lang="en-US" sz="1600" dirty="0"/>
          </a:p>
        </p:txBody>
      </p:sp>
      <p:sp>
        <p:nvSpPr>
          <p:cNvPr id="44" name="Rounded Rectangle 43"/>
          <p:cNvSpPr/>
          <p:nvPr/>
        </p:nvSpPr>
        <p:spPr bwMode="auto">
          <a:xfrm>
            <a:off x="3124200" y="3352800"/>
            <a:ext cx="381000" cy="609600"/>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sp>
        <p:nvSpPr>
          <p:cNvPr id="48" name="Rounded Rectangle 47"/>
          <p:cNvSpPr/>
          <p:nvPr/>
        </p:nvSpPr>
        <p:spPr bwMode="auto">
          <a:xfrm>
            <a:off x="2286000" y="3124200"/>
            <a:ext cx="381000" cy="609600"/>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cxnSp>
        <p:nvCxnSpPr>
          <p:cNvPr id="49" name="Straight Arrow Connector 48"/>
          <p:cNvCxnSpPr>
            <a:stCxn id="48" idx="0"/>
            <a:endCxn id="53" idx="2"/>
          </p:cNvCxnSpPr>
          <p:nvPr/>
        </p:nvCxnSpPr>
        <p:spPr>
          <a:xfrm flipV="1">
            <a:off x="2476500" y="2971801"/>
            <a:ext cx="1830385" cy="152399"/>
          </a:xfrm>
          <a:prstGeom prst="straightConnector1">
            <a:avLst/>
          </a:prstGeom>
          <a:ln w="38100" cmpd="sng">
            <a:solidFill>
              <a:schemeClr val="tx1"/>
            </a:solidFill>
            <a:prstDash val="solid"/>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44" idx="0"/>
            <a:endCxn id="53" idx="2"/>
          </p:cNvCxnSpPr>
          <p:nvPr/>
        </p:nvCxnSpPr>
        <p:spPr>
          <a:xfrm flipV="1">
            <a:off x="3314700" y="2971801"/>
            <a:ext cx="992185" cy="380999"/>
          </a:xfrm>
          <a:prstGeom prst="straightConnector1">
            <a:avLst/>
          </a:prstGeom>
          <a:ln w="38100" cmpd="sng">
            <a:solidFill>
              <a:schemeClr val="tx1"/>
            </a:solidFill>
            <a:prstDash val="solid"/>
            <a:headEnd type="none" w="med" len="med"/>
            <a:tailEnd type="arrow"/>
          </a:ln>
        </p:spPr>
        <p:style>
          <a:lnRef idx="1">
            <a:schemeClr val="accent1"/>
          </a:lnRef>
          <a:fillRef idx="0">
            <a:schemeClr val="accent1"/>
          </a:fillRef>
          <a:effectRef idx="0">
            <a:schemeClr val="accent1"/>
          </a:effectRef>
          <a:fontRef idx="minor">
            <a:schemeClr val="tx1"/>
          </a:fontRef>
        </p:style>
      </p:cxnSp>
      <p:grpSp>
        <p:nvGrpSpPr>
          <p:cNvPr id="52" name="Group 51"/>
          <p:cNvGrpSpPr/>
          <p:nvPr/>
        </p:nvGrpSpPr>
        <p:grpSpPr>
          <a:xfrm>
            <a:off x="946150" y="1981199"/>
            <a:ext cx="6669992" cy="990601"/>
            <a:chOff x="19784" y="5410199"/>
            <a:chExt cx="2016549" cy="1207471"/>
          </a:xfrm>
        </p:grpSpPr>
        <p:sp>
          <p:nvSpPr>
            <p:cNvPr id="53" name="Rounded Rectangle 52"/>
            <p:cNvSpPr/>
            <p:nvPr/>
          </p:nvSpPr>
          <p:spPr bwMode="auto">
            <a:xfrm>
              <a:off x="35347" y="5410200"/>
              <a:ext cx="2000986" cy="1207470"/>
            </a:xfrm>
            <a:prstGeom prst="roundRect">
              <a:avLst/>
            </a:prstGeom>
            <a:solidFill>
              <a:sysClr val="window" lastClr="FFFFFF"/>
            </a:solidFill>
            <a:ln w="76200" cap="flat" cmpd="sng" algn="ctr">
              <a:solidFill>
                <a:srgbClr val="1F497D"/>
              </a:solidFill>
              <a:prstDash val="soli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sp>
          <p:nvSpPr>
            <p:cNvPr id="54" name="TextBox 53"/>
            <p:cNvSpPr txBox="1"/>
            <p:nvPr/>
          </p:nvSpPr>
          <p:spPr>
            <a:xfrm>
              <a:off x="19784" y="5410199"/>
              <a:ext cx="2016549" cy="112547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Mensa-G lowers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on-chip/off-chip parameter traffic </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energy by </a:t>
              </a:r>
              <a:r>
                <a:rPr kumimoji="0" lang="en-US" sz="1800" b="1" i="0" u="none" strike="noStrike" kern="1200" cap="none" spc="0" normalizeH="0" baseline="0" noProof="0" dirty="0">
                  <a:ln>
                    <a:noFill/>
                  </a:ln>
                  <a:solidFill>
                    <a:srgbClr val="C00000"/>
                  </a:solidFill>
                  <a:effectLst/>
                  <a:uLnTx/>
                  <a:uFillTx/>
                  <a:latin typeface="Gill Sans MT"/>
                  <a:ea typeface="+mn-ea"/>
                  <a:cs typeface="Gill Sans MT"/>
                </a:rPr>
                <a:t>15.3x</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by scheduling layers on the accelerator with the most appropriate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dataflow</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and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memory bandwidth</a:t>
              </a:r>
            </a:p>
          </p:txBody>
        </p:sp>
      </p:grpSp>
      <p:sp>
        <p:nvSpPr>
          <p:cNvPr id="66" name="Rounded Rectangle 65"/>
          <p:cNvSpPr/>
          <p:nvPr/>
        </p:nvSpPr>
        <p:spPr bwMode="auto">
          <a:xfrm>
            <a:off x="7160940" y="3124200"/>
            <a:ext cx="381000" cy="609600"/>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sp>
        <p:nvSpPr>
          <p:cNvPr id="67" name="Rounded Rectangle 66"/>
          <p:cNvSpPr/>
          <p:nvPr/>
        </p:nvSpPr>
        <p:spPr bwMode="auto">
          <a:xfrm>
            <a:off x="6315306" y="2971800"/>
            <a:ext cx="381000" cy="609600"/>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cxnSp>
        <p:nvCxnSpPr>
          <p:cNvPr id="68" name="Straight Arrow Connector 67"/>
          <p:cNvCxnSpPr>
            <a:stCxn id="67" idx="0"/>
            <a:endCxn id="72" idx="0"/>
          </p:cNvCxnSpPr>
          <p:nvPr/>
        </p:nvCxnSpPr>
        <p:spPr>
          <a:xfrm flipH="1">
            <a:off x="6000750" y="2971800"/>
            <a:ext cx="505056" cy="2533469"/>
          </a:xfrm>
          <a:prstGeom prst="straightConnector1">
            <a:avLst/>
          </a:prstGeom>
          <a:ln w="38100" cmpd="sng">
            <a:solidFill>
              <a:schemeClr val="tx1"/>
            </a:solidFill>
            <a:prstDash val="solid"/>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a:stCxn id="66" idx="0"/>
            <a:endCxn id="71" idx="0"/>
          </p:cNvCxnSpPr>
          <p:nvPr/>
        </p:nvCxnSpPr>
        <p:spPr>
          <a:xfrm flipH="1">
            <a:off x="6062592" y="3124200"/>
            <a:ext cx="1288848" cy="2362201"/>
          </a:xfrm>
          <a:prstGeom prst="straightConnector1">
            <a:avLst/>
          </a:prstGeom>
          <a:ln w="38100" cmpd="sng">
            <a:solidFill>
              <a:schemeClr val="tx1"/>
            </a:solidFill>
            <a:prstDash val="solid"/>
            <a:headEnd type="none" w="med" len="med"/>
            <a:tailEnd type="arrow"/>
          </a:ln>
        </p:spPr>
        <p:style>
          <a:lnRef idx="1">
            <a:schemeClr val="accent1"/>
          </a:lnRef>
          <a:fillRef idx="0">
            <a:schemeClr val="accent1"/>
          </a:fillRef>
          <a:effectRef idx="0">
            <a:schemeClr val="accent1"/>
          </a:effectRef>
          <a:fontRef idx="minor">
            <a:schemeClr val="tx1"/>
          </a:fontRef>
        </p:style>
      </p:cxnSp>
      <p:grpSp>
        <p:nvGrpSpPr>
          <p:cNvPr id="70" name="Group 69"/>
          <p:cNvGrpSpPr/>
          <p:nvPr/>
        </p:nvGrpSpPr>
        <p:grpSpPr>
          <a:xfrm>
            <a:off x="2971800" y="5486401"/>
            <a:ext cx="6057900" cy="990600"/>
            <a:chOff x="35347" y="5410200"/>
            <a:chExt cx="2000986" cy="1207470"/>
          </a:xfrm>
        </p:grpSpPr>
        <p:sp>
          <p:nvSpPr>
            <p:cNvPr id="71" name="Rounded Rectangle 70"/>
            <p:cNvSpPr/>
            <p:nvPr/>
          </p:nvSpPr>
          <p:spPr bwMode="auto">
            <a:xfrm>
              <a:off x="76201" y="5410200"/>
              <a:ext cx="1960132" cy="1207470"/>
            </a:xfrm>
            <a:prstGeom prst="roundRect">
              <a:avLst/>
            </a:prstGeom>
            <a:solidFill>
              <a:sysClr val="window" lastClr="FFFFFF"/>
            </a:solidFill>
            <a:ln w="76200" cap="flat" cmpd="sng" algn="ctr">
              <a:solidFill>
                <a:srgbClr val="1F497D"/>
              </a:solidFill>
              <a:prstDash val="soli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sp>
          <p:nvSpPr>
            <p:cNvPr id="72" name="TextBox 71"/>
            <p:cNvSpPr txBox="1"/>
            <p:nvPr/>
          </p:nvSpPr>
          <p:spPr>
            <a:xfrm>
              <a:off x="35347" y="5433199"/>
              <a:ext cx="2000986" cy="112547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Mensa-G reduces the </a:t>
              </a:r>
              <a:r>
                <a:rPr kumimoji="0" lang="en-US" sz="1800" b="1" i="0" u="none" strike="noStrike" kern="1200" cap="none" spc="0" normalizeH="0" baseline="0" noProof="0" dirty="0">
                  <a:ln>
                    <a:noFill/>
                  </a:ln>
                  <a:solidFill>
                    <a:srgbClr val="C00000"/>
                  </a:solidFill>
                  <a:effectLst/>
                  <a:uLnTx/>
                  <a:uFillTx/>
                  <a:latin typeface="Gill Sans MT"/>
                  <a:ea typeface="+mn-ea"/>
                  <a:cs typeface="Gill Sans MT"/>
                </a:rPr>
                <a:t>dynamic energy</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of the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on-chip buffer</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and </a:t>
              </a:r>
              <a:r>
                <a:rPr kumimoji="0" lang="en-US" sz="1800" b="1" i="0" u="none" strike="noStrike" kern="1200" cap="none" spc="0" normalizeH="0" baseline="0" noProof="0" dirty="0" err="1">
                  <a:ln>
                    <a:noFill/>
                  </a:ln>
                  <a:solidFill>
                    <a:srgbClr val="0000FF"/>
                  </a:solidFill>
                  <a:effectLst/>
                  <a:uLnTx/>
                  <a:uFillTx/>
                  <a:latin typeface="Gill Sans MT"/>
                  <a:ea typeface="+mn-ea"/>
                  <a:cs typeface="Gill Sans MT"/>
                </a:rPr>
                <a:t>NoC</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 </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by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49.8x</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over </a:t>
              </a:r>
              <a:r>
                <a:rPr kumimoji="0" lang="en-US" sz="1800" b="1" i="0" u="none" strike="noStrike" kern="1200" cap="none" spc="0" normalizeH="0" baseline="0" noProof="0" dirty="0" err="1">
                  <a:ln>
                    <a:noFill/>
                  </a:ln>
                  <a:solidFill>
                    <a:prstClr val="black"/>
                  </a:solidFill>
                  <a:effectLst/>
                  <a:uLnTx/>
                  <a:uFillTx/>
                  <a:latin typeface="Gill Sans MT"/>
                  <a:ea typeface="+mn-ea"/>
                  <a:cs typeface="Gill Sans MT"/>
                </a:rPr>
                <a:t>Base+HB</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by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avoiding</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overprovisioning</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and catering to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specialized</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dataflows</a:t>
              </a:r>
            </a:p>
          </p:txBody>
        </p:sp>
      </p:grpSp>
      <p:pic>
        <p:nvPicPr>
          <p:cNvPr id="55" name="Picture 54" descr="safari.png"/>
          <p:cNvPicPr>
            <a:picLocks noChangeAspect="1"/>
          </p:cNvPicPr>
          <p:nvPr/>
        </p:nvPicPr>
        <p:blipFill>
          <a:blip r:embed="rId4" cstate="print"/>
          <a:stretch>
            <a:fillRect/>
          </a:stretch>
        </p:blipFill>
        <p:spPr>
          <a:xfrm>
            <a:off x="76200" y="6580445"/>
            <a:ext cx="959296" cy="277563"/>
          </a:xfrm>
          <a:prstGeom prst="rect">
            <a:avLst/>
          </a:prstGeom>
        </p:spPr>
      </p:pic>
      <p:sp>
        <p:nvSpPr>
          <p:cNvPr id="5" name="Slide Number Placeholder 4"/>
          <p:cNvSpPr>
            <a:spLocks noGrp="1"/>
          </p:cNvSpPr>
          <p:nvPr>
            <p:ph type="sldNum" sz="quarter" idx="12"/>
          </p:nvPr>
        </p:nvSpPr>
        <p:spPr>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2400" b="1" i="0" u="none" strike="noStrike" kern="1200" cap="none" spc="0" normalizeH="0" baseline="0" noProof="0" dirty="0">
              <a:ln>
                <a:noFill/>
              </a:ln>
              <a:solidFill>
                <a:srgbClr val="0070C0"/>
              </a:solidFill>
              <a:effectLst/>
              <a:uLnTx/>
              <a:uFillTx/>
              <a:latin typeface="Gill Sans MT"/>
              <a:ea typeface="+mn-ea"/>
              <a:cs typeface="+mn-cs"/>
            </a:endParaRPr>
          </a:p>
        </p:txBody>
      </p:sp>
      <p:graphicFrame>
        <p:nvGraphicFramePr>
          <p:cNvPr id="63" name="Table 4">
            <a:extLst>
              <a:ext uri="{FF2B5EF4-FFF2-40B4-BE49-F238E27FC236}">
                <a16:creationId xmlns:a16="http://schemas.microsoft.com/office/drawing/2014/main" id="{156F1C93-4BC9-5249-866F-B20814C39B13}"/>
              </a:ext>
            </a:extLst>
          </p:cNvPr>
          <p:cNvGraphicFramePr>
            <a:graphicFrameLocks/>
          </p:cNvGraphicFramePr>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002060"/>
                          </a:solidFill>
                          <a:latin typeface="+mj-lt"/>
                          <a:cs typeface="Futura Medium" panose="020B0602020204020303" pitchFamily="34" charset="-79"/>
                        </a:rPr>
                        <a:t>●</a:t>
                      </a: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
        <p:nvSpPr>
          <p:cNvPr id="4" name="Rectangle 3">
            <a:extLst>
              <a:ext uri="{FF2B5EF4-FFF2-40B4-BE49-F238E27FC236}">
                <a16:creationId xmlns:a16="http://schemas.microsoft.com/office/drawing/2014/main" id="{0924A528-0F27-354B-9D3B-E5E0990277DC}"/>
              </a:ext>
            </a:extLst>
          </p:cNvPr>
          <p:cNvSpPr/>
          <p:nvPr/>
        </p:nvSpPr>
        <p:spPr>
          <a:xfrm>
            <a:off x="8252748" y="1524965"/>
            <a:ext cx="807542" cy="2268638"/>
          </a:xfrm>
          <a:prstGeom prst="rect">
            <a:avLst/>
          </a:prstGeom>
          <a:solidFill>
            <a:srgbClr val="FDC600">
              <a:alpha val="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sp>
        <p:nvSpPr>
          <p:cNvPr id="16" name="Rectangle 15"/>
          <p:cNvSpPr/>
          <p:nvPr/>
        </p:nvSpPr>
        <p:spPr>
          <a:xfrm>
            <a:off x="0" y="5574028"/>
            <a:ext cx="9144000" cy="769441"/>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Mensa-G improves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energy efficiency</a:t>
            </a:r>
            <a:r>
              <a:rPr lang="en-US" sz="2200" b="1" dirty="0">
                <a:solidFill>
                  <a:prstClr val="black"/>
                </a:solidFill>
                <a:latin typeface="Gill Sans MT"/>
                <a:cs typeface="Gill Sans MT"/>
              </a:rPr>
              <a:t> </a:t>
            </a: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by </a:t>
            </a:r>
            <a:r>
              <a:rPr kumimoji="0" lang="en-US" sz="2200" b="1" i="0" u="none" strike="noStrike" kern="1200" cap="none" spc="0" normalizeH="0" baseline="0" noProof="0" dirty="0">
                <a:ln>
                  <a:noFill/>
                </a:ln>
                <a:solidFill>
                  <a:srgbClr val="800000"/>
                </a:solidFill>
                <a:effectLst/>
                <a:uLnTx/>
                <a:uFillTx/>
                <a:latin typeface="Gill Sans MT"/>
                <a:ea typeface="+mn-ea"/>
                <a:cs typeface="Gill Sans MT"/>
              </a:rPr>
              <a:t>3.0X</a:t>
            </a: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compared to the Baseline</a:t>
            </a:r>
            <a:endParaRPr kumimoji="0" lang="en-US" sz="2200" b="1" i="0" u="none" strike="noStrike" kern="1200" cap="none" spc="0" normalizeH="0" baseline="0" noProof="0" dirty="0">
              <a:ln>
                <a:noFill/>
              </a:ln>
              <a:solidFill>
                <a:srgbClr val="C00000"/>
              </a:solidFill>
              <a:effectLst/>
              <a:uLnTx/>
              <a:uFillTx/>
              <a:latin typeface="Gill Sans MT"/>
              <a:ea typeface="+mn-ea"/>
              <a:cs typeface="Gill Sans MT"/>
            </a:endParaRPr>
          </a:p>
        </p:txBody>
      </p:sp>
    </p:spTree>
    <p:extLst>
      <p:ext uri="{BB962C8B-B14F-4D97-AF65-F5344CB8AC3E}">
        <p14:creationId xmlns:p14="http://schemas.microsoft.com/office/powerpoint/2010/main" val="1929822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par>
                                <p:cTn id="16" presetID="10" presetClass="entr" presetSubtype="0" fill="hold" nodeType="with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500"/>
                                        <p:tgtEl>
                                          <p:spTgt spid="49"/>
                                        </p:tgtEl>
                                      </p:cBhvr>
                                    </p:animEffect>
                                  </p:childTnLst>
                                </p:cTn>
                              </p:par>
                              <p:par>
                                <p:cTn id="19" presetID="10" presetClass="entr" presetSubtype="0" fill="hold" nodeType="with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par>
                                <p:cTn id="22" presetID="10" presetClass="entr" presetSubtype="0" fill="hold" nodeType="with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fade">
                                      <p:cBhvr>
                                        <p:cTn id="24" dur="500"/>
                                        <p:tgtEl>
                                          <p:spTgt spid="5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fade">
                                      <p:cBhvr>
                                        <p:cTn id="29" dur="500"/>
                                        <p:tgtEl>
                                          <p:spTgt spid="6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6"/>
                                        </p:tgtEl>
                                        <p:attrNameLst>
                                          <p:attrName>style.visibility</p:attrName>
                                        </p:attrNameLst>
                                      </p:cBhvr>
                                      <p:to>
                                        <p:strVal val="visible"/>
                                      </p:to>
                                    </p:set>
                                    <p:animEffect transition="in" filter="fade">
                                      <p:cBhvr>
                                        <p:cTn id="32" dur="500"/>
                                        <p:tgtEl>
                                          <p:spTgt spid="6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500"/>
                                        <p:tgtEl>
                                          <p:spTgt spid="67"/>
                                        </p:tgtEl>
                                      </p:cBhvr>
                                    </p:animEffect>
                                  </p:childTnLst>
                                </p:cTn>
                              </p:par>
                              <p:par>
                                <p:cTn id="36" presetID="10" presetClass="entr" presetSubtype="0" fill="hold" nodeType="withEffect">
                                  <p:stCondLst>
                                    <p:cond delay="0"/>
                                  </p:stCondLst>
                                  <p:childTnLst>
                                    <p:set>
                                      <p:cBhvr>
                                        <p:cTn id="37" dur="1" fill="hold">
                                          <p:stCondLst>
                                            <p:cond delay="0"/>
                                          </p:stCondLst>
                                        </p:cTn>
                                        <p:tgtEl>
                                          <p:spTgt spid="68"/>
                                        </p:tgtEl>
                                        <p:attrNameLst>
                                          <p:attrName>style.visibility</p:attrName>
                                        </p:attrNameLst>
                                      </p:cBhvr>
                                      <p:to>
                                        <p:strVal val="visible"/>
                                      </p:to>
                                    </p:set>
                                    <p:animEffect transition="in" filter="fade">
                                      <p:cBhvr>
                                        <p:cTn id="38" dur="500"/>
                                        <p:tgtEl>
                                          <p:spTgt spid="68"/>
                                        </p:tgtEl>
                                      </p:cBhvr>
                                    </p:animEffect>
                                  </p:childTnLst>
                                </p:cTn>
                              </p:par>
                              <p:par>
                                <p:cTn id="39" presetID="10" presetClass="entr" presetSubtype="0" fill="hold" nodeType="withEffect">
                                  <p:stCondLst>
                                    <p:cond delay="0"/>
                                  </p:stCondLst>
                                  <p:childTnLst>
                                    <p:set>
                                      <p:cBhvr>
                                        <p:cTn id="40" dur="1" fill="hold">
                                          <p:stCondLst>
                                            <p:cond delay="0"/>
                                          </p:stCondLst>
                                        </p:cTn>
                                        <p:tgtEl>
                                          <p:spTgt spid="70"/>
                                        </p:tgtEl>
                                        <p:attrNameLst>
                                          <p:attrName>style.visibility</p:attrName>
                                        </p:attrNameLst>
                                      </p:cBhvr>
                                      <p:to>
                                        <p:strVal val="visible"/>
                                      </p:to>
                                    </p:set>
                                    <p:animEffect transition="in" filter="fade">
                                      <p:cBhvr>
                                        <p:cTn id="41" dur="500"/>
                                        <p:tgtEl>
                                          <p:spTgt spid="70"/>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nodeType="clickEffect">
                                  <p:stCondLst>
                                    <p:cond delay="0"/>
                                  </p:stCondLst>
                                  <p:childTnLst>
                                    <p:animEffect transition="out" filter="fade">
                                      <p:cBhvr>
                                        <p:cTn id="45" dur="500"/>
                                        <p:tgtEl>
                                          <p:spTgt spid="69"/>
                                        </p:tgtEl>
                                      </p:cBhvr>
                                    </p:animEffect>
                                    <p:set>
                                      <p:cBhvr>
                                        <p:cTn id="46" dur="1" fill="hold">
                                          <p:stCondLst>
                                            <p:cond delay="499"/>
                                          </p:stCondLst>
                                        </p:cTn>
                                        <p:tgtEl>
                                          <p:spTgt spid="69"/>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66"/>
                                        </p:tgtEl>
                                      </p:cBhvr>
                                    </p:animEffect>
                                    <p:set>
                                      <p:cBhvr>
                                        <p:cTn id="49" dur="1" fill="hold">
                                          <p:stCondLst>
                                            <p:cond delay="499"/>
                                          </p:stCondLst>
                                        </p:cTn>
                                        <p:tgtEl>
                                          <p:spTgt spid="66"/>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68"/>
                                        </p:tgtEl>
                                      </p:cBhvr>
                                    </p:animEffect>
                                    <p:set>
                                      <p:cBhvr>
                                        <p:cTn id="52" dur="1" fill="hold">
                                          <p:stCondLst>
                                            <p:cond delay="499"/>
                                          </p:stCondLst>
                                        </p:cTn>
                                        <p:tgtEl>
                                          <p:spTgt spid="68"/>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67"/>
                                        </p:tgtEl>
                                      </p:cBhvr>
                                    </p:animEffect>
                                    <p:set>
                                      <p:cBhvr>
                                        <p:cTn id="55" dur="1" fill="hold">
                                          <p:stCondLst>
                                            <p:cond delay="499"/>
                                          </p:stCondLst>
                                        </p:cTn>
                                        <p:tgtEl>
                                          <p:spTgt spid="67"/>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70"/>
                                        </p:tgtEl>
                                      </p:cBhvr>
                                    </p:animEffect>
                                    <p:set>
                                      <p:cBhvr>
                                        <p:cTn id="58" dur="1" fill="hold">
                                          <p:stCondLst>
                                            <p:cond delay="499"/>
                                          </p:stCondLst>
                                        </p:cTn>
                                        <p:tgtEl>
                                          <p:spTgt spid="70"/>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500"/>
                                        <p:tgtEl>
                                          <p:spTgt spid="52"/>
                                        </p:tgtEl>
                                      </p:cBhvr>
                                    </p:animEffect>
                                    <p:set>
                                      <p:cBhvr>
                                        <p:cTn id="61" dur="1" fill="hold">
                                          <p:stCondLst>
                                            <p:cond delay="499"/>
                                          </p:stCondLst>
                                        </p:cTn>
                                        <p:tgtEl>
                                          <p:spTgt spid="52"/>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500"/>
                                        <p:tgtEl>
                                          <p:spTgt spid="49"/>
                                        </p:tgtEl>
                                      </p:cBhvr>
                                    </p:animEffect>
                                    <p:set>
                                      <p:cBhvr>
                                        <p:cTn id="64" dur="1" fill="hold">
                                          <p:stCondLst>
                                            <p:cond delay="499"/>
                                          </p:stCondLst>
                                        </p:cTn>
                                        <p:tgtEl>
                                          <p:spTgt spid="49"/>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500"/>
                                        <p:tgtEl>
                                          <p:spTgt spid="51"/>
                                        </p:tgtEl>
                                      </p:cBhvr>
                                    </p:animEffect>
                                    <p:set>
                                      <p:cBhvr>
                                        <p:cTn id="67" dur="1" fill="hold">
                                          <p:stCondLst>
                                            <p:cond delay="499"/>
                                          </p:stCondLst>
                                        </p:cTn>
                                        <p:tgtEl>
                                          <p:spTgt spid="51"/>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48"/>
                                        </p:tgtEl>
                                      </p:cBhvr>
                                    </p:animEffect>
                                    <p:set>
                                      <p:cBhvr>
                                        <p:cTn id="70" dur="1" fill="hold">
                                          <p:stCondLst>
                                            <p:cond delay="499"/>
                                          </p:stCondLst>
                                        </p:cTn>
                                        <p:tgtEl>
                                          <p:spTgt spid="48"/>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44"/>
                                        </p:tgtEl>
                                      </p:cBhvr>
                                    </p:animEffect>
                                    <p:set>
                                      <p:cBhvr>
                                        <p:cTn id="73" dur="1" fill="hold">
                                          <p:stCondLst>
                                            <p:cond delay="499"/>
                                          </p:stCondLst>
                                        </p:cTn>
                                        <p:tgtEl>
                                          <p:spTgt spid="44"/>
                                        </p:tgtEl>
                                        <p:attrNameLst>
                                          <p:attrName>style.visibility</p:attrName>
                                        </p:attrNameLst>
                                      </p:cBhvr>
                                      <p:to>
                                        <p:strVal val="hidden"/>
                                      </p:to>
                                    </p:set>
                                  </p:childTnLst>
                                </p:cTn>
                              </p:par>
                              <p:par>
                                <p:cTn id="74" presetID="10" presetClass="entr" presetSubtype="0" fill="hold" grpId="0" nodeType="with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4" grpId="1" animBg="1"/>
      <p:bldP spid="48" grpId="0" animBg="1"/>
      <p:bldP spid="48" grpId="1" animBg="1"/>
      <p:bldP spid="66" grpId="0" animBg="1"/>
      <p:bldP spid="66" grpId="1" animBg="1"/>
      <p:bldP spid="67" grpId="0" animBg="1"/>
      <p:bldP spid="67" grpId="1" animBg="1"/>
      <p:bldP spid="4" grpId="0" animBg="1"/>
      <p:bldP spid="1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13418D-7EBC-6E49-B29F-0EA10489873B}"/>
              </a:ext>
            </a:extLst>
          </p:cNvPr>
          <p:cNvSpPr>
            <a:spLocks noGrp="1"/>
          </p:cNvSpPr>
          <p:nvPr>
            <p:ph type="title"/>
          </p:nvPr>
        </p:nvSpPr>
        <p:spPr/>
        <p:txBody>
          <a:bodyPr/>
          <a:lstStyle/>
          <a:p>
            <a:r>
              <a:rPr lang="en-US" dirty="0">
                <a:cs typeface="Gill Sans MT"/>
              </a:rPr>
              <a:t>Throughput Analysis</a:t>
            </a:r>
            <a:endParaRPr lang="en-US" dirty="0"/>
          </a:p>
        </p:txBody>
      </p:sp>
      <p:sp>
        <p:nvSpPr>
          <p:cNvPr id="4" name="Slide Number Placeholder 3">
            <a:extLst>
              <a:ext uri="{FF2B5EF4-FFF2-40B4-BE49-F238E27FC236}">
                <a16:creationId xmlns:a16="http://schemas.microsoft.com/office/drawing/2014/main" id="{5A3E98F6-3F6F-C246-8746-67EF7AC99E09}"/>
              </a:ext>
            </a:extLst>
          </p:cNvPr>
          <p:cNvSpPr>
            <a:spLocks noGrp="1"/>
          </p:cNvSpPr>
          <p:nvPr>
            <p:ph type="sldNum" sz="quarter" idx="12"/>
          </p:nvPr>
        </p:nvSpPr>
        <p:spPr/>
        <p:txBody>
          <a:bodyPr/>
          <a:lstStyle/>
          <a:p>
            <a:fld id="{BA2D8F13-174C-467F-9D40-7DDEF70CAB8C}" type="slidenum">
              <a:rPr lang="en-US" smtClean="0"/>
              <a:t>36</a:t>
            </a:fld>
            <a:endParaRPr lang="en-US"/>
          </a:p>
        </p:txBody>
      </p:sp>
      <p:graphicFrame>
        <p:nvGraphicFramePr>
          <p:cNvPr id="5" name="Chart 4">
            <a:extLst>
              <a:ext uri="{FF2B5EF4-FFF2-40B4-BE49-F238E27FC236}">
                <a16:creationId xmlns:a16="http://schemas.microsoft.com/office/drawing/2014/main" id="{BE1E04B2-EC0B-B94C-B3F7-89B88275AC02}"/>
              </a:ext>
            </a:extLst>
          </p:cNvPr>
          <p:cNvGraphicFramePr>
            <a:graphicFrameLocks/>
          </p:cNvGraphicFramePr>
          <p:nvPr>
            <p:extLst>
              <p:ext uri="{D42A27DB-BD31-4B8C-83A1-F6EECF244321}">
                <p14:modId xmlns:p14="http://schemas.microsoft.com/office/powerpoint/2010/main" val="834567334"/>
              </p:ext>
            </p:extLst>
          </p:nvPr>
        </p:nvGraphicFramePr>
        <p:xfrm>
          <a:off x="78059" y="1315844"/>
          <a:ext cx="8854067" cy="3328639"/>
        </p:xfrm>
        <a:graphic>
          <a:graphicData uri="http://schemas.openxmlformats.org/drawingml/2006/chart">
            <c:chart xmlns:c="http://schemas.openxmlformats.org/drawingml/2006/chart" xmlns:r="http://schemas.openxmlformats.org/officeDocument/2006/relationships" r:id="rId3"/>
          </a:graphicData>
        </a:graphic>
      </p:graphicFrame>
      <p:grpSp>
        <p:nvGrpSpPr>
          <p:cNvPr id="13" name="Group 12">
            <a:extLst>
              <a:ext uri="{FF2B5EF4-FFF2-40B4-BE49-F238E27FC236}">
                <a16:creationId xmlns:a16="http://schemas.microsoft.com/office/drawing/2014/main" id="{9BDB0528-AD7D-A04C-8818-3BD6732E71E2}"/>
              </a:ext>
            </a:extLst>
          </p:cNvPr>
          <p:cNvGrpSpPr/>
          <p:nvPr/>
        </p:nvGrpSpPr>
        <p:grpSpPr>
          <a:xfrm>
            <a:off x="7983341" y="2014654"/>
            <a:ext cx="780583" cy="2202696"/>
            <a:chOff x="7983341" y="2014654"/>
            <a:chExt cx="780583" cy="2202696"/>
          </a:xfrm>
        </p:grpSpPr>
        <p:sp>
          <p:nvSpPr>
            <p:cNvPr id="6" name="Rectangle 5">
              <a:extLst>
                <a:ext uri="{FF2B5EF4-FFF2-40B4-BE49-F238E27FC236}">
                  <a16:creationId xmlns:a16="http://schemas.microsoft.com/office/drawing/2014/main" id="{CEA71EC2-6BD0-4749-8C25-DA7721984886}"/>
                </a:ext>
              </a:extLst>
            </p:cNvPr>
            <p:cNvSpPr/>
            <p:nvPr/>
          </p:nvSpPr>
          <p:spPr>
            <a:xfrm>
              <a:off x="7983341" y="2014654"/>
              <a:ext cx="780583" cy="2202696"/>
            </a:xfrm>
            <a:prstGeom prst="rect">
              <a:avLst/>
            </a:prstGeom>
            <a:solidFill>
              <a:srgbClr val="FDC600">
                <a:alpha val="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cxnSp>
          <p:nvCxnSpPr>
            <p:cNvPr id="8" name="Straight Connector 7">
              <a:extLst>
                <a:ext uri="{FF2B5EF4-FFF2-40B4-BE49-F238E27FC236}">
                  <a16:creationId xmlns:a16="http://schemas.microsoft.com/office/drawing/2014/main" id="{8B64A95E-30F8-784F-AA4B-5911031EBC04}"/>
                </a:ext>
              </a:extLst>
            </p:cNvPr>
            <p:cNvCxnSpPr>
              <a:cxnSpLocks/>
            </p:cNvCxnSpPr>
            <p:nvPr/>
          </p:nvCxnSpPr>
          <p:spPr>
            <a:xfrm>
              <a:off x="7985119" y="2014654"/>
              <a:ext cx="0" cy="2202696"/>
            </a:xfrm>
            <a:prstGeom prst="line">
              <a:avLst/>
            </a:prstGeom>
            <a:ln w="25400">
              <a:solidFill>
                <a:schemeClr val="tx1">
                  <a:lumMod val="75000"/>
                  <a:lumOff val="2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0" name="Rectangle 9">
            <a:extLst>
              <a:ext uri="{FF2B5EF4-FFF2-40B4-BE49-F238E27FC236}">
                <a16:creationId xmlns:a16="http://schemas.microsoft.com/office/drawing/2014/main" id="{D996EDD6-A4A8-234E-BAEA-A835D6A1A6D0}"/>
              </a:ext>
            </a:extLst>
          </p:cNvPr>
          <p:cNvSpPr/>
          <p:nvPr/>
        </p:nvSpPr>
        <p:spPr>
          <a:xfrm>
            <a:off x="0" y="5183962"/>
            <a:ext cx="9144000" cy="769441"/>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Mensa-G improves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throughput </a:t>
            </a: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by </a:t>
            </a:r>
            <a:r>
              <a:rPr kumimoji="0" lang="en-US" sz="2200" b="1" i="0" u="none" strike="noStrike" kern="1200" cap="none" spc="0" normalizeH="0" baseline="0" noProof="0" dirty="0">
                <a:ln>
                  <a:noFill/>
                </a:ln>
                <a:solidFill>
                  <a:srgbClr val="800000"/>
                </a:solidFill>
                <a:effectLst/>
                <a:uLnTx/>
                <a:uFillTx/>
                <a:latin typeface="Gill Sans MT"/>
                <a:ea typeface="+mn-ea"/>
                <a:cs typeface="Gill Sans MT"/>
              </a:rPr>
              <a:t>3.1X</a:t>
            </a: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compared to the Baseline</a:t>
            </a:r>
            <a:endParaRPr kumimoji="0" lang="en-US" sz="2200" b="1" i="0" u="none" strike="noStrike" kern="1200" cap="none" spc="0" normalizeH="0" baseline="0" noProof="0" dirty="0">
              <a:ln>
                <a:noFill/>
              </a:ln>
              <a:solidFill>
                <a:srgbClr val="C00000"/>
              </a:solidFill>
              <a:effectLst/>
              <a:uLnTx/>
              <a:uFillTx/>
              <a:latin typeface="Gill Sans MT"/>
              <a:ea typeface="+mn-ea"/>
              <a:cs typeface="Gill Sans MT"/>
            </a:endParaRPr>
          </a:p>
        </p:txBody>
      </p:sp>
      <p:sp>
        <p:nvSpPr>
          <p:cNvPr id="12" name="Rounded Rectangle 11">
            <a:extLst>
              <a:ext uri="{FF2B5EF4-FFF2-40B4-BE49-F238E27FC236}">
                <a16:creationId xmlns:a16="http://schemas.microsoft.com/office/drawing/2014/main" id="{01BB238C-7DBC-5F42-A763-C84E7B326159}"/>
              </a:ext>
            </a:extLst>
          </p:cNvPr>
          <p:cNvSpPr/>
          <p:nvPr/>
        </p:nvSpPr>
        <p:spPr bwMode="auto">
          <a:xfrm>
            <a:off x="8039099" y="3124200"/>
            <a:ext cx="651411" cy="1188720"/>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graphicFrame>
        <p:nvGraphicFramePr>
          <p:cNvPr id="14" name="Table 4">
            <a:extLst>
              <a:ext uri="{FF2B5EF4-FFF2-40B4-BE49-F238E27FC236}">
                <a16:creationId xmlns:a16="http://schemas.microsoft.com/office/drawing/2014/main" id="{045B779A-6808-EB42-B533-30FB90D15284}"/>
              </a:ext>
            </a:extLst>
          </p:cNvPr>
          <p:cNvGraphicFramePr>
            <a:graphicFrameLocks/>
          </p:cNvGraphicFramePr>
          <p:nvPr>
            <p:extLst>
              <p:ext uri="{D42A27DB-BD31-4B8C-83A1-F6EECF244321}">
                <p14:modId xmlns:p14="http://schemas.microsoft.com/office/powerpoint/2010/main" val="1957459223"/>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r>
                        <a:rPr lang="en-US" sz="800" dirty="0">
                          <a:solidFill>
                            <a:srgbClr val="002060"/>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pic>
        <p:nvPicPr>
          <p:cNvPr id="15" name="Picture 14" descr="safari.png">
            <a:extLst>
              <a:ext uri="{FF2B5EF4-FFF2-40B4-BE49-F238E27FC236}">
                <a16:creationId xmlns:a16="http://schemas.microsoft.com/office/drawing/2014/main" id="{F54B8D23-07AD-6F41-94E7-0F3D487C84AD}"/>
              </a:ext>
            </a:extLst>
          </p:cNvPr>
          <p:cNvPicPr>
            <a:picLocks noChangeAspect="1"/>
          </p:cNvPicPr>
          <p:nvPr/>
        </p:nvPicPr>
        <p:blipFill>
          <a:blip r:embed="rId4" cstate="print"/>
          <a:stretch>
            <a:fillRect/>
          </a:stretch>
        </p:blipFill>
        <p:spPr>
          <a:xfrm>
            <a:off x="76200" y="6580445"/>
            <a:ext cx="959296" cy="277563"/>
          </a:xfrm>
          <a:prstGeom prst="rect">
            <a:avLst/>
          </a:prstGeom>
        </p:spPr>
      </p:pic>
    </p:spTree>
    <p:extLst>
      <p:ext uri="{BB962C8B-B14F-4D97-AF65-F5344CB8AC3E}">
        <p14:creationId xmlns:p14="http://schemas.microsoft.com/office/powerpoint/2010/main" val="3348119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10" grpId="0" animBg="1"/>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2AFEE-749D-2F4C-A30A-5445A0FE8A8F}"/>
              </a:ext>
            </a:extLst>
          </p:cNvPr>
          <p:cNvSpPr>
            <a:spLocks noGrp="1"/>
          </p:cNvSpPr>
          <p:nvPr>
            <p:ph type="title"/>
          </p:nvPr>
        </p:nvSpPr>
        <p:spPr/>
        <p:txBody>
          <a:bodyPr/>
          <a:lstStyle/>
          <a:p>
            <a:r>
              <a:rPr lang="en-US" dirty="0"/>
              <a:t>More in the Paper </a:t>
            </a:r>
          </a:p>
        </p:txBody>
      </p:sp>
      <p:sp>
        <p:nvSpPr>
          <p:cNvPr id="3" name="Content Placeholder 2">
            <a:extLst>
              <a:ext uri="{FF2B5EF4-FFF2-40B4-BE49-F238E27FC236}">
                <a16:creationId xmlns:a16="http://schemas.microsoft.com/office/drawing/2014/main" id="{FA5E0DA4-6B30-5847-AE96-9422ACC978D4}"/>
              </a:ext>
            </a:extLst>
          </p:cNvPr>
          <p:cNvSpPr>
            <a:spLocks noGrp="1"/>
          </p:cNvSpPr>
          <p:nvPr>
            <p:ph idx="1"/>
          </p:nvPr>
        </p:nvSpPr>
        <p:spPr/>
        <p:txBody>
          <a:bodyPr>
            <a:normAutofit fontScale="92500" lnSpcReduction="10000"/>
          </a:bodyPr>
          <a:lstStyle/>
          <a:p>
            <a:r>
              <a:rPr lang="en-US" sz="3200" dirty="0"/>
              <a:t>Details about Mensa Runtime Scheduler</a:t>
            </a:r>
          </a:p>
          <a:p>
            <a:endParaRPr lang="en-US" sz="3200" dirty="0"/>
          </a:p>
          <a:p>
            <a:r>
              <a:rPr lang="en-US" sz="3200" dirty="0"/>
              <a:t>Details about Pascal, Pavlov, and Jacquard’s dataflows</a:t>
            </a:r>
          </a:p>
          <a:p>
            <a:endParaRPr lang="en-US" sz="3200" dirty="0"/>
          </a:p>
          <a:p>
            <a:r>
              <a:rPr lang="en-US" sz="3200" dirty="0"/>
              <a:t>Energy comparison with </a:t>
            </a:r>
            <a:r>
              <a:rPr lang="en-US" sz="3200" dirty="0" err="1"/>
              <a:t>Eyeriss</a:t>
            </a:r>
            <a:r>
              <a:rPr lang="en-US" sz="3200" dirty="0"/>
              <a:t> v2</a:t>
            </a:r>
          </a:p>
          <a:p>
            <a:endParaRPr lang="en-US" sz="3200" dirty="0"/>
          </a:p>
          <a:p>
            <a:r>
              <a:rPr lang="en-US" sz="3200" dirty="0"/>
              <a:t>Mensa-G’s utilization results </a:t>
            </a:r>
          </a:p>
          <a:p>
            <a:endParaRPr lang="en-US" sz="3200" dirty="0"/>
          </a:p>
          <a:p>
            <a:r>
              <a:rPr lang="en-US" sz="3200" dirty="0"/>
              <a:t>Mensa-G’s inference latency results</a:t>
            </a:r>
          </a:p>
        </p:txBody>
      </p:sp>
      <p:sp>
        <p:nvSpPr>
          <p:cNvPr id="4" name="Slide Number Placeholder 3">
            <a:extLst>
              <a:ext uri="{FF2B5EF4-FFF2-40B4-BE49-F238E27FC236}">
                <a16:creationId xmlns:a16="http://schemas.microsoft.com/office/drawing/2014/main" id="{92E91859-E786-3D41-9C2F-7907230EC8B2}"/>
              </a:ext>
            </a:extLst>
          </p:cNvPr>
          <p:cNvSpPr>
            <a:spLocks noGrp="1"/>
          </p:cNvSpPr>
          <p:nvPr>
            <p:ph type="sldNum" sz="quarter" idx="12"/>
          </p:nvPr>
        </p:nvSpPr>
        <p:spPr/>
        <p:txBody>
          <a:bodyPr/>
          <a:lstStyle/>
          <a:p>
            <a:fld id="{BA2D8F13-174C-467F-9D40-7DDEF70CAB8C}" type="slidenum">
              <a:rPr lang="en-US" smtClean="0"/>
              <a:t>37</a:t>
            </a:fld>
            <a:endParaRPr lang="en-US"/>
          </a:p>
        </p:txBody>
      </p:sp>
      <p:pic>
        <p:nvPicPr>
          <p:cNvPr id="5" name="Picture 4" descr="safari.png">
            <a:extLst>
              <a:ext uri="{FF2B5EF4-FFF2-40B4-BE49-F238E27FC236}">
                <a16:creationId xmlns:a16="http://schemas.microsoft.com/office/drawing/2014/main" id="{93D3A067-18BD-0D46-AA39-CC204E298413}"/>
              </a:ext>
            </a:extLst>
          </p:cNvPr>
          <p:cNvPicPr>
            <a:picLocks noChangeAspect="1"/>
          </p:cNvPicPr>
          <p:nvPr/>
        </p:nvPicPr>
        <p:blipFill>
          <a:blip r:embed="rId3" cstate="print"/>
          <a:stretch>
            <a:fillRect/>
          </a:stretch>
        </p:blipFill>
        <p:spPr>
          <a:xfrm>
            <a:off x="76200" y="6580445"/>
            <a:ext cx="959296" cy="277563"/>
          </a:xfrm>
          <a:prstGeom prst="rect">
            <a:avLst/>
          </a:prstGeom>
        </p:spPr>
      </p:pic>
      <p:graphicFrame>
        <p:nvGraphicFramePr>
          <p:cNvPr id="7" name="Table 4">
            <a:extLst>
              <a:ext uri="{FF2B5EF4-FFF2-40B4-BE49-F238E27FC236}">
                <a16:creationId xmlns:a16="http://schemas.microsoft.com/office/drawing/2014/main" id="{89B40A5E-1E66-E240-B25D-8CE7FD364F83}"/>
              </a:ext>
            </a:extLst>
          </p:cNvPr>
          <p:cNvGraphicFramePr>
            <a:graphicFrameLocks/>
          </p:cNvGraphicFramePr>
          <p:nvPr>
            <p:extLst>
              <p:ext uri="{D42A27DB-BD31-4B8C-83A1-F6EECF244321}">
                <p14:modId xmlns:p14="http://schemas.microsoft.com/office/powerpoint/2010/main" val="541003648"/>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r>
                        <a:rPr lang="en-US" sz="800" dirty="0">
                          <a:solidFill>
                            <a:srgbClr val="002060"/>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2816951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2AFEE-749D-2F4C-A30A-5445A0FE8A8F}"/>
              </a:ext>
            </a:extLst>
          </p:cNvPr>
          <p:cNvSpPr>
            <a:spLocks noGrp="1"/>
          </p:cNvSpPr>
          <p:nvPr>
            <p:ph type="title"/>
          </p:nvPr>
        </p:nvSpPr>
        <p:spPr/>
        <p:txBody>
          <a:bodyPr/>
          <a:lstStyle/>
          <a:p>
            <a:r>
              <a:rPr lang="en-US" dirty="0"/>
              <a:t>More in the Paper </a:t>
            </a:r>
          </a:p>
        </p:txBody>
      </p:sp>
      <p:sp>
        <p:nvSpPr>
          <p:cNvPr id="3" name="Content Placeholder 2">
            <a:extLst>
              <a:ext uri="{FF2B5EF4-FFF2-40B4-BE49-F238E27FC236}">
                <a16:creationId xmlns:a16="http://schemas.microsoft.com/office/drawing/2014/main" id="{FA5E0DA4-6B30-5847-AE96-9422ACC978D4}"/>
              </a:ext>
            </a:extLst>
          </p:cNvPr>
          <p:cNvSpPr>
            <a:spLocks noGrp="1"/>
          </p:cNvSpPr>
          <p:nvPr>
            <p:ph idx="1"/>
          </p:nvPr>
        </p:nvSpPr>
        <p:spPr/>
        <p:txBody>
          <a:bodyPr>
            <a:normAutofit fontScale="92500" lnSpcReduction="10000"/>
          </a:bodyPr>
          <a:lstStyle/>
          <a:p>
            <a:r>
              <a:rPr lang="en-US" sz="3200" dirty="0"/>
              <a:t>Details about Mensa Runtime Scheduler</a:t>
            </a:r>
          </a:p>
          <a:p>
            <a:endParaRPr lang="en-US" sz="3200" dirty="0"/>
          </a:p>
          <a:p>
            <a:r>
              <a:rPr lang="en-US" sz="3200" dirty="0"/>
              <a:t>Details about Pascal, Pavlov, and Jacquard’s dataflows</a:t>
            </a:r>
          </a:p>
          <a:p>
            <a:endParaRPr lang="en-US" sz="3200" dirty="0"/>
          </a:p>
          <a:p>
            <a:r>
              <a:rPr lang="en-US" sz="3200" dirty="0"/>
              <a:t>Energy comparison with </a:t>
            </a:r>
            <a:r>
              <a:rPr lang="en-US" sz="3200" dirty="0" err="1"/>
              <a:t>Eyeriss</a:t>
            </a:r>
            <a:r>
              <a:rPr lang="en-US" sz="3200" dirty="0"/>
              <a:t> v2</a:t>
            </a:r>
          </a:p>
          <a:p>
            <a:endParaRPr lang="en-US" sz="3200" dirty="0"/>
          </a:p>
          <a:p>
            <a:r>
              <a:rPr lang="en-US" sz="3200" dirty="0"/>
              <a:t>Mensa-G’s utilization results </a:t>
            </a:r>
          </a:p>
          <a:p>
            <a:endParaRPr lang="en-US" sz="3200" dirty="0"/>
          </a:p>
          <a:p>
            <a:r>
              <a:rPr lang="en-US" sz="3200" dirty="0"/>
              <a:t>Mensa-G’s inference latency results</a:t>
            </a:r>
          </a:p>
        </p:txBody>
      </p:sp>
      <p:sp>
        <p:nvSpPr>
          <p:cNvPr id="4" name="Slide Number Placeholder 3">
            <a:extLst>
              <a:ext uri="{FF2B5EF4-FFF2-40B4-BE49-F238E27FC236}">
                <a16:creationId xmlns:a16="http://schemas.microsoft.com/office/drawing/2014/main" id="{92E91859-E786-3D41-9C2F-7907230EC8B2}"/>
              </a:ext>
            </a:extLst>
          </p:cNvPr>
          <p:cNvSpPr>
            <a:spLocks noGrp="1"/>
          </p:cNvSpPr>
          <p:nvPr>
            <p:ph type="sldNum" sz="quarter" idx="12"/>
          </p:nvPr>
        </p:nvSpPr>
        <p:spPr/>
        <p:txBody>
          <a:bodyPr/>
          <a:lstStyle/>
          <a:p>
            <a:fld id="{BA2D8F13-174C-467F-9D40-7DDEF70CAB8C}" type="slidenum">
              <a:rPr lang="en-US" smtClean="0"/>
              <a:t>38</a:t>
            </a:fld>
            <a:endParaRPr lang="en-US"/>
          </a:p>
        </p:txBody>
      </p:sp>
      <p:pic>
        <p:nvPicPr>
          <p:cNvPr id="5" name="Picture 4" descr="safari.png">
            <a:extLst>
              <a:ext uri="{FF2B5EF4-FFF2-40B4-BE49-F238E27FC236}">
                <a16:creationId xmlns:a16="http://schemas.microsoft.com/office/drawing/2014/main" id="{93D3A067-18BD-0D46-AA39-CC204E298413}"/>
              </a:ext>
            </a:extLst>
          </p:cNvPr>
          <p:cNvPicPr>
            <a:picLocks noChangeAspect="1"/>
          </p:cNvPicPr>
          <p:nvPr/>
        </p:nvPicPr>
        <p:blipFill>
          <a:blip r:embed="rId2" cstate="print"/>
          <a:stretch>
            <a:fillRect/>
          </a:stretch>
        </p:blipFill>
        <p:spPr>
          <a:xfrm>
            <a:off x="76200" y="6580445"/>
            <a:ext cx="959296" cy="277563"/>
          </a:xfrm>
          <a:prstGeom prst="rect">
            <a:avLst/>
          </a:prstGeom>
        </p:spPr>
      </p:pic>
      <p:graphicFrame>
        <p:nvGraphicFramePr>
          <p:cNvPr id="7" name="Table 4">
            <a:extLst>
              <a:ext uri="{FF2B5EF4-FFF2-40B4-BE49-F238E27FC236}">
                <a16:creationId xmlns:a16="http://schemas.microsoft.com/office/drawing/2014/main" id="{89B40A5E-1E66-E240-B25D-8CE7FD364F83}"/>
              </a:ext>
            </a:extLst>
          </p:cNvPr>
          <p:cNvGraphicFramePr>
            <a:graphicFrameLocks/>
          </p:cNvGraphicFramePr>
          <p:nvPr>
            <p:extLst>
              <p:ext uri="{D42A27DB-BD31-4B8C-83A1-F6EECF244321}">
                <p14:modId xmlns:p14="http://schemas.microsoft.com/office/powerpoint/2010/main" val="1593430285"/>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r>
                        <a:rPr lang="en-US" sz="800" dirty="0">
                          <a:solidFill>
                            <a:srgbClr val="002060"/>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grpSp>
        <p:nvGrpSpPr>
          <p:cNvPr id="10" name="Group 9">
            <a:extLst>
              <a:ext uri="{FF2B5EF4-FFF2-40B4-BE49-F238E27FC236}">
                <a16:creationId xmlns:a16="http://schemas.microsoft.com/office/drawing/2014/main" id="{0C61CADC-7DFA-8945-BF33-B7DB86804984}"/>
              </a:ext>
            </a:extLst>
          </p:cNvPr>
          <p:cNvGrpSpPr/>
          <p:nvPr/>
        </p:nvGrpSpPr>
        <p:grpSpPr>
          <a:xfrm>
            <a:off x="0" y="991402"/>
            <a:ext cx="9144000" cy="5409398"/>
            <a:chOff x="0" y="991402"/>
            <a:chExt cx="9144000" cy="5409398"/>
          </a:xfrm>
        </p:grpSpPr>
        <p:sp>
          <p:nvSpPr>
            <p:cNvPr id="6" name="Rectangle 5">
              <a:extLst>
                <a:ext uri="{FF2B5EF4-FFF2-40B4-BE49-F238E27FC236}">
                  <a16:creationId xmlns:a16="http://schemas.microsoft.com/office/drawing/2014/main" id="{570207CC-31EB-764C-B48E-83371679EE63}"/>
                </a:ext>
              </a:extLst>
            </p:cNvPr>
            <p:cNvSpPr/>
            <p:nvPr/>
          </p:nvSpPr>
          <p:spPr>
            <a:xfrm>
              <a:off x="0" y="991402"/>
              <a:ext cx="9144000" cy="5409398"/>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pic>
          <p:nvPicPr>
            <p:cNvPr id="9" name="Picture 8">
              <a:extLst>
                <a:ext uri="{FF2B5EF4-FFF2-40B4-BE49-F238E27FC236}">
                  <a16:creationId xmlns:a16="http://schemas.microsoft.com/office/drawing/2014/main" id="{586481F2-5A09-374E-B593-2D09F84F6015}"/>
                </a:ext>
              </a:extLst>
            </p:cNvPr>
            <p:cNvPicPr>
              <a:picLocks noChangeAspect="1"/>
            </p:cNvPicPr>
            <p:nvPr/>
          </p:nvPicPr>
          <p:blipFill rotWithShape="1">
            <a:blip r:embed="rId3"/>
            <a:srcRect l="2159" r="1979"/>
            <a:stretch/>
          </p:blipFill>
          <p:spPr>
            <a:xfrm>
              <a:off x="215016" y="2456948"/>
              <a:ext cx="8713967" cy="1944103"/>
            </a:xfrm>
            <a:prstGeom prst="rect">
              <a:avLst/>
            </a:prstGeom>
            <a:ln w="76200">
              <a:solidFill>
                <a:srgbClr val="1F497D"/>
              </a:solidFill>
            </a:ln>
          </p:spPr>
        </p:pic>
      </p:grpSp>
    </p:spTree>
    <p:extLst>
      <p:ext uri="{BB962C8B-B14F-4D97-AF65-F5344CB8AC3E}">
        <p14:creationId xmlns:p14="http://schemas.microsoft.com/office/powerpoint/2010/main" val="2392793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lide Number Placeholder 3">
            <a:extLst>
              <a:ext uri="{FF2B5EF4-FFF2-40B4-BE49-F238E27FC236}">
                <a16:creationId xmlns:a16="http://schemas.microsoft.com/office/drawing/2014/main" id="{0B5B1434-010C-5B49-8D7F-97946FA053A2}"/>
              </a:ext>
            </a:extLst>
          </p:cNvPr>
          <p:cNvSpPr>
            <a:spLocks noGrp="1"/>
          </p:cNvSpPr>
          <p:nvPr>
            <p:ph type="sldNum" sz="quarter" idx="12"/>
          </p:nvPr>
        </p:nvSpPr>
        <p:spPr>
          <a:xfrm>
            <a:off x="7315200" y="6492883"/>
            <a:ext cx="1828800" cy="365125"/>
          </a:xfrm>
        </p:spPr>
        <p:txBody>
          <a:bodyPr/>
          <a:lstStyle/>
          <a:p>
            <a:fld id="{BA2D8F13-174C-467F-9D40-7DDEF70CAB8C}" type="slidenum">
              <a:rPr lang="en-US" smtClean="0"/>
              <a:t>39</a:t>
            </a:fld>
            <a:endParaRPr lang="en-US"/>
          </a:p>
        </p:txBody>
      </p:sp>
      <p:sp>
        <p:nvSpPr>
          <p:cNvPr id="3" name="Content Placeholder 2"/>
          <p:cNvSpPr>
            <a:spLocks noGrp="1"/>
          </p:cNvSpPr>
          <p:nvPr>
            <p:ph idx="1"/>
          </p:nvPr>
        </p:nvSpPr>
        <p:spPr>
          <a:xfrm>
            <a:off x="152400" y="990600"/>
            <a:ext cx="8991600" cy="5715000"/>
          </a:xfrm>
        </p:spPr>
        <p:txBody>
          <a:bodyPr>
            <a:normAutofit/>
          </a:bodyPr>
          <a:lstStyle/>
          <a:p>
            <a:pPr algn="ctr"/>
            <a:endParaRPr lang="en-US" sz="2800" dirty="0">
              <a:solidFill>
                <a:schemeClr val="tx2"/>
              </a:solidFill>
            </a:endParaRPr>
          </a:p>
          <a:p>
            <a:pPr algn="ctr"/>
            <a:endParaRPr lang="en-US" sz="2800" dirty="0">
              <a:solidFill>
                <a:schemeClr val="tx2"/>
              </a:solidFill>
            </a:endParaRPr>
          </a:p>
          <a:p>
            <a:pPr algn="ctr"/>
            <a:endParaRPr lang="en-US" sz="2800" dirty="0">
              <a:solidFill>
                <a:schemeClr val="tx2"/>
              </a:solidFill>
            </a:endParaRPr>
          </a:p>
        </p:txBody>
      </p:sp>
      <p:pic>
        <p:nvPicPr>
          <p:cNvPr id="6" name="Picture 5" descr="safari.png"/>
          <p:cNvPicPr>
            <a:picLocks noChangeAspect="1"/>
          </p:cNvPicPr>
          <p:nvPr/>
        </p:nvPicPr>
        <p:blipFill>
          <a:blip r:embed="rId3" cstate="print"/>
          <a:stretch>
            <a:fillRect/>
          </a:stretch>
        </p:blipFill>
        <p:spPr>
          <a:xfrm>
            <a:off x="76200" y="6580445"/>
            <a:ext cx="959296" cy="277563"/>
          </a:xfrm>
          <a:prstGeom prst="rect">
            <a:avLst/>
          </a:prstGeom>
        </p:spPr>
      </p:pic>
      <p:sp>
        <p:nvSpPr>
          <p:cNvPr id="7" name="Rectangle 6"/>
          <p:cNvSpPr>
            <a:spLocks noChangeAspect="1"/>
          </p:cNvSpPr>
          <p:nvPr/>
        </p:nvSpPr>
        <p:spPr>
          <a:xfrm>
            <a:off x="0" y="980977"/>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Introduction</a:t>
            </a:r>
          </a:p>
        </p:txBody>
      </p:sp>
      <p:sp>
        <p:nvSpPr>
          <p:cNvPr id="8" name="TextBox 7"/>
          <p:cNvSpPr txBox="1"/>
          <p:nvPr/>
        </p:nvSpPr>
        <p:spPr>
          <a:xfrm>
            <a:off x="151622" y="855558"/>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1</a:t>
            </a:r>
          </a:p>
        </p:txBody>
      </p:sp>
      <p:sp>
        <p:nvSpPr>
          <p:cNvPr id="10" name="Rectangle 9"/>
          <p:cNvSpPr/>
          <p:nvPr/>
        </p:nvSpPr>
        <p:spPr>
          <a:xfrm>
            <a:off x="0" y="1899790"/>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Edge TPU and Model Characterization</a:t>
            </a:r>
          </a:p>
        </p:txBody>
      </p:sp>
      <p:sp>
        <p:nvSpPr>
          <p:cNvPr id="11" name="TextBox 10"/>
          <p:cNvSpPr txBox="1"/>
          <p:nvPr/>
        </p:nvSpPr>
        <p:spPr>
          <a:xfrm>
            <a:off x="151622" y="1779811"/>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2</a:t>
            </a:r>
          </a:p>
        </p:txBody>
      </p:sp>
      <p:sp>
        <p:nvSpPr>
          <p:cNvPr id="12" name="Rectangle 11"/>
          <p:cNvSpPr/>
          <p:nvPr/>
        </p:nvSpPr>
        <p:spPr>
          <a:xfrm>
            <a:off x="0" y="2818603"/>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Mensa Framework</a:t>
            </a:r>
          </a:p>
        </p:txBody>
      </p:sp>
      <p:sp>
        <p:nvSpPr>
          <p:cNvPr id="13" name="TextBox 12"/>
          <p:cNvSpPr txBox="1"/>
          <p:nvPr/>
        </p:nvSpPr>
        <p:spPr>
          <a:xfrm>
            <a:off x="228600" y="3657600"/>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3</a:t>
            </a:r>
          </a:p>
        </p:txBody>
      </p:sp>
      <p:sp>
        <p:nvSpPr>
          <p:cNvPr id="14" name="Rectangle 13"/>
          <p:cNvSpPr/>
          <p:nvPr/>
        </p:nvSpPr>
        <p:spPr>
          <a:xfrm>
            <a:off x="0" y="3736930"/>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Mensa-G: Mensa for Google Edge Models</a:t>
            </a:r>
          </a:p>
        </p:txBody>
      </p:sp>
      <p:sp>
        <p:nvSpPr>
          <p:cNvPr id="16" name="Rectangle 15">
            <a:extLst>
              <a:ext uri="{FF2B5EF4-FFF2-40B4-BE49-F238E27FC236}">
                <a16:creationId xmlns:a16="http://schemas.microsoft.com/office/drawing/2014/main" id="{C3FA775C-6719-204B-9886-DFB8FAEB5BAD}"/>
              </a:ext>
            </a:extLst>
          </p:cNvPr>
          <p:cNvSpPr/>
          <p:nvPr/>
        </p:nvSpPr>
        <p:spPr>
          <a:xfrm>
            <a:off x="0" y="4660612"/>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Evaluation</a:t>
            </a:r>
          </a:p>
        </p:txBody>
      </p:sp>
      <p:sp>
        <p:nvSpPr>
          <p:cNvPr id="17" name="Rectangle 16">
            <a:extLst>
              <a:ext uri="{FF2B5EF4-FFF2-40B4-BE49-F238E27FC236}">
                <a16:creationId xmlns:a16="http://schemas.microsoft.com/office/drawing/2014/main" id="{934CA8AC-7228-E84A-AF16-6636AADC3011}"/>
              </a:ext>
            </a:extLst>
          </p:cNvPr>
          <p:cNvSpPr/>
          <p:nvPr/>
        </p:nvSpPr>
        <p:spPr>
          <a:xfrm>
            <a:off x="0" y="5569201"/>
            <a:ext cx="9144000" cy="584775"/>
          </a:xfrm>
          <a:prstGeom prst="rect">
            <a:avLst/>
          </a:prstGeom>
          <a:solidFill>
            <a:srgbClr val="E4E4E4"/>
          </a:solidFill>
        </p:spPr>
        <p:txBody>
          <a:bodyPr wrap="square">
            <a:spAutoFit/>
          </a:bodyPr>
          <a:lstStyle/>
          <a:p>
            <a:pPr marL="515938" lvl="0" algn="ctr"/>
            <a:r>
              <a:rPr lang="en-US" sz="3200" b="1" dirty="0">
                <a:solidFill>
                  <a:srgbClr val="1F497D"/>
                </a:solidFill>
                <a:latin typeface="Gill Sans MT" panose="020B0502020104020203" pitchFamily="34" charset="77"/>
              </a:rPr>
              <a:t>Conclusion</a:t>
            </a:r>
          </a:p>
        </p:txBody>
      </p:sp>
      <p:sp>
        <p:nvSpPr>
          <p:cNvPr id="18" name="TextBox 17">
            <a:extLst>
              <a:ext uri="{FF2B5EF4-FFF2-40B4-BE49-F238E27FC236}">
                <a16:creationId xmlns:a16="http://schemas.microsoft.com/office/drawing/2014/main" id="{6AF32CB5-45DE-8442-9898-7D15D2638C7F}"/>
              </a:ext>
            </a:extLst>
          </p:cNvPr>
          <p:cNvSpPr txBox="1"/>
          <p:nvPr/>
        </p:nvSpPr>
        <p:spPr>
          <a:xfrm>
            <a:off x="151622" y="2698138"/>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3</a:t>
            </a:r>
          </a:p>
        </p:txBody>
      </p:sp>
      <p:sp>
        <p:nvSpPr>
          <p:cNvPr id="19" name="TextBox 18">
            <a:extLst>
              <a:ext uri="{FF2B5EF4-FFF2-40B4-BE49-F238E27FC236}">
                <a16:creationId xmlns:a16="http://schemas.microsoft.com/office/drawing/2014/main" id="{12F7B271-E936-1E40-A625-476BEE14BF81}"/>
              </a:ext>
            </a:extLst>
          </p:cNvPr>
          <p:cNvSpPr txBox="1"/>
          <p:nvPr/>
        </p:nvSpPr>
        <p:spPr>
          <a:xfrm>
            <a:off x="144208" y="3619173"/>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4</a:t>
            </a:r>
          </a:p>
        </p:txBody>
      </p:sp>
      <p:sp>
        <p:nvSpPr>
          <p:cNvPr id="20" name="TextBox 19">
            <a:extLst>
              <a:ext uri="{FF2B5EF4-FFF2-40B4-BE49-F238E27FC236}">
                <a16:creationId xmlns:a16="http://schemas.microsoft.com/office/drawing/2014/main" id="{E71F5782-86CD-324F-9ECC-F01FFA209966}"/>
              </a:ext>
            </a:extLst>
          </p:cNvPr>
          <p:cNvSpPr txBox="1"/>
          <p:nvPr/>
        </p:nvSpPr>
        <p:spPr>
          <a:xfrm>
            <a:off x="144209" y="4537500"/>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5</a:t>
            </a:r>
          </a:p>
        </p:txBody>
      </p:sp>
      <p:sp>
        <p:nvSpPr>
          <p:cNvPr id="21" name="TextBox 20">
            <a:extLst>
              <a:ext uri="{FF2B5EF4-FFF2-40B4-BE49-F238E27FC236}">
                <a16:creationId xmlns:a16="http://schemas.microsoft.com/office/drawing/2014/main" id="{AF603D70-C45D-8C4D-8CD4-A0DE7AA9492B}"/>
              </a:ext>
            </a:extLst>
          </p:cNvPr>
          <p:cNvSpPr txBox="1"/>
          <p:nvPr/>
        </p:nvSpPr>
        <p:spPr>
          <a:xfrm>
            <a:off x="151622" y="5446089"/>
            <a:ext cx="474011" cy="830997"/>
          </a:xfrm>
          <a:prstGeom prst="rect">
            <a:avLst/>
          </a:prstGeom>
          <a:noFill/>
        </p:spPr>
        <p:txBody>
          <a:bodyPr wrap="square" rtlCol="0">
            <a:spAutoFit/>
          </a:bodyPr>
          <a:lstStyle/>
          <a:p>
            <a:r>
              <a:rPr lang="en-US" sz="4800" dirty="0">
                <a:solidFill>
                  <a:srgbClr val="1F497D"/>
                </a:solidFill>
                <a:latin typeface="Arial Black" panose="020B0A04020102020204" pitchFamily="34" charset="0"/>
              </a:rPr>
              <a:t>6</a:t>
            </a:r>
          </a:p>
        </p:txBody>
      </p:sp>
      <p:sp>
        <p:nvSpPr>
          <p:cNvPr id="23" name="Title 1">
            <a:extLst>
              <a:ext uri="{FF2B5EF4-FFF2-40B4-BE49-F238E27FC236}">
                <a16:creationId xmlns:a16="http://schemas.microsoft.com/office/drawing/2014/main" id="{5ECDE775-E5CF-BF4F-B852-095404A596DD}"/>
              </a:ext>
            </a:extLst>
          </p:cNvPr>
          <p:cNvSpPr>
            <a:spLocks noGrp="1"/>
          </p:cNvSpPr>
          <p:nvPr>
            <p:ph type="title"/>
          </p:nvPr>
        </p:nvSpPr>
        <p:spPr>
          <a:xfrm>
            <a:off x="0" y="0"/>
            <a:ext cx="9144000" cy="914400"/>
          </a:xfrm>
        </p:spPr>
        <p:txBody>
          <a:bodyPr/>
          <a:lstStyle/>
          <a:p>
            <a:r>
              <a:rPr lang="en-US" dirty="0">
                <a:solidFill>
                  <a:schemeClr val="tx1">
                    <a:lumMod val="65000"/>
                    <a:lumOff val="35000"/>
                  </a:schemeClr>
                </a:solidFill>
                <a:latin typeface="Gill Sans MT"/>
                <a:cs typeface="Gill Sans MT"/>
              </a:rPr>
              <a:t>Outline</a:t>
            </a:r>
          </a:p>
        </p:txBody>
      </p:sp>
      <p:graphicFrame>
        <p:nvGraphicFramePr>
          <p:cNvPr id="22" name="Table 4">
            <a:extLst>
              <a:ext uri="{FF2B5EF4-FFF2-40B4-BE49-F238E27FC236}">
                <a16:creationId xmlns:a16="http://schemas.microsoft.com/office/drawing/2014/main" id="{FA4B980E-513F-C34C-AE35-0AC21C0F11C7}"/>
              </a:ext>
            </a:extLst>
          </p:cNvPr>
          <p:cNvGraphicFramePr>
            <a:graphicFrameLocks/>
          </p:cNvGraphicFramePr>
          <p:nvPr>
            <p:extLst>
              <p:ext uri="{D42A27DB-BD31-4B8C-83A1-F6EECF244321}">
                <p14:modId xmlns:p14="http://schemas.microsoft.com/office/powerpoint/2010/main" val="2861081788"/>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9965314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990600"/>
            <a:ext cx="8991600" cy="5715000"/>
          </a:xfrm>
        </p:spPr>
        <p:txBody>
          <a:bodyPr>
            <a:normAutofit/>
          </a:bodyPr>
          <a:lstStyle/>
          <a:p>
            <a:pPr algn="ctr"/>
            <a:endParaRPr lang="en-US" sz="2800" dirty="0">
              <a:solidFill>
                <a:schemeClr val="tx2"/>
              </a:solidFill>
            </a:endParaRPr>
          </a:p>
          <a:p>
            <a:pPr algn="ctr"/>
            <a:endParaRPr lang="en-US" sz="2800" dirty="0">
              <a:solidFill>
                <a:schemeClr val="tx2"/>
              </a:solidFill>
            </a:endParaRPr>
          </a:p>
          <a:p>
            <a:pPr algn="ctr"/>
            <a:endParaRPr lang="en-US" sz="2800" dirty="0">
              <a:solidFill>
                <a:schemeClr val="tx2"/>
              </a:solidFill>
            </a:endParaRPr>
          </a:p>
        </p:txBody>
      </p:sp>
      <p:pic>
        <p:nvPicPr>
          <p:cNvPr id="6" name="Picture 5" descr="safari.png"/>
          <p:cNvPicPr>
            <a:picLocks noChangeAspect="1"/>
          </p:cNvPicPr>
          <p:nvPr/>
        </p:nvPicPr>
        <p:blipFill>
          <a:blip r:embed="rId3" cstate="print"/>
          <a:stretch>
            <a:fillRect/>
          </a:stretch>
        </p:blipFill>
        <p:spPr>
          <a:xfrm>
            <a:off x="76200" y="6580445"/>
            <a:ext cx="959296" cy="277563"/>
          </a:xfrm>
          <a:prstGeom prst="rect">
            <a:avLst/>
          </a:prstGeom>
        </p:spPr>
      </p:pic>
      <p:sp>
        <p:nvSpPr>
          <p:cNvPr id="7" name="Rectangle 6"/>
          <p:cNvSpPr>
            <a:spLocks noChangeAspect="1"/>
          </p:cNvSpPr>
          <p:nvPr/>
        </p:nvSpPr>
        <p:spPr>
          <a:xfrm>
            <a:off x="0" y="980977"/>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Introduction</a:t>
            </a:r>
          </a:p>
        </p:txBody>
      </p:sp>
      <p:sp>
        <p:nvSpPr>
          <p:cNvPr id="8" name="TextBox 7"/>
          <p:cNvSpPr txBox="1"/>
          <p:nvPr/>
        </p:nvSpPr>
        <p:spPr>
          <a:xfrm>
            <a:off x="151622" y="855558"/>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1</a:t>
            </a:r>
          </a:p>
        </p:txBody>
      </p:sp>
      <p:sp>
        <p:nvSpPr>
          <p:cNvPr id="10" name="Rectangle 9"/>
          <p:cNvSpPr/>
          <p:nvPr/>
        </p:nvSpPr>
        <p:spPr>
          <a:xfrm>
            <a:off x="0" y="1899790"/>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Edge TPU and Model Characterization</a:t>
            </a:r>
          </a:p>
        </p:txBody>
      </p:sp>
      <p:sp>
        <p:nvSpPr>
          <p:cNvPr id="11" name="TextBox 10"/>
          <p:cNvSpPr txBox="1"/>
          <p:nvPr/>
        </p:nvSpPr>
        <p:spPr>
          <a:xfrm>
            <a:off x="151622" y="1779811"/>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2</a:t>
            </a:r>
          </a:p>
        </p:txBody>
      </p:sp>
      <p:sp>
        <p:nvSpPr>
          <p:cNvPr id="12" name="Rectangle 11"/>
          <p:cNvSpPr/>
          <p:nvPr/>
        </p:nvSpPr>
        <p:spPr>
          <a:xfrm>
            <a:off x="0" y="2818603"/>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Mensa Framework</a:t>
            </a:r>
          </a:p>
        </p:txBody>
      </p:sp>
      <p:sp>
        <p:nvSpPr>
          <p:cNvPr id="13" name="TextBox 12"/>
          <p:cNvSpPr txBox="1"/>
          <p:nvPr/>
        </p:nvSpPr>
        <p:spPr>
          <a:xfrm>
            <a:off x="228600" y="3657600"/>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3</a:t>
            </a:r>
          </a:p>
        </p:txBody>
      </p:sp>
      <p:sp>
        <p:nvSpPr>
          <p:cNvPr id="14" name="Rectangle 13"/>
          <p:cNvSpPr/>
          <p:nvPr/>
        </p:nvSpPr>
        <p:spPr>
          <a:xfrm>
            <a:off x="0" y="3736930"/>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Mensa-G: Mensa for Google Edge Models</a:t>
            </a:r>
          </a:p>
        </p:txBody>
      </p:sp>
      <p:sp>
        <p:nvSpPr>
          <p:cNvPr id="16" name="Rectangle 15">
            <a:extLst>
              <a:ext uri="{FF2B5EF4-FFF2-40B4-BE49-F238E27FC236}">
                <a16:creationId xmlns:a16="http://schemas.microsoft.com/office/drawing/2014/main" id="{C3FA775C-6719-204B-9886-DFB8FAEB5BAD}"/>
              </a:ext>
            </a:extLst>
          </p:cNvPr>
          <p:cNvSpPr/>
          <p:nvPr/>
        </p:nvSpPr>
        <p:spPr>
          <a:xfrm>
            <a:off x="0" y="4660612"/>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Evaluation</a:t>
            </a:r>
          </a:p>
        </p:txBody>
      </p:sp>
      <p:sp>
        <p:nvSpPr>
          <p:cNvPr id="17" name="Rectangle 16">
            <a:extLst>
              <a:ext uri="{FF2B5EF4-FFF2-40B4-BE49-F238E27FC236}">
                <a16:creationId xmlns:a16="http://schemas.microsoft.com/office/drawing/2014/main" id="{934CA8AC-7228-E84A-AF16-6636AADC3011}"/>
              </a:ext>
            </a:extLst>
          </p:cNvPr>
          <p:cNvSpPr/>
          <p:nvPr/>
        </p:nvSpPr>
        <p:spPr>
          <a:xfrm>
            <a:off x="0" y="5569201"/>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Conclusion</a:t>
            </a:r>
          </a:p>
        </p:txBody>
      </p:sp>
      <p:sp>
        <p:nvSpPr>
          <p:cNvPr id="18" name="TextBox 17">
            <a:extLst>
              <a:ext uri="{FF2B5EF4-FFF2-40B4-BE49-F238E27FC236}">
                <a16:creationId xmlns:a16="http://schemas.microsoft.com/office/drawing/2014/main" id="{6AF32CB5-45DE-8442-9898-7D15D2638C7F}"/>
              </a:ext>
            </a:extLst>
          </p:cNvPr>
          <p:cNvSpPr txBox="1"/>
          <p:nvPr/>
        </p:nvSpPr>
        <p:spPr>
          <a:xfrm>
            <a:off x="151622" y="2698138"/>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3</a:t>
            </a:r>
          </a:p>
        </p:txBody>
      </p:sp>
      <p:sp>
        <p:nvSpPr>
          <p:cNvPr id="19" name="TextBox 18">
            <a:extLst>
              <a:ext uri="{FF2B5EF4-FFF2-40B4-BE49-F238E27FC236}">
                <a16:creationId xmlns:a16="http://schemas.microsoft.com/office/drawing/2014/main" id="{12F7B271-E936-1E40-A625-476BEE14BF81}"/>
              </a:ext>
            </a:extLst>
          </p:cNvPr>
          <p:cNvSpPr txBox="1"/>
          <p:nvPr/>
        </p:nvSpPr>
        <p:spPr>
          <a:xfrm>
            <a:off x="144208" y="3619173"/>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4</a:t>
            </a:r>
          </a:p>
        </p:txBody>
      </p:sp>
      <p:sp>
        <p:nvSpPr>
          <p:cNvPr id="20" name="TextBox 19">
            <a:extLst>
              <a:ext uri="{FF2B5EF4-FFF2-40B4-BE49-F238E27FC236}">
                <a16:creationId xmlns:a16="http://schemas.microsoft.com/office/drawing/2014/main" id="{E71F5782-86CD-324F-9ECC-F01FFA209966}"/>
              </a:ext>
            </a:extLst>
          </p:cNvPr>
          <p:cNvSpPr txBox="1"/>
          <p:nvPr/>
        </p:nvSpPr>
        <p:spPr>
          <a:xfrm>
            <a:off x="144209" y="4537500"/>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5</a:t>
            </a:r>
          </a:p>
        </p:txBody>
      </p:sp>
      <p:sp>
        <p:nvSpPr>
          <p:cNvPr id="21" name="TextBox 20">
            <a:extLst>
              <a:ext uri="{FF2B5EF4-FFF2-40B4-BE49-F238E27FC236}">
                <a16:creationId xmlns:a16="http://schemas.microsoft.com/office/drawing/2014/main" id="{AF603D70-C45D-8C4D-8CD4-A0DE7AA9492B}"/>
              </a:ext>
            </a:extLst>
          </p:cNvPr>
          <p:cNvSpPr txBox="1"/>
          <p:nvPr/>
        </p:nvSpPr>
        <p:spPr>
          <a:xfrm>
            <a:off x="151622" y="5446089"/>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6</a:t>
            </a:r>
          </a:p>
        </p:txBody>
      </p:sp>
      <p:sp>
        <p:nvSpPr>
          <p:cNvPr id="23" name="Title 1">
            <a:extLst>
              <a:ext uri="{FF2B5EF4-FFF2-40B4-BE49-F238E27FC236}">
                <a16:creationId xmlns:a16="http://schemas.microsoft.com/office/drawing/2014/main" id="{5ECDE775-E5CF-BF4F-B852-095404A596DD}"/>
              </a:ext>
            </a:extLst>
          </p:cNvPr>
          <p:cNvSpPr>
            <a:spLocks noGrp="1"/>
          </p:cNvSpPr>
          <p:nvPr>
            <p:ph type="title"/>
          </p:nvPr>
        </p:nvSpPr>
        <p:spPr>
          <a:xfrm>
            <a:off x="0" y="0"/>
            <a:ext cx="9144000" cy="914400"/>
          </a:xfrm>
        </p:spPr>
        <p:txBody>
          <a:bodyPr/>
          <a:lstStyle/>
          <a:p>
            <a:r>
              <a:rPr lang="en-US" dirty="0">
                <a:solidFill>
                  <a:schemeClr val="tx1">
                    <a:lumMod val="65000"/>
                    <a:lumOff val="35000"/>
                  </a:schemeClr>
                </a:solidFill>
                <a:latin typeface="Gill Sans MT"/>
                <a:cs typeface="Gill Sans MT"/>
              </a:rPr>
              <a:t>Outline</a:t>
            </a:r>
          </a:p>
        </p:txBody>
      </p:sp>
      <p:sp>
        <p:nvSpPr>
          <p:cNvPr id="26" name="Slide Number Placeholder 4">
            <a:extLst>
              <a:ext uri="{FF2B5EF4-FFF2-40B4-BE49-F238E27FC236}">
                <a16:creationId xmlns:a16="http://schemas.microsoft.com/office/drawing/2014/main" id="{05FDB8FA-3F71-1046-BB6F-027DDBD69C72}"/>
              </a:ext>
            </a:extLst>
          </p:cNvPr>
          <p:cNvSpPr txBox="1">
            <a:spLocks/>
          </p:cNvSpPr>
          <p:nvPr/>
        </p:nvSpPr>
        <p:spPr>
          <a:xfrm>
            <a:off x="7315200" y="6492883"/>
            <a:ext cx="1828800" cy="365125"/>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a:fld id="{BA2D8F13-174C-467F-9D40-7DDEF70CAB8C}" type="slidenum">
              <a:rPr lang="en-US" sz="2400" b="1" smtClean="0">
                <a:solidFill>
                  <a:srgbClr val="0070C0"/>
                </a:solidFill>
                <a:latin typeface="Gill Sans MT"/>
              </a:rPr>
              <a:pPr algn="r" defTabSz="914400"/>
              <a:t>4</a:t>
            </a:fld>
            <a:endParaRPr lang="en-US" sz="2400" b="1">
              <a:solidFill>
                <a:srgbClr val="0070C0"/>
              </a:solidFill>
              <a:latin typeface="Gill Sans MT"/>
            </a:endParaRPr>
          </a:p>
        </p:txBody>
      </p:sp>
      <p:graphicFrame>
        <p:nvGraphicFramePr>
          <p:cNvPr id="28" name="Table 4">
            <a:extLst>
              <a:ext uri="{FF2B5EF4-FFF2-40B4-BE49-F238E27FC236}">
                <a16:creationId xmlns:a16="http://schemas.microsoft.com/office/drawing/2014/main" id="{93E3967B-C9FB-F84E-935C-7D0F044A319D}"/>
              </a:ext>
            </a:extLst>
          </p:cNvPr>
          <p:cNvGraphicFramePr>
            <a:graphicFrameLocks/>
          </p:cNvGraphicFramePr>
          <p:nvPr>
            <p:extLst>
              <p:ext uri="{D42A27DB-BD31-4B8C-83A1-F6EECF244321}">
                <p14:modId xmlns:p14="http://schemas.microsoft.com/office/powerpoint/2010/main" val="785389359"/>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9901042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48969F0-2D37-9B4F-89A4-C9739461369A}"/>
              </a:ext>
            </a:extLst>
          </p:cNvPr>
          <p:cNvSpPr/>
          <p:nvPr/>
        </p:nvSpPr>
        <p:spPr>
          <a:xfrm>
            <a:off x="0" y="743205"/>
            <a:ext cx="9144000" cy="914400"/>
          </a:xfrm>
          <a:prstGeom prst="rect">
            <a:avLst/>
          </a:prstGeom>
          <a:solidFill>
            <a:srgbClr val="FFF4CC">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sp>
        <p:nvSpPr>
          <p:cNvPr id="7" name="Rectangle 6">
            <a:extLst>
              <a:ext uri="{FF2B5EF4-FFF2-40B4-BE49-F238E27FC236}">
                <a16:creationId xmlns:a16="http://schemas.microsoft.com/office/drawing/2014/main" id="{A8C8C6C2-2540-E14E-8598-187AFA9373A3}"/>
              </a:ext>
            </a:extLst>
          </p:cNvPr>
          <p:cNvSpPr/>
          <p:nvPr/>
        </p:nvSpPr>
        <p:spPr>
          <a:xfrm>
            <a:off x="0" y="1928020"/>
            <a:ext cx="9144000" cy="1261494"/>
          </a:xfrm>
          <a:prstGeom prst="rect">
            <a:avLst/>
          </a:prstGeom>
          <a:solidFill>
            <a:srgbClr val="FFBFB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sp>
        <p:nvSpPr>
          <p:cNvPr id="8" name="Rectangle 7">
            <a:extLst>
              <a:ext uri="{FF2B5EF4-FFF2-40B4-BE49-F238E27FC236}">
                <a16:creationId xmlns:a16="http://schemas.microsoft.com/office/drawing/2014/main" id="{592513E4-C4B7-F242-9A0D-35F07BCED5C7}"/>
              </a:ext>
            </a:extLst>
          </p:cNvPr>
          <p:cNvSpPr/>
          <p:nvPr/>
        </p:nvSpPr>
        <p:spPr>
          <a:xfrm>
            <a:off x="0" y="3429001"/>
            <a:ext cx="9144000" cy="925286"/>
          </a:xfrm>
          <a:prstGeom prst="rect">
            <a:avLst/>
          </a:prstGeom>
          <a:solidFill>
            <a:srgbClr val="CCD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sp>
        <p:nvSpPr>
          <p:cNvPr id="10" name="Rectangle 9">
            <a:extLst>
              <a:ext uri="{FF2B5EF4-FFF2-40B4-BE49-F238E27FC236}">
                <a16:creationId xmlns:a16="http://schemas.microsoft.com/office/drawing/2014/main" id="{3E440315-C009-E346-A212-93C50C707296}"/>
              </a:ext>
            </a:extLst>
          </p:cNvPr>
          <p:cNvSpPr/>
          <p:nvPr/>
        </p:nvSpPr>
        <p:spPr>
          <a:xfrm>
            <a:off x="0" y="4542080"/>
            <a:ext cx="9144000" cy="925286"/>
          </a:xfrm>
          <a:prstGeom prst="rect">
            <a:avLst/>
          </a:prstGeom>
          <a:solidFill>
            <a:srgbClr val="B8CF92">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sp>
        <p:nvSpPr>
          <p:cNvPr id="11" name="Rectangle 10">
            <a:extLst>
              <a:ext uri="{FF2B5EF4-FFF2-40B4-BE49-F238E27FC236}">
                <a16:creationId xmlns:a16="http://schemas.microsoft.com/office/drawing/2014/main" id="{32042D8A-F894-404E-8CDA-6FFCBB190FD3}"/>
              </a:ext>
            </a:extLst>
          </p:cNvPr>
          <p:cNvSpPr/>
          <p:nvPr/>
        </p:nvSpPr>
        <p:spPr>
          <a:xfrm>
            <a:off x="0" y="5655159"/>
            <a:ext cx="9144000" cy="925286"/>
          </a:xfrm>
          <a:prstGeom prst="rect">
            <a:avLst/>
          </a:prstGeom>
          <a:solidFill>
            <a:srgbClr val="AF9CD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b="1" dirty="0">
              <a:effectLst>
                <a:outerShdw blurRad="38100" dist="38100" dir="2700000" algn="tl">
                  <a:srgbClr val="000000">
                    <a:alpha val="43137"/>
                  </a:srgbClr>
                </a:outerShdw>
              </a:effectLst>
            </a:endParaRPr>
          </a:p>
        </p:txBody>
      </p:sp>
      <p:sp>
        <p:nvSpPr>
          <p:cNvPr id="2" name="Title 1"/>
          <p:cNvSpPr>
            <a:spLocks noGrp="1"/>
          </p:cNvSpPr>
          <p:nvPr>
            <p:ph type="title"/>
          </p:nvPr>
        </p:nvSpPr>
        <p:spPr>
          <a:xfrm>
            <a:off x="0" y="-76200"/>
            <a:ext cx="9144000" cy="914400"/>
          </a:xfrm>
        </p:spPr>
        <p:txBody>
          <a:bodyPr/>
          <a:lstStyle/>
          <a:p>
            <a:r>
              <a:rPr lang="en-US" dirty="0"/>
              <a:t>Conclusion</a:t>
            </a:r>
          </a:p>
        </p:txBody>
      </p:sp>
      <p:sp>
        <p:nvSpPr>
          <p:cNvPr id="3" name="Content Placeholder 2"/>
          <p:cNvSpPr>
            <a:spLocks noGrp="1"/>
          </p:cNvSpPr>
          <p:nvPr>
            <p:ph idx="1"/>
          </p:nvPr>
        </p:nvSpPr>
        <p:spPr>
          <a:xfrm>
            <a:off x="152400" y="743204"/>
            <a:ext cx="8991600" cy="6019800"/>
          </a:xfrm>
        </p:spPr>
        <p:txBody>
          <a:bodyPr>
            <a:normAutofit lnSpcReduction="10000"/>
          </a:bodyPr>
          <a:lstStyle/>
          <a:p>
            <a:pPr marL="0" indent="0">
              <a:buNone/>
            </a:pPr>
            <a:r>
              <a:rPr lang="en-US" sz="2000" u="sng" dirty="0">
                <a:solidFill>
                  <a:schemeClr val="tx2"/>
                </a:solidFill>
              </a:rPr>
              <a:t>Context</a:t>
            </a:r>
            <a:r>
              <a:rPr lang="en-US" sz="2000" dirty="0">
                <a:solidFill>
                  <a:schemeClr val="tx2"/>
                </a:solidFill>
              </a:rPr>
              <a:t>:  We extensively analyze </a:t>
            </a:r>
            <a:r>
              <a:rPr lang="en-US" sz="2000" dirty="0">
                <a:solidFill>
                  <a:srgbClr val="0000FF"/>
                </a:solidFill>
              </a:rPr>
              <a:t>a state-of-the-art edge ML accelerator (Google Edge TPU) </a:t>
            </a:r>
            <a:r>
              <a:rPr lang="en-US" sz="2000" dirty="0">
                <a:solidFill>
                  <a:schemeClr val="tx2"/>
                </a:solidFill>
              </a:rPr>
              <a:t>using </a:t>
            </a:r>
            <a:r>
              <a:rPr lang="en-US" sz="2000" dirty="0">
                <a:solidFill>
                  <a:srgbClr val="0000FF"/>
                </a:solidFill>
              </a:rPr>
              <a:t>24 Google edge models</a:t>
            </a:r>
          </a:p>
          <a:p>
            <a:pPr lvl="1"/>
            <a:r>
              <a:rPr lang="en-US" sz="1800" dirty="0">
                <a:cs typeface="Adobe Garamond Pro"/>
              </a:rPr>
              <a:t> Wide range of models (CNNs, LSTMs, Transducers, RCNNs)</a:t>
            </a:r>
            <a:br>
              <a:rPr lang="en-US" sz="1800" dirty="0">
                <a:cs typeface="Adobe Garamond Pro"/>
              </a:rPr>
            </a:br>
            <a:endParaRPr lang="en-US" sz="1800" dirty="0">
              <a:solidFill>
                <a:schemeClr val="tx2"/>
              </a:solidFill>
            </a:endParaRPr>
          </a:p>
          <a:p>
            <a:pPr marL="0" indent="0">
              <a:buNone/>
            </a:pPr>
            <a:r>
              <a:rPr lang="en-US" sz="2000" u="sng" dirty="0">
                <a:solidFill>
                  <a:schemeClr val="tx2"/>
                </a:solidFill>
              </a:rPr>
              <a:t>Problem</a:t>
            </a:r>
            <a:r>
              <a:rPr lang="en-US" sz="2000" dirty="0">
                <a:solidFill>
                  <a:schemeClr val="tx2"/>
                </a:solidFill>
              </a:rPr>
              <a:t>:  The Edge TPU accelerator suffers from </a:t>
            </a:r>
            <a:r>
              <a:rPr lang="en-US" sz="2000" dirty="0">
                <a:solidFill>
                  <a:srgbClr val="800000"/>
                </a:solidFill>
              </a:rPr>
              <a:t>three challenges:</a:t>
            </a:r>
          </a:p>
          <a:p>
            <a:pPr lvl="1"/>
            <a:r>
              <a:rPr lang="en-US" sz="1800" dirty="0">
                <a:cs typeface="Adobe Garamond Pro"/>
              </a:rPr>
              <a:t>It operates </a:t>
            </a:r>
            <a:r>
              <a:rPr lang="en-US" sz="1800" dirty="0">
                <a:solidFill>
                  <a:srgbClr val="800000"/>
                </a:solidFill>
                <a:cs typeface="Adobe Garamond Pro"/>
              </a:rPr>
              <a:t>significantly below</a:t>
            </a:r>
            <a:r>
              <a:rPr lang="en-US" sz="1800" dirty="0">
                <a:solidFill>
                  <a:srgbClr val="C00000"/>
                </a:solidFill>
                <a:cs typeface="Adobe Garamond Pro"/>
              </a:rPr>
              <a:t> </a:t>
            </a:r>
            <a:r>
              <a:rPr lang="en-US" sz="1800" dirty="0">
                <a:solidFill>
                  <a:srgbClr val="595959"/>
                </a:solidFill>
                <a:cs typeface="Adobe Garamond Pro"/>
              </a:rPr>
              <a:t>its</a:t>
            </a:r>
            <a:r>
              <a:rPr lang="en-US" sz="1800" dirty="0">
                <a:solidFill>
                  <a:srgbClr val="C00000"/>
                </a:solidFill>
                <a:cs typeface="Adobe Garamond Pro"/>
              </a:rPr>
              <a:t> </a:t>
            </a:r>
            <a:r>
              <a:rPr lang="en-US" sz="1800" u="sng" dirty="0">
                <a:cs typeface="Adobe Garamond Pro"/>
              </a:rPr>
              <a:t>peak throughput</a:t>
            </a:r>
          </a:p>
          <a:p>
            <a:pPr lvl="1"/>
            <a:r>
              <a:rPr lang="en-US" sz="1800" dirty="0">
                <a:cs typeface="Adobe Garamond Pro"/>
              </a:rPr>
              <a:t>It operates </a:t>
            </a:r>
            <a:r>
              <a:rPr lang="en-US" sz="1800" dirty="0">
                <a:solidFill>
                  <a:srgbClr val="800000"/>
                </a:solidFill>
                <a:cs typeface="Adobe Garamond Pro"/>
              </a:rPr>
              <a:t>significantly below </a:t>
            </a:r>
            <a:r>
              <a:rPr lang="en-US" sz="1800" dirty="0">
                <a:solidFill>
                  <a:srgbClr val="595959"/>
                </a:solidFill>
                <a:cs typeface="Adobe Garamond Pro"/>
              </a:rPr>
              <a:t>its</a:t>
            </a:r>
            <a:r>
              <a:rPr lang="en-US" sz="1800" dirty="0">
                <a:solidFill>
                  <a:srgbClr val="800000"/>
                </a:solidFill>
                <a:cs typeface="Adobe Garamond Pro"/>
              </a:rPr>
              <a:t> </a:t>
            </a:r>
            <a:r>
              <a:rPr lang="en-US" sz="1800" u="sng" dirty="0">
                <a:cs typeface="Adobe Garamond Pro"/>
              </a:rPr>
              <a:t>theoretical energy efficiency</a:t>
            </a:r>
          </a:p>
          <a:p>
            <a:pPr lvl="1"/>
            <a:r>
              <a:rPr lang="en-US" sz="1800" dirty="0">
                <a:solidFill>
                  <a:srgbClr val="595959"/>
                </a:solidFill>
                <a:cs typeface="Adobe Garamond Pro"/>
              </a:rPr>
              <a:t>It</a:t>
            </a:r>
            <a:r>
              <a:rPr lang="en-US" sz="1800" dirty="0">
                <a:solidFill>
                  <a:srgbClr val="800000"/>
                </a:solidFill>
                <a:cs typeface="Adobe Garamond Pro"/>
              </a:rPr>
              <a:t> inefficiently </a:t>
            </a:r>
            <a:r>
              <a:rPr lang="en-US" sz="1800" dirty="0">
                <a:solidFill>
                  <a:srgbClr val="595959"/>
                </a:solidFill>
                <a:cs typeface="Adobe Garamond Pro"/>
              </a:rPr>
              <a:t>handles</a:t>
            </a:r>
            <a:r>
              <a:rPr lang="en-US" sz="1800" dirty="0">
                <a:solidFill>
                  <a:srgbClr val="800000"/>
                </a:solidFill>
                <a:cs typeface="Adobe Garamond Pro"/>
              </a:rPr>
              <a:t> </a:t>
            </a:r>
            <a:r>
              <a:rPr lang="en-US" sz="1800" u="sng" dirty="0">
                <a:cs typeface="Adobe Garamond Pro"/>
              </a:rPr>
              <a:t>memory accesses</a:t>
            </a:r>
            <a:br>
              <a:rPr lang="en-US" sz="1800" dirty="0">
                <a:cs typeface="Adobe Garamond Pro"/>
              </a:rPr>
            </a:br>
            <a:endParaRPr lang="en-US" sz="1800" dirty="0">
              <a:cs typeface="Adobe Garamond Pro"/>
            </a:endParaRPr>
          </a:p>
          <a:p>
            <a:pPr marL="0" lvl="1" indent="0">
              <a:buNone/>
            </a:pPr>
            <a:r>
              <a:rPr lang="en-US" sz="2000" u="sng" dirty="0">
                <a:solidFill>
                  <a:schemeClr val="tx2"/>
                </a:solidFill>
              </a:rPr>
              <a:t>Key Insight</a:t>
            </a:r>
            <a:r>
              <a:rPr lang="en-US" sz="2000" dirty="0">
                <a:solidFill>
                  <a:schemeClr val="tx2"/>
                </a:solidFill>
              </a:rPr>
              <a:t>:  These shortcomings arise from </a:t>
            </a:r>
            <a:r>
              <a:rPr lang="en-US" sz="2000" dirty="0">
                <a:solidFill>
                  <a:srgbClr val="0000FF"/>
                </a:solidFill>
              </a:rPr>
              <a:t>the monolithic design</a:t>
            </a:r>
            <a:r>
              <a:rPr lang="en-US" sz="2000" dirty="0">
                <a:solidFill>
                  <a:schemeClr val="tx2"/>
                </a:solidFill>
              </a:rPr>
              <a:t> of the Edge TPU accelerator</a:t>
            </a:r>
          </a:p>
          <a:p>
            <a:pPr lvl="1"/>
            <a:r>
              <a:rPr lang="en-US" sz="1800" dirty="0">
                <a:cs typeface="Adobe Garamond Pro"/>
              </a:rPr>
              <a:t>The Edge TPU accelerator design does not account for </a:t>
            </a:r>
            <a:r>
              <a:rPr lang="en-US" sz="1800" dirty="0">
                <a:solidFill>
                  <a:srgbClr val="0000FF"/>
                </a:solidFill>
                <a:cs typeface="Adobe Garamond Pro"/>
              </a:rPr>
              <a:t>layer heterogeneity </a:t>
            </a:r>
            <a:br>
              <a:rPr lang="en-US" sz="1800" dirty="0">
                <a:solidFill>
                  <a:srgbClr val="0000FF"/>
                </a:solidFill>
                <a:cs typeface="Adobe Garamond Pro"/>
              </a:rPr>
            </a:br>
            <a:endParaRPr lang="en-US" sz="1800" dirty="0">
              <a:solidFill>
                <a:srgbClr val="0000FF"/>
              </a:solidFill>
            </a:endParaRPr>
          </a:p>
          <a:p>
            <a:pPr marL="0" lvl="1" indent="0">
              <a:buNone/>
            </a:pPr>
            <a:r>
              <a:rPr lang="en-US" sz="2000" u="sng" dirty="0">
                <a:solidFill>
                  <a:schemeClr val="tx2"/>
                </a:solidFill>
              </a:rPr>
              <a:t>Key Mechanism</a:t>
            </a:r>
            <a:r>
              <a:rPr lang="en-US" sz="2000" dirty="0">
                <a:solidFill>
                  <a:schemeClr val="tx2"/>
                </a:solidFill>
              </a:rPr>
              <a:t>:  A new framework called </a:t>
            </a:r>
            <a:r>
              <a:rPr lang="en-US" sz="2000" dirty="0">
                <a:solidFill>
                  <a:srgbClr val="0000FF"/>
                </a:solidFill>
              </a:rPr>
              <a:t>Mensa</a:t>
            </a:r>
          </a:p>
          <a:p>
            <a:pPr lvl="1"/>
            <a:r>
              <a:rPr lang="en-US" sz="1800" dirty="0">
                <a:cs typeface="Adobe Garamond Pro"/>
              </a:rPr>
              <a:t>Mensa consists of heterogeneous accelerators whose dataflow and hardware are specialized for specific families of layers</a:t>
            </a:r>
            <a:br>
              <a:rPr lang="en-US" sz="1800" dirty="0">
                <a:cs typeface="Adobe Garamond Pro"/>
              </a:rPr>
            </a:br>
            <a:endParaRPr lang="en-US" sz="1800" dirty="0">
              <a:solidFill>
                <a:schemeClr val="tx2"/>
              </a:solidFill>
            </a:endParaRPr>
          </a:p>
          <a:p>
            <a:pPr marL="0" lvl="1" indent="0">
              <a:buNone/>
            </a:pPr>
            <a:r>
              <a:rPr lang="en-US" sz="2000" u="sng" dirty="0">
                <a:solidFill>
                  <a:schemeClr val="tx2"/>
                </a:solidFill>
              </a:rPr>
              <a:t>Key Results</a:t>
            </a:r>
            <a:r>
              <a:rPr lang="en-US" sz="2000" dirty="0">
                <a:solidFill>
                  <a:schemeClr val="tx2"/>
                </a:solidFill>
              </a:rPr>
              <a:t>:  We design a version of Mensa for Google edge ML models</a:t>
            </a:r>
          </a:p>
          <a:p>
            <a:pPr lvl="1"/>
            <a:r>
              <a:rPr lang="en-US" sz="1800" dirty="0">
                <a:cs typeface="Adobe Garamond Pro"/>
              </a:rPr>
              <a:t>Mensa improves performance and energy by </a:t>
            </a:r>
            <a:r>
              <a:rPr lang="en-US" sz="1800" dirty="0">
                <a:solidFill>
                  <a:srgbClr val="0000FF"/>
                </a:solidFill>
                <a:cs typeface="Adobe Garamond Pro"/>
              </a:rPr>
              <a:t>3.0X</a:t>
            </a:r>
            <a:r>
              <a:rPr lang="en-US" sz="1800" dirty="0">
                <a:cs typeface="Adobe Garamond Pro"/>
              </a:rPr>
              <a:t> and </a:t>
            </a:r>
            <a:r>
              <a:rPr lang="en-US" sz="1800" dirty="0">
                <a:solidFill>
                  <a:srgbClr val="0000FF"/>
                </a:solidFill>
                <a:cs typeface="Adobe Garamond Pro"/>
              </a:rPr>
              <a:t>3.1X</a:t>
            </a:r>
          </a:p>
          <a:p>
            <a:pPr lvl="1"/>
            <a:r>
              <a:rPr lang="en-US" sz="1800" dirty="0">
                <a:cs typeface="Adobe Garamond Pro"/>
              </a:rPr>
              <a:t>Mensa reduces cost and improves area efficiency</a:t>
            </a:r>
            <a:endParaRPr lang="en-US" sz="1800" dirty="0">
              <a:solidFill>
                <a:srgbClr val="0000FF"/>
              </a:solidFill>
              <a:cs typeface="Adobe Garamond Pro"/>
            </a:endParaRPr>
          </a:p>
          <a:p>
            <a:pPr lvl="1"/>
            <a:endParaRPr lang="en-US" sz="2000" dirty="0">
              <a:solidFill>
                <a:schemeClr val="accent2"/>
              </a:solidFill>
              <a:cs typeface="Gill Sans MT"/>
            </a:endParaRPr>
          </a:p>
          <a:p>
            <a:pPr marL="342900" lvl="1" indent="-342900">
              <a:buFont typeface="Arial" pitchFamily="34" charset="0"/>
              <a:buChar char="•"/>
            </a:pPr>
            <a:endParaRPr lang="en-US" sz="2600" dirty="0">
              <a:solidFill>
                <a:schemeClr val="accent2"/>
              </a:solidFill>
              <a:cs typeface="Gill Sans MT"/>
            </a:endParaRPr>
          </a:p>
          <a:p>
            <a:endParaRPr lang="en-US" sz="2600" dirty="0">
              <a:solidFill>
                <a:srgbClr val="0000FF"/>
              </a:solidFill>
            </a:endParaRPr>
          </a:p>
          <a:p>
            <a:pPr lvl="1"/>
            <a:endParaRPr lang="en-US" sz="2200" dirty="0">
              <a:solidFill>
                <a:srgbClr val="C00000"/>
              </a:solidFill>
              <a:cs typeface="Adobe Garamond Pro"/>
            </a:endParaRPr>
          </a:p>
          <a:p>
            <a:pPr lvl="1"/>
            <a:endParaRPr lang="en-US" sz="2200" dirty="0">
              <a:cs typeface="Adobe Garamond Pro"/>
            </a:endParaRPr>
          </a:p>
          <a:p>
            <a:pPr lvl="1"/>
            <a:endParaRPr lang="en-US" sz="2200" dirty="0">
              <a:cs typeface="Adobe Garamond Pro"/>
            </a:endParaRPr>
          </a:p>
          <a:p>
            <a:pPr lvl="1"/>
            <a:endParaRPr lang="en-US" sz="2200" dirty="0">
              <a:cs typeface="Adobe Garamond Pro"/>
            </a:endParaRPr>
          </a:p>
          <a:p>
            <a:pPr lvl="1"/>
            <a:endParaRPr lang="en-US" sz="2200" dirty="0">
              <a:cs typeface="Adobe Garamond Pro"/>
            </a:endParaRPr>
          </a:p>
          <a:p>
            <a:pPr lvl="1"/>
            <a:endParaRPr lang="en-US" sz="2400" dirty="0">
              <a:cs typeface="Adobe Garamond Pro"/>
            </a:endParaRPr>
          </a:p>
        </p:txBody>
      </p:sp>
      <p:pic>
        <p:nvPicPr>
          <p:cNvPr id="9" name="Picture 8" descr="safari.png"/>
          <p:cNvPicPr>
            <a:picLocks noChangeAspect="1"/>
          </p:cNvPicPr>
          <p:nvPr/>
        </p:nvPicPr>
        <p:blipFill>
          <a:blip r:embed="rId3" cstate="print"/>
          <a:stretch>
            <a:fillRect/>
          </a:stretch>
        </p:blipFill>
        <p:spPr>
          <a:xfrm>
            <a:off x="76200" y="6580445"/>
            <a:ext cx="959296" cy="277563"/>
          </a:xfrm>
          <a:prstGeom prst="rect">
            <a:avLst/>
          </a:prstGeom>
        </p:spPr>
      </p:pic>
      <p:sp>
        <p:nvSpPr>
          <p:cNvPr id="5" name="Slide Number Placeholder 4"/>
          <p:cNvSpPr>
            <a:spLocks noGrp="1"/>
          </p:cNvSpPr>
          <p:nvPr>
            <p:ph type="sldNum" sz="quarter" idx="12"/>
          </p:nvPr>
        </p:nvSpPr>
        <p:spPr>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2400" b="1" i="0" u="none" strike="noStrike" kern="1200" cap="none" spc="0" normalizeH="0" baseline="0" noProof="0" dirty="0">
              <a:ln>
                <a:noFill/>
              </a:ln>
              <a:solidFill>
                <a:srgbClr val="0070C0"/>
              </a:solidFill>
              <a:effectLst/>
              <a:uLnTx/>
              <a:uFillTx/>
              <a:latin typeface="Gill Sans MT"/>
              <a:ea typeface="+mn-ea"/>
              <a:cs typeface="+mn-cs"/>
            </a:endParaRPr>
          </a:p>
        </p:txBody>
      </p:sp>
      <p:graphicFrame>
        <p:nvGraphicFramePr>
          <p:cNvPr id="15" name="Table 4">
            <a:extLst>
              <a:ext uri="{FF2B5EF4-FFF2-40B4-BE49-F238E27FC236}">
                <a16:creationId xmlns:a16="http://schemas.microsoft.com/office/drawing/2014/main" id="{76D4463B-5050-AB46-ADCB-F557DE6F8D82}"/>
              </a:ext>
            </a:extLst>
          </p:cNvPr>
          <p:cNvGraphicFramePr>
            <a:graphicFrameLocks/>
          </p:cNvGraphicFramePr>
          <p:nvPr>
            <p:extLst>
              <p:ext uri="{D42A27DB-BD31-4B8C-83A1-F6EECF244321}">
                <p14:modId xmlns:p14="http://schemas.microsoft.com/office/powerpoint/2010/main" val="2661504362"/>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1F497D"/>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1203719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500"/>
                                        <p:tgtEl>
                                          <p:spTgt spid="3">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fade">
                                      <p:cBhvr>
                                        <p:cTn id="43" dur="500"/>
                                        <p:tgtEl>
                                          <p:spTgt spid="3">
                                            <p:txEl>
                                              <p:pRg st="8" end="8"/>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3">
                                            <p:txEl>
                                              <p:pRg st="9" end="9"/>
                                            </p:txEl>
                                          </p:spTgt>
                                        </p:tgtEl>
                                        <p:attrNameLst>
                                          <p:attrName>style.visibility</p:attrName>
                                        </p:attrNameLst>
                                      </p:cBhvr>
                                      <p:to>
                                        <p:strVal val="visible"/>
                                      </p:to>
                                    </p:set>
                                    <p:animEffect transition="in" filter="fade">
                                      <p:cBhvr>
                                        <p:cTn id="46" dur="500"/>
                                        <p:tgtEl>
                                          <p:spTgt spid="3">
                                            <p:txEl>
                                              <p:pRg st="9" end="9"/>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fade">
                                      <p:cBhvr>
                                        <p:cTn id="51" dur="500"/>
                                        <p:tgtEl>
                                          <p:spTgt spid="3">
                                            <p:txEl>
                                              <p:pRg st="10" end="10"/>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3">
                                            <p:txEl>
                                              <p:pRg st="11" end="11"/>
                                            </p:txEl>
                                          </p:spTgt>
                                        </p:tgtEl>
                                        <p:attrNameLst>
                                          <p:attrName>style.visibility</p:attrName>
                                        </p:attrNameLst>
                                      </p:cBhvr>
                                      <p:to>
                                        <p:strVal val="visible"/>
                                      </p:to>
                                    </p:set>
                                    <p:animEffect transition="in" filter="fade">
                                      <p:cBhvr>
                                        <p:cTn id="54" dur="500"/>
                                        <p:tgtEl>
                                          <p:spTgt spid="3">
                                            <p:txEl>
                                              <p:pRg st="11" end="11"/>
                                            </p:txEl>
                                          </p:spTgt>
                                        </p:tgtEl>
                                      </p:cBhvr>
                                    </p:animEffect>
                                  </p:childTnLst>
                                </p:cTn>
                              </p:par>
                              <p:par>
                                <p:cTn id="55" presetID="10" presetClass="entr" presetSubtype="0" fill="hold" nodeType="withEffect">
                                  <p:stCondLst>
                                    <p:cond delay="0"/>
                                  </p:stCondLst>
                                  <p:childTnLst>
                                    <p:set>
                                      <p:cBhvr>
                                        <p:cTn id="56" dur="1" fill="hold">
                                          <p:stCondLst>
                                            <p:cond delay="0"/>
                                          </p:stCondLst>
                                        </p:cTn>
                                        <p:tgtEl>
                                          <p:spTgt spid="3">
                                            <p:txEl>
                                              <p:pRg st="12" end="12"/>
                                            </p:txEl>
                                          </p:spTgt>
                                        </p:tgtEl>
                                        <p:attrNameLst>
                                          <p:attrName>style.visibility</p:attrName>
                                        </p:attrNameLst>
                                      </p:cBhvr>
                                      <p:to>
                                        <p:strVal val="visible"/>
                                      </p:to>
                                    </p:set>
                                    <p:animEffect transition="in" filter="fade">
                                      <p:cBhvr>
                                        <p:cTn id="57"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0" y="0"/>
            <a:ext cx="9144000" cy="3670751"/>
          </a:xfrm>
          <a:solidFill>
            <a:schemeClr val="tx2">
              <a:lumMod val="75000"/>
            </a:schemeClr>
          </a:solidFill>
        </p:spPr>
        <p:txBody>
          <a:bodyPr/>
          <a:lstStyle/>
          <a:p>
            <a:r>
              <a:rPr lang="en-US" sz="2800" b="1" dirty="0">
                <a:solidFill>
                  <a:schemeClr val="bg1">
                    <a:lumMod val="95000"/>
                  </a:schemeClr>
                </a:solidFill>
                <a:latin typeface="Gill Sans MT" panose="020B0502020104020203" pitchFamily="34" charset="77"/>
              </a:rPr>
              <a:t>Google Neural Network Models for Edge Devices: </a:t>
            </a:r>
            <a:br>
              <a:rPr lang="en-US" sz="2800" b="1" dirty="0">
                <a:solidFill>
                  <a:schemeClr val="bg1">
                    <a:lumMod val="95000"/>
                  </a:schemeClr>
                </a:solidFill>
                <a:latin typeface="Gill Sans MT" panose="020B0502020104020203" pitchFamily="34" charset="77"/>
              </a:rPr>
            </a:br>
            <a:r>
              <a:rPr lang="en-US" sz="2800" b="1" dirty="0">
                <a:solidFill>
                  <a:schemeClr val="bg1">
                    <a:lumMod val="95000"/>
                  </a:schemeClr>
                </a:solidFill>
                <a:latin typeface="Gill Sans MT" panose="020B0502020104020203" pitchFamily="34" charset="77"/>
              </a:rPr>
              <a:t>Analyzing and Mitigating </a:t>
            </a:r>
            <a:br>
              <a:rPr lang="en-US" sz="2800" b="1" dirty="0">
                <a:solidFill>
                  <a:schemeClr val="bg1">
                    <a:lumMod val="95000"/>
                  </a:schemeClr>
                </a:solidFill>
                <a:latin typeface="Gill Sans MT" panose="020B0502020104020203" pitchFamily="34" charset="77"/>
              </a:rPr>
            </a:br>
            <a:r>
              <a:rPr lang="en-US" sz="2800" b="1" dirty="0">
                <a:solidFill>
                  <a:schemeClr val="bg1">
                    <a:lumMod val="95000"/>
                  </a:schemeClr>
                </a:solidFill>
                <a:latin typeface="Gill Sans MT" panose="020B0502020104020203" pitchFamily="34" charset="77"/>
              </a:rPr>
              <a:t>Machine Learning Inference Bottlenecks</a:t>
            </a:r>
            <a:br>
              <a:rPr lang="en-US" sz="3000" b="1" dirty="0">
                <a:solidFill>
                  <a:schemeClr val="bg1">
                    <a:lumMod val="95000"/>
                  </a:schemeClr>
                </a:solidFill>
                <a:latin typeface="Gill Sans MT" panose="020B0502020104020203" pitchFamily="34" charset="77"/>
              </a:rPr>
            </a:br>
            <a:br>
              <a:rPr lang="en-US" sz="1000" b="1" dirty="0">
                <a:solidFill>
                  <a:schemeClr val="bg1">
                    <a:lumMod val="95000"/>
                  </a:schemeClr>
                </a:solidFill>
                <a:latin typeface="Gill Sans MT" panose="020B0502020104020203" pitchFamily="34" charset="77"/>
              </a:rPr>
            </a:br>
            <a:br>
              <a:rPr lang="en-US" sz="1000" b="1" dirty="0">
                <a:solidFill>
                  <a:schemeClr val="bg1">
                    <a:lumMod val="95000"/>
                  </a:schemeClr>
                </a:solidFill>
                <a:latin typeface="Gill Sans MT" panose="020B0502020104020203" pitchFamily="34" charset="77"/>
              </a:rPr>
            </a:br>
            <a:r>
              <a:rPr lang="en-US" sz="2400" dirty="0">
                <a:solidFill>
                  <a:schemeClr val="bg1">
                    <a:lumMod val="85000"/>
                  </a:schemeClr>
                </a:solidFill>
              </a:rPr>
              <a:t>P&amp;S Processing-in-Memory</a:t>
            </a:r>
            <a:br>
              <a:rPr lang="en-US" sz="2400" dirty="0">
                <a:solidFill>
                  <a:schemeClr val="bg1">
                    <a:lumMod val="85000"/>
                  </a:schemeClr>
                </a:solidFill>
              </a:rPr>
            </a:br>
            <a:r>
              <a:rPr lang="en-US" sz="2400" dirty="0">
                <a:solidFill>
                  <a:schemeClr val="bg1">
                    <a:lumMod val="85000"/>
                  </a:schemeClr>
                </a:solidFill>
              </a:rPr>
              <a:t>Fall 2022 </a:t>
            </a:r>
            <a:br>
              <a:rPr lang="en-US" sz="2400" dirty="0">
                <a:solidFill>
                  <a:schemeClr val="bg1">
                    <a:lumMod val="85000"/>
                  </a:schemeClr>
                </a:solidFill>
              </a:rPr>
            </a:br>
            <a:r>
              <a:rPr lang="en-US" sz="2400" dirty="0">
                <a:solidFill>
                  <a:schemeClr val="bg1">
                    <a:lumMod val="85000"/>
                  </a:schemeClr>
                </a:solidFill>
              </a:rPr>
              <a:t>17 January 2023</a:t>
            </a:r>
            <a:endParaRPr lang="en-US" sz="3000" b="1" dirty="0">
              <a:solidFill>
                <a:schemeClr val="bg1">
                  <a:lumMod val="85000"/>
                </a:schemeClr>
              </a:solidFill>
              <a:latin typeface="Gill Sans MT" panose="020B0502020104020203" pitchFamily="34" charset="77"/>
            </a:endParaRPr>
          </a:p>
        </p:txBody>
      </p:sp>
      <p:sp>
        <p:nvSpPr>
          <p:cNvPr id="6" name="Subtitle 5"/>
          <p:cNvSpPr>
            <a:spLocks noGrp="1"/>
          </p:cNvSpPr>
          <p:nvPr>
            <p:ph type="subTitle" idx="1"/>
          </p:nvPr>
        </p:nvSpPr>
        <p:spPr>
          <a:xfrm>
            <a:off x="1371600" y="3156704"/>
            <a:ext cx="6400800" cy="685800"/>
          </a:xfrm>
        </p:spPr>
        <p:txBody>
          <a:bodyPr>
            <a:noAutofit/>
          </a:bodyPr>
          <a:lstStyle/>
          <a:p>
            <a:br>
              <a:rPr lang="en-US" sz="3600" dirty="0">
                <a:solidFill>
                  <a:schemeClr val="tx1">
                    <a:lumMod val="75000"/>
                    <a:lumOff val="25000"/>
                  </a:schemeClr>
                </a:solidFill>
              </a:rPr>
            </a:br>
            <a:br>
              <a:rPr lang="en-US" sz="3600" dirty="0">
                <a:solidFill>
                  <a:schemeClr val="tx1">
                    <a:lumMod val="75000"/>
                    <a:lumOff val="25000"/>
                  </a:schemeClr>
                </a:solidFill>
              </a:rPr>
            </a:br>
            <a:endParaRPr lang="en-US" sz="3600" dirty="0">
              <a:solidFill>
                <a:schemeClr val="tx1">
                  <a:lumMod val="75000"/>
                  <a:lumOff val="25000"/>
                </a:schemeClr>
              </a:solidFill>
            </a:endParaRPr>
          </a:p>
        </p:txBody>
      </p:sp>
      <p:sp>
        <p:nvSpPr>
          <p:cNvPr id="2" name="Rectangle 1"/>
          <p:cNvSpPr/>
          <p:nvPr/>
        </p:nvSpPr>
        <p:spPr>
          <a:xfrm>
            <a:off x="0" y="3969840"/>
            <a:ext cx="9144000" cy="1261884"/>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Amirali</a:t>
            </a:r>
            <a:r>
              <a:rPr kumimoji="0" lang="en-US" sz="22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a:t>
            </a:r>
            <a:r>
              <a:rPr kumimoji="0" lang="en-US" sz="2200" b="1"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Boroumand</a:t>
            </a:r>
            <a:r>
              <a:rPr kumimoji="0" lang="en-US" sz="2200" b="1" i="0" u="none" strike="noStrike" kern="1200" cap="none" spc="0" normalizeH="0" baseline="0" noProof="0" dirty="0">
                <a:ln>
                  <a:noFill/>
                </a:ln>
                <a:solidFill>
                  <a:srgbClr val="800000"/>
                </a:solidFill>
                <a:effectLst/>
                <a:uLnTx/>
                <a:uFillTx/>
                <a:latin typeface="Gill Sans MT" panose="020B0502020104020203" pitchFamily="34" charset="77"/>
                <a:ea typeface="+mn-ea"/>
                <a:cs typeface="+mn-cs"/>
              </a:rPr>
              <a:t>		</a:t>
            </a:r>
            <a:r>
              <a:rPr kumimoji="0" lang="en-US" sz="2200" b="1"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Saugata</a:t>
            </a:r>
            <a:r>
              <a:rPr kumimoji="0" lang="en-US" sz="22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Ghose</a:t>
            </a:r>
            <a:r>
              <a:rPr kumimoji="0" lang="en-US" sz="2200" b="1" i="0" u="none" strike="noStrike" kern="1200" cap="none" spc="0" normalizeH="0" baseline="0" noProof="0" dirty="0">
                <a:ln>
                  <a:noFill/>
                </a:ln>
                <a:solidFill>
                  <a:srgbClr val="800000"/>
                </a:solidFill>
                <a:effectLst/>
                <a:uLnTx/>
                <a:uFillTx/>
                <a:latin typeface="Gill Sans MT" panose="020B0502020104020203" pitchFamily="34" charset="77"/>
                <a:ea typeface="+mn-ea"/>
                <a:cs typeface="+mn-cs"/>
              </a:rPr>
              <a:t>		</a:t>
            </a:r>
            <a:r>
              <a:rPr kumimoji="0" lang="en-US" sz="2200" b="1"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Berkin</a:t>
            </a:r>
            <a:r>
              <a:rPr kumimoji="0" lang="en-US" sz="22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Akin	</a:t>
            </a:r>
            <a:br>
              <a:rPr kumimoji="0" lang="en-US" sz="22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br>
            <a:endParaRPr kumimoji="0" lang="en-US" sz="5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Ravi Narayanaswami</a:t>
            </a:r>
            <a:r>
              <a:rPr kumimoji="0" lang="en-US" sz="2200" b="1" i="0" u="none" strike="noStrike" kern="1200" cap="none" spc="0" normalizeH="0" baseline="0" noProof="0" dirty="0">
                <a:ln>
                  <a:noFill/>
                </a:ln>
                <a:solidFill>
                  <a:srgbClr val="800000"/>
                </a:solidFill>
                <a:effectLst/>
                <a:uLnTx/>
                <a:uFillTx/>
                <a:latin typeface="Gill Sans MT" panose="020B0502020104020203" pitchFamily="34" charset="77"/>
                <a:ea typeface="+mn-ea"/>
                <a:cs typeface="+mn-cs"/>
              </a:rPr>
              <a:t>		</a:t>
            </a:r>
            <a:r>
              <a:rPr kumimoji="0" lang="en-US" sz="2200" b="1" i="0" u="none" strike="noStrike" kern="1200" cap="none" spc="0" normalizeH="0" baseline="0" noProof="0" dirty="0">
                <a:ln>
                  <a:noFill/>
                </a:ln>
                <a:solidFill>
                  <a:srgbClr val="C00000"/>
                </a:solidFill>
                <a:effectLst/>
                <a:uLnTx/>
                <a:uFillTx/>
                <a:latin typeface="Gill Sans MT" panose="020B0502020104020203" pitchFamily="34" charset="77"/>
                <a:ea typeface="+mn-ea"/>
                <a:cs typeface="+mn-cs"/>
              </a:rPr>
              <a:t>Geraldo F. Oliveira</a:t>
            </a:r>
            <a:r>
              <a:rPr kumimoji="0" lang="en-US" sz="2200" b="1" i="0" u="none" strike="noStrike" kern="1200" cap="none" spc="0" normalizeH="0" baseline="0" noProof="0" dirty="0">
                <a:ln>
                  <a:noFill/>
                </a:ln>
                <a:solidFill>
                  <a:srgbClr val="800000"/>
                </a:solidFill>
                <a:effectLst/>
                <a:uLnTx/>
                <a:uFillTx/>
                <a:latin typeface="Gill Sans MT" panose="020B0502020104020203" pitchFamily="34" charset="77"/>
                <a:ea typeface="+mn-ea"/>
                <a:cs typeface="+mn-cs"/>
              </a:rPr>
              <a:t>		</a:t>
            </a:r>
            <a:r>
              <a:rPr kumimoji="0" lang="en-US" sz="2200" b="1"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Xiaoyu</a:t>
            </a:r>
            <a:r>
              <a:rPr kumimoji="0" lang="en-US" sz="22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Ma</a:t>
            </a:r>
            <a:br>
              <a:rPr kumimoji="0" lang="en-US" sz="22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br>
            <a:r>
              <a:rPr kumimoji="0" lang="en-US" sz="5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Eric </a:t>
            </a:r>
            <a:r>
              <a:rPr kumimoji="0" lang="en-US" sz="2200" b="1"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Shiu</a:t>
            </a:r>
            <a:r>
              <a:rPr kumimoji="0" lang="en-US" sz="22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a:t>
            </a:r>
            <a:r>
              <a:rPr kumimoji="0" lang="en-US" sz="2200" b="1"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Onur</a:t>
            </a:r>
            <a:r>
              <a:rPr kumimoji="0" lang="en-US" sz="22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a:t>
            </a:r>
            <a:r>
              <a:rPr kumimoji="0" lang="en-US" sz="2200" b="1" i="0" u="none" strike="noStrike" kern="1200" cap="none" spc="0" normalizeH="0" baseline="0" noProof="0" dirty="0" err="1">
                <a:ln>
                  <a:noFill/>
                </a:ln>
                <a:solidFill>
                  <a:prstClr val="black"/>
                </a:solidFill>
                <a:effectLst/>
                <a:uLnTx/>
                <a:uFillTx/>
                <a:latin typeface="Gill Sans MT" panose="020B0502020104020203" pitchFamily="34" charset="77"/>
                <a:ea typeface="+mn-ea"/>
                <a:cs typeface="+mn-cs"/>
              </a:rPr>
              <a:t>Mutlu</a:t>
            </a:r>
            <a:endParaRPr kumimoji="0" lang="en-US" sz="2200" b="1" i="0" u="none" strike="noStrike" kern="1200" cap="none" spc="0" normalizeH="0" baseline="0" noProof="0" dirty="0">
              <a:ln>
                <a:noFill/>
              </a:ln>
              <a:solidFill>
                <a:srgbClr val="800000"/>
              </a:solidFill>
              <a:effectLst/>
              <a:uLnTx/>
              <a:uFillTx/>
              <a:latin typeface="Gill Sans MT" panose="020B0502020104020203" pitchFamily="34" charset="77"/>
              <a:ea typeface="+mn-ea"/>
              <a:cs typeface="+mn-cs"/>
            </a:endParaRPr>
          </a:p>
        </p:txBody>
      </p:sp>
      <p:sp>
        <p:nvSpPr>
          <p:cNvPr id="4" name="TextBox 3"/>
          <p:cNvSpPr txBox="1"/>
          <p:nvPr/>
        </p:nvSpPr>
        <p:spPr>
          <a:xfrm>
            <a:off x="-1882588" y="3316941"/>
            <a:ext cx="184666" cy="523220"/>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lumMod val="75000"/>
                  <a:lumOff val="25000"/>
                </a:prstClr>
              </a:solidFill>
              <a:effectLst/>
              <a:uLnTx/>
              <a:uFillTx/>
              <a:latin typeface="Gill Sans MT"/>
              <a:ea typeface="+mn-ea"/>
              <a:cs typeface="+mn-cs"/>
            </a:endParaRPr>
          </a:p>
        </p:txBody>
      </p:sp>
      <p:pic>
        <p:nvPicPr>
          <p:cNvPr id="8" name="Graphic 7">
            <a:extLst>
              <a:ext uri="{FF2B5EF4-FFF2-40B4-BE49-F238E27FC236}">
                <a16:creationId xmlns:a16="http://schemas.microsoft.com/office/drawing/2014/main" id="{43B2F70C-CDC6-A642-9D6B-32E6A8EA358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29000" y="5530813"/>
            <a:ext cx="2286000" cy="439783"/>
          </a:xfrm>
          <a:prstGeom prst="rect">
            <a:avLst/>
          </a:prstGeom>
        </p:spPr>
      </p:pic>
      <p:pic>
        <p:nvPicPr>
          <p:cNvPr id="12" name="Picture 11">
            <a:extLst>
              <a:ext uri="{FF2B5EF4-FFF2-40B4-BE49-F238E27FC236}">
                <a16:creationId xmlns:a16="http://schemas.microsoft.com/office/drawing/2014/main" id="{AE53EB73-9E00-244C-B2EA-E33C2F8B2514}"/>
              </a:ext>
            </a:extLst>
          </p:cNvPr>
          <p:cNvPicPr>
            <a:picLocks noChangeAspect="1"/>
          </p:cNvPicPr>
          <p:nvPr/>
        </p:nvPicPr>
        <p:blipFill rotWithShape="1">
          <a:blip r:embed="rId5"/>
          <a:srcRect t="16962" b="27098"/>
          <a:stretch/>
        </p:blipFill>
        <p:spPr>
          <a:xfrm>
            <a:off x="58146" y="6173160"/>
            <a:ext cx="2534307" cy="511945"/>
          </a:xfrm>
          <a:prstGeom prst="rect">
            <a:avLst/>
          </a:prstGeom>
        </p:spPr>
      </p:pic>
      <p:pic>
        <p:nvPicPr>
          <p:cNvPr id="13" name="Picture 12">
            <a:extLst>
              <a:ext uri="{FF2B5EF4-FFF2-40B4-BE49-F238E27FC236}">
                <a16:creationId xmlns:a16="http://schemas.microsoft.com/office/drawing/2014/main" id="{5BB3B014-CC27-D142-BF69-04643810126E}"/>
              </a:ext>
            </a:extLst>
          </p:cNvPr>
          <p:cNvPicPr>
            <a:picLocks noChangeAspect="1"/>
          </p:cNvPicPr>
          <p:nvPr/>
        </p:nvPicPr>
        <p:blipFill rotWithShape="1">
          <a:blip r:embed="rId6"/>
          <a:srcRect l="5935" t="23510" r="5031" b="23990"/>
          <a:stretch/>
        </p:blipFill>
        <p:spPr>
          <a:xfrm>
            <a:off x="4678100" y="5959344"/>
            <a:ext cx="2286000" cy="898656"/>
          </a:xfrm>
          <a:prstGeom prst="rect">
            <a:avLst/>
          </a:prstGeom>
        </p:spPr>
      </p:pic>
      <p:pic>
        <p:nvPicPr>
          <p:cNvPr id="14" name="Picture 2" descr="http://www.euroc-project.eu/fileadmin/imgEuroc/eurocConsortiumLogos/ethLogo.png">
            <a:extLst>
              <a:ext uri="{FF2B5EF4-FFF2-40B4-BE49-F238E27FC236}">
                <a16:creationId xmlns:a16="http://schemas.microsoft.com/office/drawing/2014/main" id="{8E6DF52C-6D6F-1D47-92E5-A4DDA60A3E2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99224" y="6173160"/>
            <a:ext cx="1998476" cy="41052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B8B85FF5-57D1-D247-8B48-4263EDD6952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37124" y="5979804"/>
            <a:ext cx="2175266" cy="898656"/>
          </a:xfrm>
          <a:prstGeom prst="rect">
            <a:avLst/>
          </a:prstGeom>
        </p:spPr>
      </p:pic>
      <p:pic>
        <p:nvPicPr>
          <p:cNvPr id="11" name="Picture 10">
            <a:extLst>
              <a:ext uri="{FF2B5EF4-FFF2-40B4-BE49-F238E27FC236}">
                <a16:creationId xmlns:a16="http://schemas.microsoft.com/office/drawing/2014/main" id="{2A39FB0B-8FCC-38FA-0C54-365E73AAECD0}"/>
              </a:ext>
            </a:extLst>
          </p:cNvPr>
          <p:cNvPicPr>
            <a:picLocks noChangeAspect="1"/>
          </p:cNvPicPr>
          <p:nvPr/>
        </p:nvPicPr>
        <p:blipFill rotWithShape="1">
          <a:blip r:embed="rId9"/>
          <a:srcRect b="21294"/>
          <a:stretch/>
        </p:blipFill>
        <p:spPr>
          <a:xfrm>
            <a:off x="7445330" y="2032107"/>
            <a:ext cx="1306264" cy="1307758"/>
          </a:xfrm>
          <a:prstGeom prst="rect">
            <a:avLst/>
          </a:prstGeom>
        </p:spPr>
      </p:pic>
    </p:spTree>
    <p:extLst>
      <p:ext uri="{BB962C8B-B14F-4D97-AF65-F5344CB8AC3E}">
        <p14:creationId xmlns:p14="http://schemas.microsoft.com/office/powerpoint/2010/main" val="2280863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4">
            <a:extLst>
              <a:ext uri="{FF2B5EF4-FFF2-40B4-BE49-F238E27FC236}">
                <a16:creationId xmlns:a16="http://schemas.microsoft.com/office/drawing/2014/main" id="{FDB9E82A-C985-4767-ABB6-05240EE85EB6}"/>
              </a:ext>
            </a:extLst>
          </p:cNvPr>
          <p:cNvSpPr txBox="1">
            <a:spLocks/>
          </p:cNvSpPr>
          <p:nvPr/>
        </p:nvSpPr>
        <p:spPr>
          <a:xfrm>
            <a:off x="0" y="0"/>
            <a:ext cx="9144000" cy="4077730"/>
          </a:xfrm>
          <a:prstGeom prst="rect">
            <a:avLst/>
          </a:prstGeom>
          <a:solidFill>
            <a:srgbClr val="1F497D">
              <a:lumMod val="75000"/>
            </a:srgbClr>
          </a:solidFill>
        </p:spPr>
        <p:txBody>
          <a:bodyPr vert="horz" lIns="91440" tIns="45720" rIns="91440" bIns="45720" rtlCol="0" anchor="ctr">
            <a:noAutofit/>
          </a:bodyPr>
          <a:lstStyle>
            <a:lvl1pPr algn="ctr" defTabSz="914400" rtl="0" eaLnBrk="1" latinLnBrk="0" hangingPunct="1">
              <a:spcBef>
                <a:spcPct val="0"/>
              </a:spcBef>
              <a:buNone/>
              <a:defRPr sz="4400" b="1" kern="1200">
                <a:solidFill>
                  <a:schemeClr val="tx1">
                    <a:lumMod val="65000"/>
                    <a:lumOff val="35000"/>
                  </a:schemeClr>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a:ln>
                  <a:noFill/>
                </a:ln>
                <a:solidFill>
                  <a:sysClr val="window" lastClr="FFFFFF">
                    <a:lumMod val="95000"/>
                  </a:sysClr>
                </a:solidFill>
                <a:effectLst/>
                <a:uLnTx/>
                <a:uFillTx/>
                <a:latin typeface="Gill Sans MT" panose="020B0502020104020203" pitchFamily="34" charset="77"/>
                <a:ea typeface="+mj-ea"/>
                <a:cs typeface="+mj-cs"/>
              </a:rPr>
              <a:t>Polynesia: </a:t>
            </a:r>
            <a:br>
              <a:rPr kumimoji="0" lang="en-US" sz="3600" b="1" i="0" u="none" strike="noStrike" kern="1200" cap="none" spc="0" normalizeH="0" baseline="0" noProof="0" dirty="0">
                <a:ln>
                  <a:noFill/>
                </a:ln>
                <a:solidFill>
                  <a:sysClr val="window" lastClr="FFFFFF">
                    <a:lumMod val="95000"/>
                  </a:sysClr>
                </a:solidFill>
                <a:effectLst/>
                <a:uLnTx/>
                <a:uFillTx/>
                <a:latin typeface="Gill Sans MT" panose="020B0502020104020203" pitchFamily="34" charset="77"/>
                <a:ea typeface="+mj-ea"/>
                <a:cs typeface="+mj-cs"/>
              </a:rPr>
            </a:br>
            <a:r>
              <a:rPr kumimoji="0" lang="en-US" sz="2800" b="1" i="0" u="none" strike="noStrike" kern="1200" cap="none" spc="0" normalizeH="0" baseline="0" noProof="0" dirty="0">
                <a:ln>
                  <a:noFill/>
                </a:ln>
                <a:solidFill>
                  <a:sysClr val="window" lastClr="FFFFFF">
                    <a:lumMod val="95000"/>
                  </a:sysClr>
                </a:solidFill>
                <a:effectLst/>
                <a:uLnTx/>
                <a:uFillTx/>
                <a:latin typeface="Gill Sans MT" panose="020B0502020104020203" pitchFamily="34" charset="77"/>
                <a:ea typeface="+mj-ea"/>
                <a:cs typeface="+mj-cs"/>
              </a:rPr>
              <a:t>Enabling High-Performance and Energy-Efficient </a:t>
            </a:r>
            <a:br>
              <a:rPr kumimoji="0" lang="en-US" sz="2800" b="1" i="0" u="none" strike="noStrike" kern="1200" cap="none" spc="0" normalizeH="0" baseline="0" noProof="0" dirty="0">
                <a:ln>
                  <a:noFill/>
                </a:ln>
                <a:solidFill>
                  <a:sysClr val="window" lastClr="FFFFFF">
                    <a:lumMod val="95000"/>
                  </a:sysClr>
                </a:solidFill>
                <a:effectLst/>
                <a:uLnTx/>
                <a:uFillTx/>
                <a:latin typeface="Gill Sans MT" panose="020B0502020104020203" pitchFamily="34" charset="77"/>
                <a:ea typeface="+mj-ea"/>
                <a:cs typeface="+mj-cs"/>
              </a:rPr>
            </a:br>
            <a:r>
              <a:rPr kumimoji="0" lang="en-US" sz="2800" b="1" i="0" u="none" strike="noStrike" kern="1200" cap="none" spc="0" normalizeH="0" baseline="0" noProof="0" dirty="0">
                <a:ln>
                  <a:noFill/>
                </a:ln>
                <a:solidFill>
                  <a:sysClr val="window" lastClr="FFFFFF">
                    <a:lumMod val="95000"/>
                  </a:sysClr>
                </a:solidFill>
                <a:effectLst/>
                <a:uLnTx/>
                <a:uFillTx/>
                <a:latin typeface="Gill Sans MT" panose="020B0502020104020203" pitchFamily="34" charset="77"/>
                <a:ea typeface="+mj-ea"/>
                <a:cs typeface="+mj-cs"/>
              </a:rPr>
              <a:t>Hybrid Transactional/Analytical Databases </a:t>
            </a:r>
            <a:br>
              <a:rPr kumimoji="0" lang="en-US" sz="2800" b="1" i="0" u="none" strike="noStrike" kern="1200" cap="none" spc="0" normalizeH="0" baseline="0" noProof="0" dirty="0">
                <a:ln>
                  <a:noFill/>
                </a:ln>
                <a:solidFill>
                  <a:sysClr val="window" lastClr="FFFFFF">
                    <a:lumMod val="95000"/>
                  </a:sysClr>
                </a:solidFill>
                <a:effectLst/>
                <a:uLnTx/>
                <a:uFillTx/>
                <a:latin typeface="Gill Sans MT" panose="020B0502020104020203" pitchFamily="34" charset="77"/>
                <a:ea typeface="+mj-ea"/>
                <a:cs typeface="+mj-cs"/>
              </a:rPr>
            </a:br>
            <a:r>
              <a:rPr kumimoji="0" lang="en-US" sz="2800" b="1" i="0" u="none" strike="noStrike" kern="1200" cap="none" spc="0" normalizeH="0" baseline="0" noProof="0" dirty="0">
                <a:ln>
                  <a:noFill/>
                </a:ln>
                <a:solidFill>
                  <a:sysClr val="window" lastClr="FFFFFF">
                    <a:lumMod val="95000"/>
                  </a:sysClr>
                </a:solidFill>
                <a:effectLst/>
                <a:uLnTx/>
                <a:uFillTx/>
                <a:latin typeface="Gill Sans MT" panose="020B0502020104020203" pitchFamily="34" charset="77"/>
                <a:ea typeface="+mj-ea"/>
                <a:cs typeface="+mj-cs"/>
              </a:rPr>
              <a:t>with Hardware/Software Co-Design</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2800" b="1" i="0" u="none" strike="noStrike" kern="1200" cap="none" spc="0" normalizeH="0" baseline="0" noProof="0" dirty="0">
              <a:ln>
                <a:noFill/>
              </a:ln>
              <a:solidFill>
                <a:sysClr val="window" lastClr="FFFFFF">
                  <a:lumMod val="95000"/>
                </a:sysClr>
              </a:solidFill>
              <a:effectLst/>
              <a:uLnTx/>
              <a:uFillTx/>
              <a:latin typeface="Gill Sans MT" panose="020B0502020104020203" pitchFamily="34" charset="77"/>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i="0" u="none" strike="noStrike" kern="1200" cap="none" spc="0" normalizeH="0" baseline="0" noProof="0" dirty="0">
                <a:ln>
                  <a:noFill/>
                </a:ln>
                <a:solidFill>
                  <a:prstClr val="white">
                    <a:lumMod val="85000"/>
                  </a:prstClr>
                </a:solidFill>
                <a:effectLst/>
                <a:uLnTx/>
                <a:uFillTx/>
                <a:latin typeface="Gill Sans MT" panose="020B0502020104020203" pitchFamily="34" charset="77"/>
                <a:ea typeface="+mj-ea"/>
                <a:cs typeface="+mj-cs"/>
              </a:rPr>
              <a:t>P&amp;S Processing-in-Memory</a:t>
            </a:r>
            <a:br>
              <a:rPr kumimoji="0" lang="en-US" sz="2000" i="0" u="none" strike="noStrike" kern="1200" cap="none" spc="0" normalizeH="0" baseline="0" noProof="0" dirty="0">
                <a:ln>
                  <a:noFill/>
                </a:ln>
                <a:solidFill>
                  <a:prstClr val="white">
                    <a:lumMod val="85000"/>
                  </a:prstClr>
                </a:solidFill>
                <a:effectLst/>
                <a:uLnTx/>
                <a:uFillTx/>
                <a:latin typeface="Gill Sans MT" panose="020B0502020104020203" pitchFamily="34" charset="77"/>
                <a:ea typeface="+mj-ea"/>
                <a:cs typeface="+mj-cs"/>
              </a:rPr>
            </a:br>
            <a:r>
              <a:rPr lang="en-US" sz="2000" dirty="0">
                <a:solidFill>
                  <a:schemeClr val="bg1">
                    <a:lumMod val="85000"/>
                  </a:schemeClr>
                </a:solidFill>
              </a:rPr>
              <a:t>Fall 2022 </a:t>
            </a:r>
            <a:br>
              <a:rPr lang="en-US" sz="2000" dirty="0">
                <a:solidFill>
                  <a:schemeClr val="bg1">
                    <a:lumMod val="85000"/>
                  </a:schemeClr>
                </a:solidFill>
              </a:rPr>
            </a:br>
            <a:r>
              <a:rPr lang="en-US" sz="2000" dirty="0">
                <a:solidFill>
                  <a:schemeClr val="bg1">
                    <a:lumMod val="85000"/>
                  </a:schemeClr>
                </a:solidFill>
              </a:rPr>
              <a:t>17 January 2023</a:t>
            </a:r>
            <a:endParaRPr kumimoji="0" lang="en-US" sz="2000" i="0" u="none" strike="noStrike" kern="1200" cap="none" spc="0" normalizeH="0" baseline="0" noProof="0" dirty="0">
              <a:ln>
                <a:noFill/>
              </a:ln>
              <a:solidFill>
                <a:sysClr val="window" lastClr="FFFFFF">
                  <a:lumMod val="95000"/>
                </a:sysClr>
              </a:solidFill>
              <a:effectLst/>
              <a:uLnTx/>
              <a:uFillTx/>
              <a:latin typeface="Gill Sans MT" panose="020B0502020104020203" pitchFamily="34" charset="77"/>
              <a:ea typeface="+mj-ea"/>
              <a:cs typeface="+mj-cs"/>
            </a:endParaRPr>
          </a:p>
        </p:txBody>
      </p:sp>
      <p:sp>
        <p:nvSpPr>
          <p:cNvPr id="24" name="Subtitle 5">
            <a:extLst>
              <a:ext uri="{FF2B5EF4-FFF2-40B4-BE49-F238E27FC236}">
                <a16:creationId xmlns:a16="http://schemas.microsoft.com/office/drawing/2014/main" id="{18139D0C-B8F5-4F6C-F485-5EF533B34A2F}"/>
              </a:ext>
            </a:extLst>
          </p:cNvPr>
          <p:cNvSpPr txBox="1">
            <a:spLocks/>
          </p:cNvSpPr>
          <p:nvPr/>
        </p:nvSpPr>
        <p:spPr>
          <a:xfrm>
            <a:off x="1364343" y="3156704"/>
            <a:ext cx="6400800" cy="685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600" b="1"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3200" b="1"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800" b="1"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400" b="1"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400" b="1"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br>
              <a:rPr kumimoji="0" lang="en-US" sz="3600" b="1" i="0" u="none" strike="noStrike" kern="1200" cap="none" spc="0" normalizeH="0" baseline="0" noProof="0">
                <a:ln>
                  <a:noFill/>
                </a:ln>
                <a:solidFill>
                  <a:sysClr val="windowText" lastClr="000000">
                    <a:lumMod val="75000"/>
                    <a:lumOff val="25000"/>
                  </a:sysClr>
                </a:solidFill>
                <a:effectLst/>
                <a:uLnTx/>
                <a:uFillTx/>
                <a:latin typeface="Gill Sans MT"/>
                <a:ea typeface="+mn-ea"/>
                <a:cs typeface="+mn-cs"/>
              </a:rPr>
            </a:br>
            <a:br>
              <a:rPr kumimoji="0" lang="en-US" sz="3600" b="1" i="0" u="none" strike="noStrike" kern="1200" cap="none" spc="0" normalizeH="0" baseline="0" noProof="0">
                <a:ln>
                  <a:noFill/>
                </a:ln>
                <a:solidFill>
                  <a:sysClr val="windowText" lastClr="000000">
                    <a:lumMod val="75000"/>
                    <a:lumOff val="25000"/>
                  </a:sysClr>
                </a:solidFill>
                <a:effectLst/>
                <a:uLnTx/>
                <a:uFillTx/>
                <a:latin typeface="Gill Sans MT"/>
                <a:ea typeface="+mn-ea"/>
                <a:cs typeface="+mn-cs"/>
              </a:rPr>
            </a:br>
            <a:endParaRPr kumimoji="0" lang="en-US" sz="3600" b="1" i="0" u="none" strike="noStrike" kern="1200" cap="none" spc="0" normalizeH="0" baseline="0" noProof="0" dirty="0">
              <a:ln>
                <a:noFill/>
              </a:ln>
              <a:solidFill>
                <a:sysClr val="windowText" lastClr="000000">
                  <a:lumMod val="75000"/>
                  <a:lumOff val="25000"/>
                </a:sysClr>
              </a:solidFill>
              <a:effectLst/>
              <a:uLnTx/>
              <a:uFillTx/>
              <a:latin typeface="Gill Sans MT"/>
              <a:ea typeface="+mn-ea"/>
              <a:cs typeface="+mn-cs"/>
            </a:endParaRPr>
          </a:p>
        </p:txBody>
      </p:sp>
      <p:sp>
        <p:nvSpPr>
          <p:cNvPr id="25" name="Rectangle 24">
            <a:extLst>
              <a:ext uri="{FF2B5EF4-FFF2-40B4-BE49-F238E27FC236}">
                <a16:creationId xmlns:a16="http://schemas.microsoft.com/office/drawing/2014/main" id="{8B5A8CDB-FB45-A75A-8D2B-F37BD041D989}"/>
              </a:ext>
            </a:extLst>
          </p:cNvPr>
          <p:cNvSpPr/>
          <p:nvPr/>
        </p:nvSpPr>
        <p:spPr>
          <a:xfrm>
            <a:off x="0" y="3056347"/>
            <a:ext cx="9144000" cy="430887"/>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800000"/>
                </a:solidFill>
                <a:effectLst/>
                <a:uLnTx/>
                <a:uFillTx/>
                <a:latin typeface="Gill Sans MT" panose="020B0502020104020203" pitchFamily="34" charset="77"/>
                <a:ea typeface="+mn-ea"/>
                <a:cs typeface="+mn-cs"/>
              </a:rPr>
              <a:t>		</a:t>
            </a:r>
          </a:p>
        </p:txBody>
      </p:sp>
      <p:sp>
        <p:nvSpPr>
          <p:cNvPr id="26" name="TextBox 25">
            <a:extLst>
              <a:ext uri="{FF2B5EF4-FFF2-40B4-BE49-F238E27FC236}">
                <a16:creationId xmlns:a16="http://schemas.microsoft.com/office/drawing/2014/main" id="{22D56924-E815-4206-84CD-E30C86BB8890}"/>
              </a:ext>
            </a:extLst>
          </p:cNvPr>
          <p:cNvSpPr txBox="1"/>
          <p:nvPr/>
        </p:nvSpPr>
        <p:spPr>
          <a:xfrm>
            <a:off x="-1882588" y="3316941"/>
            <a:ext cx="184666" cy="523220"/>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lumMod val="75000"/>
                  <a:lumOff val="25000"/>
                </a:prstClr>
              </a:solidFill>
              <a:effectLst/>
              <a:uLnTx/>
              <a:uFillTx/>
              <a:latin typeface="Gill Sans MT"/>
              <a:ea typeface="+mn-ea"/>
              <a:cs typeface="+mn-cs"/>
            </a:endParaRPr>
          </a:p>
        </p:txBody>
      </p:sp>
      <p:pic>
        <p:nvPicPr>
          <p:cNvPr id="27" name="Graphic 26">
            <a:extLst>
              <a:ext uri="{FF2B5EF4-FFF2-40B4-BE49-F238E27FC236}">
                <a16:creationId xmlns:a16="http://schemas.microsoft.com/office/drawing/2014/main" id="{02112AF4-9C6F-CDB5-4410-7E2E11B2E31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7523" y="6209240"/>
            <a:ext cx="2286000" cy="439783"/>
          </a:xfrm>
          <a:prstGeom prst="rect">
            <a:avLst/>
          </a:prstGeom>
        </p:spPr>
      </p:pic>
      <p:pic>
        <p:nvPicPr>
          <p:cNvPr id="29" name="Picture 28">
            <a:extLst>
              <a:ext uri="{FF2B5EF4-FFF2-40B4-BE49-F238E27FC236}">
                <a16:creationId xmlns:a16="http://schemas.microsoft.com/office/drawing/2014/main" id="{7103FA18-8FA0-8EA4-2151-B6A13616E88B}"/>
              </a:ext>
            </a:extLst>
          </p:cNvPr>
          <p:cNvPicPr>
            <a:picLocks noChangeAspect="1"/>
          </p:cNvPicPr>
          <p:nvPr/>
        </p:nvPicPr>
        <p:blipFill rotWithShape="1">
          <a:blip r:embed="rId5"/>
          <a:srcRect l="5935" t="23510" r="5031" b="23990"/>
          <a:stretch/>
        </p:blipFill>
        <p:spPr>
          <a:xfrm>
            <a:off x="2591318" y="5959344"/>
            <a:ext cx="2286000" cy="898656"/>
          </a:xfrm>
          <a:prstGeom prst="rect">
            <a:avLst/>
          </a:prstGeom>
        </p:spPr>
      </p:pic>
      <p:pic>
        <p:nvPicPr>
          <p:cNvPr id="30" name="Picture 2" descr="http://www.euroc-project.eu/fileadmin/imgEuroc/eurocConsortiumLogos/ethLogo.png">
            <a:extLst>
              <a:ext uri="{FF2B5EF4-FFF2-40B4-BE49-F238E27FC236}">
                <a16:creationId xmlns:a16="http://schemas.microsoft.com/office/drawing/2014/main" id="{BE120067-E558-6BC3-058B-B7FC6D65AB2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15404" y="6173160"/>
            <a:ext cx="1998476" cy="410522"/>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0">
            <a:extLst>
              <a:ext uri="{FF2B5EF4-FFF2-40B4-BE49-F238E27FC236}">
                <a16:creationId xmlns:a16="http://schemas.microsoft.com/office/drawing/2014/main" id="{51288883-3E9F-27B4-5B57-FB88D3888ED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19122" y="5979804"/>
            <a:ext cx="2175266" cy="898656"/>
          </a:xfrm>
          <a:prstGeom prst="rect">
            <a:avLst/>
          </a:prstGeom>
        </p:spPr>
      </p:pic>
      <p:grpSp>
        <p:nvGrpSpPr>
          <p:cNvPr id="32" name="Group 31">
            <a:extLst>
              <a:ext uri="{FF2B5EF4-FFF2-40B4-BE49-F238E27FC236}">
                <a16:creationId xmlns:a16="http://schemas.microsoft.com/office/drawing/2014/main" id="{9C7E8F51-9381-EFC1-90F4-5B581FD20D5A}"/>
              </a:ext>
            </a:extLst>
          </p:cNvPr>
          <p:cNvGrpSpPr/>
          <p:nvPr/>
        </p:nvGrpSpPr>
        <p:grpSpPr>
          <a:xfrm>
            <a:off x="268787" y="4564969"/>
            <a:ext cx="8606425" cy="926903"/>
            <a:chOff x="1834605" y="3173307"/>
            <a:chExt cx="5405987" cy="926903"/>
          </a:xfrm>
        </p:grpSpPr>
        <p:sp>
          <p:nvSpPr>
            <p:cNvPr id="33" name="TextBox 32">
              <a:extLst>
                <a:ext uri="{FF2B5EF4-FFF2-40B4-BE49-F238E27FC236}">
                  <a16:creationId xmlns:a16="http://schemas.microsoft.com/office/drawing/2014/main" id="{C6D72257-52FD-B627-E655-4843B09F8C7C}"/>
                </a:ext>
              </a:extLst>
            </p:cNvPr>
            <p:cNvSpPr txBox="1"/>
            <p:nvPr/>
          </p:nvSpPr>
          <p:spPr>
            <a:xfrm>
              <a:off x="1834605" y="3173307"/>
              <a:ext cx="3158338" cy="492443"/>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Amirali Boroumand</a:t>
              </a:r>
              <a:endParaRPr kumimoji="0" lang="en-US" sz="2600" b="0" i="0" u="none" strike="noStrike" kern="1200" cap="none" spc="0" normalizeH="0" baseline="0" noProof="0" dirty="0">
                <a:ln>
                  <a:noFill/>
                </a:ln>
                <a:solidFill>
                  <a:prstClr val="black"/>
                </a:solidFill>
                <a:effectLst/>
                <a:uLnTx/>
                <a:uFillTx/>
                <a:latin typeface="Gill Sans MT"/>
                <a:ea typeface="+mn-ea"/>
                <a:cs typeface="+mn-cs"/>
              </a:endParaRPr>
            </a:p>
          </p:txBody>
        </p:sp>
        <p:sp>
          <p:nvSpPr>
            <p:cNvPr id="34" name="TextBox 33">
              <a:extLst>
                <a:ext uri="{FF2B5EF4-FFF2-40B4-BE49-F238E27FC236}">
                  <a16:creationId xmlns:a16="http://schemas.microsoft.com/office/drawing/2014/main" id="{E53358B2-BD72-948B-1F23-7D63554DAC3C}"/>
                </a:ext>
              </a:extLst>
            </p:cNvPr>
            <p:cNvSpPr txBox="1"/>
            <p:nvPr/>
          </p:nvSpPr>
          <p:spPr>
            <a:xfrm>
              <a:off x="4369376" y="3173308"/>
              <a:ext cx="2871216" cy="492443"/>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Saugata Ghose</a:t>
              </a:r>
              <a:endParaRPr kumimoji="0" lang="en-US" sz="2600" b="0" i="0" u="none" strike="noStrike" kern="1200" cap="none" spc="0" normalizeH="0" baseline="0" noProof="0" dirty="0">
                <a:ln>
                  <a:noFill/>
                </a:ln>
                <a:solidFill>
                  <a:prstClr val="black"/>
                </a:solidFill>
                <a:effectLst/>
                <a:uLnTx/>
                <a:uFillTx/>
                <a:latin typeface="Gill Sans MT"/>
                <a:ea typeface="+mn-ea"/>
                <a:cs typeface="+mn-cs"/>
              </a:endParaRPr>
            </a:p>
          </p:txBody>
        </p:sp>
        <p:sp>
          <p:nvSpPr>
            <p:cNvPr id="35" name="TextBox 34">
              <a:extLst>
                <a:ext uri="{FF2B5EF4-FFF2-40B4-BE49-F238E27FC236}">
                  <a16:creationId xmlns:a16="http://schemas.microsoft.com/office/drawing/2014/main" id="{EB2E1145-5F1F-B877-2DDC-141965B6201A}"/>
                </a:ext>
              </a:extLst>
            </p:cNvPr>
            <p:cNvSpPr txBox="1"/>
            <p:nvPr/>
          </p:nvSpPr>
          <p:spPr>
            <a:xfrm>
              <a:off x="2063208" y="3607767"/>
              <a:ext cx="2686957" cy="492443"/>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C00000"/>
                  </a:solidFill>
                  <a:effectLst/>
                  <a:uLnTx/>
                  <a:uFillTx/>
                  <a:latin typeface="Gill Sans MT" panose="020B0502020104020203" pitchFamily="34" charset="77"/>
                  <a:ea typeface="+mn-ea"/>
                  <a:cs typeface="+mn-cs"/>
                </a:rPr>
                <a:t>Geraldo F. Oliveira</a:t>
              </a:r>
              <a:r>
                <a:rPr kumimoji="0" lang="en-US" sz="26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a:t>
              </a:r>
              <a:endParaRPr kumimoji="0" lang="en-US" sz="2600" b="0" i="0" u="none" strike="noStrike" kern="1200" cap="none" spc="0" normalizeH="0" baseline="0" noProof="0" dirty="0">
                <a:ln>
                  <a:noFill/>
                </a:ln>
                <a:solidFill>
                  <a:prstClr val="black"/>
                </a:solidFill>
                <a:effectLst/>
                <a:uLnTx/>
                <a:uFillTx/>
                <a:latin typeface="Gill Sans MT"/>
                <a:ea typeface="+mn-ea"/>
                <a:cs typeface="+mn-cs"/>
              </a:endParaRPr>
            </a:p>
          </p:txBody>
        </p:sp>
        <p:sp>
          <p:nvSpPr>
            <p:cNvPr id="36" name="TextBox 35">
              <a:extLst>
                <a:ext uri="{FF2B5EF4-FFF2-40B4-BE49-F238E27FC236}">
                  <a16:creationId xmlns:a16="http://schemas.microsoft.com/office/drawing/2014/main" id="{86238A45-55C0-9486-C026-00B1E083E343}"/>
                </a:ext>
              </a:extLst>
            </p:cNvPr>
            <p:cNvSpPr txBox="1"/>
            <p:nvPr/>
          </p:nvSpPr>
          <p:spPr>
            <a:xfrm>
              <a:off x="4696541" y="3607766"/>
              <a:ext cx="2217621" cy="492443"/>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Onur Mutlu</a:t>
              </a:r>
              <a:r>
                <a:rPr kumimoji="0" lang="en-US" sz="2600" b="1" i="0" u="none" strike="noStrike" kern="1200" cap="none" spc="0" normalizeH="0" baseline="0" noProof="0" dirty="0">
                  <a:ln>
                    <a:noFill/>
                  </a:ln>
                  <a:solidFill>
                    <a:srgbClr val="800000"/>
                  </a:solidFill>
                  <a:effectLst/>
                  <a:uLnTx/>
                  <a:uFillTx/>
                  <a:latin typeface="Gill Sans MT" panose="020B0502020104020203" pitchFamily="34" charset="77"/>
                  <a:ea typeface="+mn-ea"/>
                  <a:cs typeface="+mn-cs"/>
                </a:rPr>
                <a:t>                                </a:t>
              </a:r>
              <a:endParaRPr kumimoji="0" lang="en-US" sz="26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endParaRPr>
            </a:p>
          </p:txBody>
        </p:sp>
      </p:grpSp>
    </p:spTree>
    <p:extLst>
      <p:ext uri="{BB962C8B-B14F-4D97-AF65-F5344CB8AC3E}">
        <p14:creationId xmlns:p14="http://schemas.microsoft.com/office/powerpoint/2010/main" val="23007311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D27D2AA-1BAA-31D5-C983-42F3FC3197BF}"/>
              </a:ext>
            </a:extLst>
          </p:cNvPr>
          <p:cNvSpPr/>
          <p:nvPr/>
        </p:nvSpPr>
        <p:spPr>
          <a:xfrm>
            <a:off x="-2" y="2795424"/>
            <a:ext cx="9144002" cy="1034371"/>
          </a:xfrm>
          <a:prstGeom prst="rect">
            <a:avLst/>
          </a:prstGeom>
          <a:solidFill>
            <a:srgbClr val="B8CF92">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8" name="Rectangle 7">
            <a:extLst>
              <a:ext uri="{FF2B5EF4-FFF2-40B4-BE49-F238E27FC236}">
                <a16:creationId xmlns:a16="http://schemas.microsoft.com/office/drawing/2014/main" id="{B3EE80DC-F576-1D3F-5B58-969E7D75D14E}"/>
              </a:ext>
            </a:extLst>
          </p:cNvPr>
          <p:cNvSpPr/>
          <p:nvPr/>
        </p:nvSpPr>
        <p:spPr>
          <a:xfrm>
            <a:off x="-1" y="5457003"/>
            <a:ext cx="9144001" cy="1035880"/>
          </a:xfrm>
          <a:prstGeom prst="rect">
            <a:avLst/>
          </a:prstGeom>
          <a:solidFill>
            <a:srgbClr val="AF9CD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7" name="Rectangle 6">
            <a:extLst>
              <a:ext uri="{FF2B5EF4-FFF2-40B4-BE49-F238E27FC236}">
                <a16:creationId xmlns:a16="http://schemas.microsoft.com/office/drawing/2014/main" id="{38FD1747-586A-96C6-72A0-FFF1713ECE47}"/>
              </a:ext>
            </a:extLst>
          </p:cNvPr>
          <p:cNvSpPr/>
          <p:nvPr/>
        </p:nvSpPr>
        <p:spPr>
          <a:xfrm>
            <a:off x="0" y="3936121"/>
            <a:ext cx="9144000" cy="1414556"/>
          </a:xfrm>
          <a:prstGeom prst="rect">
            <a:avLst/>
          </a:prstGeom>
          <a:solidFill>
            <a:srgbClr val="CCD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6" name="Rectangle 5">
            <a:extLst>
              <a:ext uri="{FF2B5EF4-FFF2-40B4-BE49-F238E27FC236}">
                <a16:creationId xmlns:a16="http://schemas.microsoft.com/office/drawing/2014/main" id="{ACC7CEED-E27F-10BE-6820-1A9645F1D632}"/>
              </a:ext>
            </a:extLst>
          </p:cNvPr>
          <p:cNvSpPr/>
          <p:nvPr/>
        </p:nvSpPr>
        <p:spPr>
          <a:xfrm>
            <a:off x="0" y="2287135"/>
            <a:ext cx="9144000" cy="403717"/>
          </a:xfrm>
          <a:prstGeom prst="rect">
            <a:avLst/>
          </a:prstGeom>
          <a:solidFill>
            <a:srgbClr val="FFBFB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5" name="Rectangle 4">
            <a:extLst>
              <a:ext uri="{FF2B5EF4-FFF2-40B4-BE49-F238E27FC236}">
                <a16:creationId xmlns:a16="http://schemas.microsoft.com/office/drawing/2014/main" id="{3608DF62-829F-0539-2F5C-42B44B93CF95}"/>
              </a:ext>
            </a:extLst>
          </p:cNvPr>
          <p:cNvSpPr/>
          <p:nvPr/>
        </p:nvSpPr>
        <p:spPr>
          <a:xfrm>
            <a:off x="1" y="838192"/>
            <a:ext cx="9144000" cy="1350749"/>
          </a:xfrm>
          <a:prstGeom prst="rect">
            <a:avLst/>
          </a:prstGeom>
          <a:solidFill>
            <a:srgbClr val="FFF4CC">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2" name="Title 1"/>
          <p:cNvSpPr>
            <a:spLocks noGrp="1"/>
          </p:cNvSpPr>
          <p:nvPr>
            <p:ph type="title"/>
          </p:nvPr>
        </p:nvSpPr>
        <p:spPr/>
        <p:txBody>
          <a:bodyPr/>
          <a:lstStyle/>
          <a:p>
            <a:r>
              <a:rPr lang="en-US" dirty="0"/>
              <a:t>Executive Summary</a:t>
            </a:r>
          </a:p>
        </p:txBody>
      </p:sp>
      <p:sp>
        <p:nvSpPr>
          <p:cNvPr id="3" name="Content Placeholder 2"/>
          <p:cNvSpPr>
            <a:spLocks noGrp="1"/>
          </p:cNvSpPr>
          <p:nvPr>
            <p:ph idx="1"/>
          </p:nvPr>
        </p:nvSpPr>
        <p:spPr>
          <a:xfrm>
            <a:off x="-32096" y="838199"/>
            <a:ext cx="9404195" cy="6126127"/>
          </a:xfrm>
        </p:spPr>
        <p:txBody>
          <a:bodyPr>
            <a:normAutofit fontScale="92500" lnSpcReduction="20000"/>
          </a:bodyPr>
          <a:lstStyle/>
          <a:p>
            <a:pPr marL="115888" indent="-115888"/>
            <a:r>
              <a:rPr lang="en-US" sz="2200" dirty="0">
                <a:solidFill>
                  <a:schemeClr val="tx2"/>
                </a:solidFill>
              </a:rPr>
              <a:t> </a:t>
            </a:r>
            <a:r>
              <a:rPr lang="en-US" sz="2200" u="sng" dirty="0">
                <a:solidFill>
                  <a:schemeClr val="tx2"/>
                </a:solidFill>
              </a:rPr>
              <a:t>Context</a:t>
            </a:r>
            <a:r>
              <a:rPr lang="en-US" sz="2200" dirty="0">
                <a:solidFill>
                  <a:schemeClr val="tx2"/>
                </a:solidFill>
              </a:rPr>
              <a:t>: Many applications need to perform real-time data analysis using </a:t>
            </a:r>
            <a:br>
              <a:rPr lang="en-US" sz="2200" dirty="0">
                <a:solidFill>
                  <a:schemeClr val="tx2"/>
                </a:solidFill>
              </a:rPr>
            </a:br>
            <a:r>
              <a:rPr lang="en-US" sz="2200" dirty="0">
                <a:solidFill>
                  <a:schemeClr val="tx2"/>
                </a:solidFill>
              </a:rPr>
              <a:t>an </a:t>
            </a:r>
            <a:r>
              <a:rPr lang="en-US" sz="2200" u="sng" dirty="0">
                <a:solidFill>
                  <a:schemeClr val="tx2"/>
                </a:solidFill>
              </a:rPr>
              <a:t>H</a:t>
            </a:r>
            <a:r>
              <a:rPr lang="en-US" sz="2200" dirty="0">
                <a:solidFill>
                  <a:schemeClr val="tx2"/>
                </a:solidFill>
              </a:rPr>
              <a:t>ybrid </a:t>
            </a:r>
            <a:r>
              <a:rPr lang="en-US" sz="2200" u="sng" dirty="0">
                <a:solidFill>
                  <a:schemeClr val="tx2"/>
                </a:solidFill>
              </a:rPr>
              <a:t>T</a:t>
            </a:r>
            <a:r>
              <a:rPr lang="en-US" sz="2200" dirty="0">
                <a:solidFill>
                  <a:schemeClr val="tx2"/>
                </a:solidFill>
              </a:rPr>
              <a:t>ransactional/</a:t>
            </a:r>
            <a:r>
              <a:rPr lang="en-US" sz="2200" u="sng" dirty="0">
                <a:solidFill>
                  <a:schemeClr val="tx2"/>
                </a:solidFill>
              </a:rPr>
              <a:t>A</a:t>
            </a:r>
            <a:r>
              <a:rPr lang="en-US" sz="2200" dirty="0">
                <a:solidFill>
                  <a:schemeClr val="tx2"/>
                </a:solidFill>
              </a:rPr>
              <a:t>nalytical </a:t>
            </a:r>
            <a:r>
              <a:rPr lang="en-US" sz="2200" u="sng" dirty="0">
                <a:solidFill>
                  <a:schemeClr val="tx2"/>
                </a:solidFill>
              </a:rPr>
              <a:t>P</a:t>
            </a:r>
            <a:r>
              <a:rPr lang="en-US" sz="2200" dirty="0">
                <a:solidFill>
                  <a:schemeClr val="tx2"/>
                </a:solidFill>
              </a:rPr>
              <a:t>rocessing (HTAP) system</a:t>
            </a:r>
          </a:p>
          <a:p>
            <a:pPr marL="517525" lvl="1"/>
            <a:r>
              <a:rPr lang="en-US" sz="2000" dirty="0"/>
              <a:t>An ideal HTAP system should have </a:t>
            </a:r>
            <a:r>
              <a:rPr lang="en-US" sz="2000" dirty="0">
                <a:solidFill>
                  <a:srgbClr val="0000FF"/>
                </a:solidFill>
              </a:rPr>
              <a:t>three properties</a:t>
            </a:r>
            <a:r>
              <a:rPr lang="en-US" sz="2000" dirty="0"/>
              <a:t>: </a:t>
            </a:r>
            <a:br>
              <a:rPr lang="en-US" sz="2000" dirty="0"/>
            </a:br>
            <a:r>
              <a:rPr lang="en-US" sz="2000" dirty="0"/>
              <a:t>(1) </a:t>
            </a:r>
            <a:r>
              <a:rPr lang="en-US" sz="2000" dirty="0">
                <a:solidFill>
                  <a:srgbClr val="C00000"/>
                </a:solidFill>
              </a:rPr>
              <a:t>data freshness </a:t>
            </a:r>
            <a:r>
              <a:rPr lang="en-US" sz="2000" dirty="0"/>
              <a:t>and </a:t>
            </a:r>
            <a:r>
              <a:rPr lang="en-US" sz="2000" dirty="0">
                <a:solidFill>
                  <a:srgbClr val="C00000"/>
                </a:solidFill>
              </a:rPr>
              <a:t>consistency</a:t>
            </a:r>
            <a:r>
              <a:rPr lang="en-US" sz="2000" dirty="0"/>
              <a:t>, (2) </a:t>
            </a:r>
            <a:r>
              <a:rPr lang="en-US" sz="2000" dirty="0">
                <a:solidFill>
                  <a:srgbClr val="C00000"/>
                </a:solidFill>
              </a:rPr>
              <a:t>workload-specific optimization</a:t>
            </a:r>
            <a:r>
              <a:rPr lang="en-US" sz="2000" dirty="0"/>
              <a:t>, </a:t>
            </a:r>
            <a:br>
              <a:rPr lang="en-US" sz="2000" dirty="0"/>
            </a:br>
            <a:r>
              <a:rPr lang="en-US" sz="2000" dirty="0"/>
              <a:t>(3) </a:t>
            </a:r>
            <a:r>
              <a:rPr lang="en-US" sz="2000" dirty="0">
                <a:solidFill>
                  <a:srgbClr val="C00000"/>
                </a:solidFill>
              </a:rPr>
              <a:t>performance isolation</a:t>
            </a:r>
            <a:br>
              <a:rPr lang="en-US" sz="2000" dirty="0">
                <a:solidFill>
                  <a:srgbClr val="0000FF"/>
                </a:solidFill>
              </a:rPr>
            </a:br>
            <a:endParaRPr lang="en-US" sz="1800" dirty="0">
              <a:solidFill>
                <a:srgbClr val="0000FF"/>
              </a:solidFill>
            </a:endParaRPr>
          </a:p>
          <a:p>
            <a:pPr marL="115888" indent="-115888"/>
            <a:r>
              <a:rPr lang="en-US" sz="2200" dirty="0">
                <a:solidFill>
                  <a:schemeClr val="tx2"/>
                </a:solidFill>
              </a:rPr>
              <a:t> </a:t>
            </a:r>
            <a:r>
              <a:rPr lang="en-US" sz="2200" u="sng" dirty="0">
                <a:solidFill>
                  <a:schemeClr val="tx2"/>
                </a:solidFill>
              </a:rPr>
              <a:t>Problem</a:t>
            </a:r>
            <a:r>
              <a:rPr lang="en-US" sz="2200" dirty="0">
                <a:solidFill>
                  <a:schemeClr val="tx2"/>
                </a:solidFill>
              </a:rPr>
              <a:t>: </a:t>
            </a:r>
            <a:r>
              <a:rPr lang="en-US" sz="2200" spc="-20" dirty="0">
                <a:solidFill>
                  <a:schemeClr val="tx2"/>
                </a:solidFill>
              </a:rPr>
              <a:t>Prior works </a:t>
            </a:r>
            <a:r>
              <a:rPr lang="en-US" sz="2200" spc="-20" dirty="0">
                <a:solidFill>
                  <a:srgbClr val="C00000"/>
                </a:solidFill>
              </a:rPr>
              <a:t>cannot achieve all properties</a:t>
            </a:r>
            <a:r>
              <a:rPr lang="en-US" sz="2200" spc="-20" dirty="0">
                <a:solidFill>
                  <a:schemeClr val="tx2"/>
                </a:solidFill>
              </a:rPr>
              <a:t> of an ideal HTAP system</a:t>
            </a:r>
            <a:br>
              <a:rPr lang="en-US" sz="2200" dirty="0">
                <a:solidFill>
                  <a:schemeClr val="tx2"/>
                </a:solidFill>
              </a:rPr>
            </a:br>
            <a:endParaRPr lang="en-US" sz="2200" dirty="0">
              <a:solidFill>
                <a:schemeClr val="tx2"/>
              </a:solidFill>
            </a:endParaRPr>
          </a:p>
          <a:p>
            <a:pPr marL="115888" indent="-115888"/>
            <a:r>
              <a:rPr lang="en-US" sz="2200" dirty="0">
                <a:solidFill>
                  <a:schemeClr val="tx2"/>
                </a:solidFill>
              </a:rPr>
              <a:t> </a:t>
            </a:r>
            <a:r>
              <a:rPr lang="en-US" sz="2200" u="sng" dirty="0">
                <a:solidFill>
                  <a:schemeClr val="tx2"/>
                </a:solidFill>
              </a:rPr>
              <a:t>Key Idea</a:t>
            </a:r>
            <a:r>
              <a:rPr lang="en-US" sz="2200" dirty="0">
                <a:solidFill>
                  <a:schemeClr val="tx2"/>
                </a:solidFill>
              </a:rPr>
              <a:t>: </a:t>
            </a:r>
            <a:r>
              <a:rPr lang="en-US" sz="2200" dirty="0">
                <a:solidFill>
                  <a:schemeClr val="tx2"/>
                </a:solidFill>
                <a:cs typeface="Adobe Garamond Pro"/>
              </a:rPr>
              <a:t>Divide the system into transactional and analytical </a:t>
            </a:r>
            <a:r>
              <a:rPr lang="en-US" sz="2200" dirty="0">
                <a:solidFill>
                  <a:srgbClr val="0000FF"/>
                </a:solidFill>
                <a:cs typeface="Adobe Garamond Pro"/>
              </a:rPr>
              <a:t>processing islands</a:t>
            </a:r>
          </a:p>
          <a:p>
            <a:pPr marL="465138" lvl="1"/>
            <a:r>
              <a:rPr lang="en-US" sz="2000" dirty="0">
                <a:solidFill>
                  <a:srgbClr val="595959"/>
                </a:solidFill>
              </a:rPr>
              <a:t>Enables </a:t>
            </a:r>
            <a:r>
              <a:rPr lang="en-US" sz="2000" dirty="0">
                <a:solidFill>
                  <a:srgbClr val="C00000"/>
                </a:solidFill>
              </a:rPr>
              <a:t>workload-specific optimizations </a:t>
            </a:r>
            <a:r>
              <a:rPr lang="en-US" sz="2000" dirty="0">
                <a:solidFill>
                  <a:srgbClr val="595959"/>
                </a:solidFill>
              </a:rPr>
              <a:t>and </a:t>
            </a:r>
            <a:r>
              <a:rPr lang="en-US" sz="2000" dirty="0">
                <a:solidFill>
                  <a:srgbClr val="C00000"/>
                </a:solidFill>
              </a:rPr>
              <a:t>performance isolation </a:t>
            </a:r>
            <a:br>
              <a:rPr lang="en-US" sz="2000" dirty="0">
                <a:solidFill>
                  <a:srgbClr val="1400FF"/>
                </a:solidFill>
              </a:rPr>
            </a:br>
            <a:endParaRPr lang="en-US" sz="2000" dirty="0">
              <a:solidFill>
                <a:srgbClr val="1400FF"/>
              </a:solidFill>
            </a:endParaRPr>
          </a:p>
          <a:p>
            <a:pPr marL="115888" indent="-115888"/>
            <a:r>
              <a:rPr lang="en-US" sz="2200" dirty="0">
                <a:solidFill>
                  <a:schemeClr val="tx2"/>
                </a:solidFill>
              </a:rPr>
              <a:t> </a:t>
            </a:r>
            <a:r>
              <a:rPr lang="en-US" sz="2200" u="sng" dirty="0">
                <a:solidFill>
                  <a:schemeClr val="tx2"/>
                </a:solidFill>
              </a:rPr>
              <a:t>Key Mechanism</a:t>
            </a:r>
            <a:r>
              <a:rPr lang="en-US" sz="2200" dirty="0">
                <a:solidFill>
                  <a:schemeClr val="tx2"/>
                </a:solidFill>
              </a:rPr>
              <a:t>: Polynesia, a novel hardware/software cooperative design </a:t>
            </a:r>
            <a:br>
              <a:rPr lang="en-US" sz="2200" dirty="0">
                <a:solidFill>
                  <a:schemeClr val="tx2"/>
                </a:solidFill>
              </a:rPr>
            </a:br>
            <a:r>
              <a:rPr lang="en-US" sz="2200" dirty="0">
                <a:solidFill>
                  <a:schemeClr val="tx2"/>
                </a:solidFill>
              </a:rPr>
              <a:t>for in-memory HTAP databases</a:t>
            </a:r>
          </a:p>
          <a:p>
            <a:pPr marL="517525" lvl="1"/>
            <a:r>
              <a:rPr lang="en-US" sz="2000" dirty="0"/>
              <a:t>Implements </a:t>
            </a:r>
            <a:r>
              <a:rPr lang="en-US" sz="2000" dirty="0">
                <a:solidFill>
                  <a:srgbClr val="0000FF"/>
                </a:solidFill>
              </a:rPr>
              <a:t>custom algorithms and hardware</a:t>
            </a:r>
            <a:r>
              <a:rPr lang="en-US" sz="2000" dirty="0"/>
              <a:t> to reduce the costs of </a:t>
            </a:r>
            <a:br>
              <a:rPr lang="en-US" sz="2000" dirty="0"/>
            </a:br>
            <a:r>
              <a:rPr lang="en-US" sz="2000" dirty="0">
                <a:solidFill>
                  <a:srgbClr val="C00000"/>
                </a:solidFill>
              </a:rPr>
              <a:t>data freshness </a:t>
            </a:r>
            <a:r>
              <a:rPr lang="en-US" sz="2000" dirty="0"/>
              <a:t>and </a:t>
            </a:r>
            <a:r>
              <a:rPr lang="en-US" sz="2000" dirty="0">
                <a:solidFill>
                  <a:srgbClr val="C00000"/>
                </a:solidFill>
              </a:rPr>
              <a:t>consistency</a:t>
            </a:r>
          </a:p>
          <a:p>
            <a:pPr marL="517525" lvl="1"/>
            <a:r>
              <a:rPr lang="en-US" sz="2000" dirty="0"/>
              <a:t>Exploits </a:t>
            </a:r>
            <a:r>
              <a:rPr lang="en-US" sz="2000" dirty="0">
                <a:solidFill>
                  <a:srgbClr val="0000FF"/>
                </a:solidFill>
              </a:rPr>
              <a:t>PIM</a:t>
            </a:r>
            <a:r>
              <a:rPr lang="en-US" sz="2000" dirty="0"/>
              <a:t> for analytical processing to alleviate </a:t>
            </a:r>
            <a:r>
              <a:rPr lang="en-US" sz="2000" dirty="0">
                <a:solidFill>
                  <a:srgbClr val="C00000"/>
                </a:solidFill>
              </a:rPr>
              <a:t>data movement</a:t>
            </a:r>
            <a:br>
              <a:rPr lang="en-US" sz="2000" dirty="0"/>
            </a:br>
            <a:endParaRPr lang="en-US" sz="2000" dirty="0"/>
          </a:p>
          <a:p>
            <a:pPr marL="115888" indent="-115888"/>
            <a:r>
              <a:rPr lang="en-US" sz="2200" dirty="0">
                <a:solidFill>
                  <a:schemeClr val="tx2"/>
                </a:solidFill>
              </a:rPr>
              <a:t> </a:t>
            </a:r>
            <a:r>
              <a:rPr lang="en-US" sz="2200" u="sng" dirty="0">
                <a:solidFill>
                  <a:schemeClr val="tx2"/>
                </a:solidFill>
              </a:rPr>
              <a:t>Key Results</a:t>
            </a:r>
            <a:r>
              <a:rPr lang="en-US" sz="2200" dirty="0">
                <a:solidFill>
                  <a:schemeClr val="tx2"/>
                </a:solidFill>
              </a:rPr>
              <a:t>: Polynesia outperforms three state-of-the-art HTAP systems</a:t>
            </a:r>
          </a:p>
          <a:p>
            <a:pPr marL="349250" lvl="1" indent="-127000"/>
            <a:r>
              <a:rPr lang="en-US" sz="1800" dirty="0"/>
              <a:t>   </a:t>
            </a:r>
            <a:r>
              <a:rPr lang="en-US" sz="2100" dirty="0"/>
              <a:t>Average transactional/analytical throughput improvements of </a:t>
            </a:r>
            <a:r>
              <a:rPr lang="en-US" sz="2100" dirty="0">
                <a:solidFill>
                  <a:srgbClr val="0000FF"/>
                </a:solidFill>
              </a:rPr>
              <a:t>1.7x/3.7x</a:t>
            </a:r>
            <a:endParaRPr lang="en-US" sz="2100" dirty="0">
              <a:solidFill>
                <a:schemeClr val="tx2"/>
              </a:solidFill>
            </a:endParaRPr>
          </a:p>
          <a:p>
            <a:pPr marL="349250" lvl="1" indent="-127000"/>
            <a:r>
              <a:rPr lang="en-US" sz="2100" dirty="0">
                <a:solidFill>
                  <a:schemeClr val="tx2"/>
                </a:solidFill>
              </a:rPr>
              <a:t>   </a:t>
            </a:r>
            <a:r>
              <a:rPr lang="en-US" sz="2100" dirty="0">
                <a:solidFill>
                  <a:srgbClr val="1400FF"/>
                </a:solidFill>
              </a:rPr>
              <a:t>48%</a:t>
            </a:r>
            <a:r>
              <a:rPr lang="en-US" sz="2100" dirty="0"/>
              <a:t> reduction on energy consumption  </a:t>
            </a:r>
          </a:p>
          <a:p>
            <a:pPr lvl="1"/>
            <a:endParaRPr lang="en-US" sz="2200" dirty="0">
              <a:solidFill>
                <a:srgbClr val="C00000"/>
              </a:solidFill>
              <a:cs typeface="Adobe Garamond Pro"/>
            </a:endParaRPr>
          </a:p>
          <a:p>
            <a:pPr lvl="1"/>
            <a:endParaRPr lang="en-US" sz="2200" dirty="0">
              <a:cs typeface="Adobe Garamond Pro"/>
            </a:endParaRPr>
          </a:p>
          <a:p>
            <a:pPr lvl="1"/>
            <a:endParaRPr lang="en-US" sz="2200" dirty="0">
              <a:cs typeface="Adobe Garamond Pro"/>
            </a:endParaRPr>
          </a:p>
          <a:p>
            <a:pPr lvl="1"/>
            <a:endParaRPr lang="en-US" sz="2200" dirty="0">
              <a:cs typeface="Adobe Garamond Pro"/>
            </a:endParaRPr>
          </a:p>
          <a:p>
            <a:pPr lvl="1"/>
            <a:endParaRPr lang="en-US" sz="2200" dirty="0">
              <a:cs typeface="Adobe Garamond Pro"/>
            </a:endParaRPr>
          </a:p>
          <a:p>
            <a:pPr lvl="1"/>
            <a:endParaRPr lang="en-US" sz="2400" dirty="0">
              <a:cs typeface="Adobe Garamond Pro"/>
            </a:endParaRPr>
          </a:p>
        </p:txBody>
      </p:sp>
      <p:sp>
        <p:nvSpPr>
          <p:cNvPr id="11" name="Slide Number Placeholder 10">
            <a:extLst>
              <a:ext uri="{FF2B5EF4-FFF2-40B4-BE49-F238E27FC236}">
                <a16:creationId xmlns:a16="http://schemas.microsoft.com/office/drawing/2014/main" id="{0D1E1B0D-645E-3EA3-AEF4-0C439FAD34B8}"/>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spTree>
    <p:extLst>
      <p:ext uri="{BB962C8B-B14F-4D97-AF65-F5344CB8AC3E}">
        <p14:creationId xmlns:p14="http://schemas.microsoft.com/office/powerpoint/2010/main" val="1262351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500"/>
                                        <p:tgtEl>
                                          <p:spTgt spid="3">
                                            <p:txEl>
                                              <p:pRg st="7"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Effect transition="in" filter="fade">
                                      <p:cBhvr>
                                        <p:cTn id="41" dur="500"/>
                                        <p:tgtEl>
                                          <p:spTgt spid="3">
                                            <p:txEl>
                                              <p:pRg st="8" end="8"/>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
                                            <p:txEl>
                                              <p:pRg st="9" end="9"/>
                                            </p:txEl>
                                          </p:spTgt>
                                        </p:tgtEl>
                                        <p:attrNameLst>
                                          <p:attrName>style.visibility</p:attrName>
                                        </p:attrNameLst>
                                      </p:cBhvr>
                                      <p:to>
                                        <p:strVal val="visible"/>
                                      </p:to>
                                    </p:set>
                                    <p:animEffect transition="in" filter="fade">
                                      <p:cBhvr>
                                        <p:cTn id="46" dur="500"/>
                                        <p:tgtEl>
                                          <p:spTgt spid="3">
                                            <p:txEl>
                                              <p:pRg st="9" end="9"/>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fade">
                                      <p:cBhvr>
                                        <p:cTn id="51"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E7B14F-CABD-6936-D3BD-2EDD8A59A220}"/>
              </a:ext>
            </a:extLst>
          </p:cNvPr>
          <p:cNvSpPr>
            <a:spLocks noGrp="1"/>
          </p:cNvSpPr>
          <p:nvPr>
            <p:ph type="title"/>
          </p:nvPr>
        </p:nvSpPr>
        <p:spPr/>
        <p:txBody>
          <a:bodyPr/>
          <a:lstStyle/>
          <a:p>
            <a:r>
              <a:rPr lang="en-US" dirty="0"/>
              <a:t>Outline</a:t>
            </a:r>
          </a:p>
        </p:txBody>
      </p:sp>
      <p:grpSp>
        <p:nvGrpSpPr>
          <p:cNvPr id="106" name="Group 105">
            <a:extLst>
              <a:ext uri="{FF2B5EF4-FFF2-40B4-BE49-F238E27FC236}">
                <a16:creationId xmlns:a16="http://schemas.microsoft.com/office/drawing/2014/main" id="{888C02F9-30CF-F68B-DB8B-58D67FF4D50E}"/>
              </a:ext>
            </a:extLst>
          </p:cNvPr>
          <p:cNvGrpSpPr/>
          <p:nvPr/>
        </p:nvGrpSpPr>
        <p:grpSpPr>
          <a:xfrm>
            <a:off x="0" y="813845"/>
            <a:ext cx="9144000" cy="646331"/>
            <a:chOff x="0" y="760286"/>
            <a:chExt cx="9144000" cy="646331"/>
          </a:xfrm>
        </p:grpSpPr>
        <p:sp>
          <p:nvSpPr>
            <p:cNvPr id="107" name="Rectangle 106">
              <a:extLst>
                <a:ext uri="{FF2B5EF4-FFF2-40B4-BE49-F238E27FC236}">
                  <a16:creationId xmlns:a16="http://schemas.microsoft.com/office/drawing/2014/main" id="{1DA35DCC-ECFB-21C1-79A3-3543FFDD55DF}"/>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Introduction</a:t>
              </a:r>
            </a:p>
          </p:txBody>
        </p:sp>
        <p:sp>
          <p:nvSpPr>
            <p:cNvPr id="108" name="TextBox 107">
              <a:extLst>
                <a:ext uri="{FF2B5EF4-FFF2-40B4-BE49-F238E27FC236}">
                  <a16:creationId xmlns:a16="http://schemas.microsoft.com/office/drawing/2014/main" id="{5259BFF8-6024-EC44-A0D5-85CFA4D5E985}"/>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1</a:t>
              </a:r>
            </a:p>
          </p:txBody>
        </p:sp>
      </p:grpSp>
      <p:grpSp>
        <p:nvGrpSpPr>
          <p:cNvPr id="109" name="Group 108">
            <a:extLst>
              <a:ext uri="{FF2B5EF4-FFF2-40B4-BE49-F238E27FC236}">
                <a16:creationId xmlns:a16="http://schemas.microsoft.com/office/drawing/2014/main" id="{6B8788BF-293D-4973-AB47-68B2E2E6BD39}"/>
              </a:ext>
            </a:extLst>
          </p:cNvPr>
          <p:cNvGrpSpPr/>
          <p:nvPr/>
        </p:nvGrpSpPr>
        <p:grpSpPr>
          <a:xfrm>
            <a:off x="0" y="1535161"/>
            <a:ext cx="9144000" cy="646331"/>
            <a:chOff x="0" y="760286"/>
            <a:chExt cx="9144000" cy="646331"/>
          </a:xfrm>
        </p:grpSpPr>
        <p:sp>
          <p:nvSpPr>
            <p:cNvPr id="110" name="Rectangle 109">
              <a:extLst>
                <a:ext uri="{FF2B5EF4-FFF2-40B4-BE49-F238E27FC236}">
                  <a16:creationId xmlns:a16="http://schemas.microsoft.com/office/drawing/2014/main" id="{A0B187D4-3F67-CAD7-690B-EDE63E21E754}"/>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Limitations of HTAP Systems</a:t>
              </a:r>
            </a:p>
          </p:txBody>
        </p:sp>
        <p:sp>
          <p:nvSpPr>
            <p:cNvPr id="111" name="TextBox 110">
              <a:extLst>
                <a:ext uri="{FF2B5EF4-FFF2-40B4-BE49-F238E27FC236}">
                  <a16:creationId xmlns:a16="http://schemas.microsoft.com/office/drawing/2014/main" id="{81AB0A63-373A-1F1A-F1B3-B74BE2F4D1B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2</a:t>
              </a:r>
            </a:p>
          </p:txBody>
        </p:sp>
      </p:grpSp>
      <p:grpSp>
        <p:nvGrpSpPr>
          <p:cNvPr id="112" name="Group 111">
            <a:extLst>
              <a:ext uri="{FF2B5EF4-FFF2-40B4-BE49-F238E27FC236}">
                <a16:creationId xmlns:a16="http://schemas.microsoft.com/office/drawing/2014/main" id="{2A143D2D-19E2-52B1-17BC-06B16F96E249}"/>
              </a:ext>
            </a:extLst>
          </p:cNvPr>
          <p:cNvGrpSpPr/>
          <p:nvPr/>
        </p:nvGrpSpPr>
        <p:grpSpPr>
          <a:xfrm>
            <a:off x="0" y="2257892"/>
            <a:ext cx="9144000" cy="646331"/>
            <a:chOff x="0" y="760286"/>
            <a:chExt cx="9144000" cy="646331"/>
          </a:xfrm>
        </p:grpSpPr>
        <p:sp>
          <p:nvSpPr>
            <p:cNvPr id="113" name="Rectangle 112">
              <a:extLst>
                <a:ext uri="{FF2B5EF4-FFF2-40B4-BE49-F238E27FC236}">
                  <a16:creationId xmlns:a16="http://schemas.microsoft.com/office/drawing/2014/main" id="{EFAB3207-DB1D-28FF-8125-D3D210B822E7}"/>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Polynesia: Overview</a:t>
              </a:r>
            </a:p>
          </p:txBody>
        </p:sp>
        <p:sp>
          <p:nvSpPr>
            <p:cNvPr id="114" name="TextBox 113">
              <a:extLst>
                <a:ext uri="{FF2B5EF4-FFF2-40B4-BE49-F238E27FC236}">
                  <a16:creationId xmlns:a16="http://schemas.microsoft.com/office/drawing/2014/main" id="{0B7FF3A4-E3A2-A98C-84A4-3269E9C0425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3</a:t>
              </a:r>
            </a:p>
          </p:txBody>
        </p:sp>
      </p:grpSp>
      <p:grpSp>
        <p:nvGrpSpPr>
          <p:cNvPr id="115" name="Group 114">
            <a:extLst>
              <a:ext uri="{FF2B5EF4-FFF2-40B4-BE49-F238E27FC236}">
                <a16:creationId xmlns:a16="http://schemas.microsoft.com/office/drawing/2014/main" id="{B2156272-2484-2BAA-22D9-EA8615BAF1C6}"/>
              </a:ext>
            </a:extLst>
          </p:cNvPr>
          <p:cNvGrpSpPr/>
          <p:nvPr/>
        </p:nvGrpSpPr>
        <p:grpSpPr>
          <a:xfrm>
            <a:off x="0" y="2977957"/>
            <a:ext cx="9144000" cy="646331"/>
            <a:chOff x="0" y="760286"/>
            <a:chExt cx="9144000" cy="646331"/>
          </a:xfrm>
        </p:grpSpPr>
        <p:sp>
          <p:nvSpPr>
            <p:cNvPr id="116" name="Rectangle 115">
              <a:extLst>
                <a:ext uri="{FF2B5EF4-FFF2-40B4-BE49-F238E27FC236}">
                  <a16:creationId xmlns:a16="http://schemas.microsoft.com/office/drawing/2014/main" id="{A22E679E-D4E7-644A-9EE5-593619794B7B}"/>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Update Propagation Mechanism</a:t>
              </a:r>
            </a:p>
          </p:txBody>
        </p:sp>
        <p:sp>
          <p:nvSpPr>
            <p:cNvPr id="117" name="TextBox 116">
              <a:extLst>
                <a:ext uri="{FF2B5EF4-FFF2-40B4-BE49-F238E27FC236}">
                  <a16:creationId xmlns:a16="http://schemas.microsoft.com/office/drawing/2014/main" id="{422CF713-8B79-CBA1-66CE-A439C5912CEC}"/>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4</a:t>
              </a:r>
            </a:p>
          </p:txBody>
        </p:sp>
      </p:grpSp>
      <p:grpSp>
        <p:nvGrpSpPr>
          <p:cNvPr id="118" name="Group 117">
            <a:extLst>
              <a:ext uri="{FF2B5EF4-FFF2-40B4-BE49-F238E27FC236}">
                <a16:creationId xmlns:a16="http://schemas.microsoft.com/office/drawing/2014/main" id="{203AEF00-029E-E7CC-7615-106033E29340}"/>
              </a:ext>
            </a:extLst>
          </p:cNvPr>
          <p:cNvGrpSpPr/>
          <p:nvPr/>
        </p:nvGrpSpPr>
        <p:grpSpPr>
          <a:xfrm>
            <a:off x="0" y="3700496"/>
            <a:ext cx="9144000" cy="646331"/>
            <a:chOff x="0" y="760286"/>
            <a:chExt cx="9144000" cy="646331"/>
          </a:xfrm>
        </p:grpSpPr>
        <p:sp>
          <p:nvSpPr>
            <p:cNvPr id="119" name="Rectangle 118">
              <a:extLst>
                <a:ext uri="{FF2B5EF4-FFF2-40B4-BE49-F238E27FC236}">
                  <a16:creationId xmlns:a16="http://schemas.microsoft.com/office/drawing/2014/main" id="{0808F5C9-848A-A9F9-C758-AA50E383EFCB}"/>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Consistency Mechanism</a:t>
              </a:r>
            </a:p>
          </p:txBody>
        </p:sp>
        <p:sp>
          <p:nvSpPr>
            <p:cNvPr id="120" name="TextBox 119">
              <a:extLst>
                <a:ext uri="{FF2B5EF4-FFF2-40B4-BE49-F238E27FC236}">
                  <a16:creationId xmlns:a16="http://schemas.microsoft.com/office/drawing/2014/main" id="{770C552A-8962-3D0E-9FB0-A20B2CC20E4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5</a:t>
              </a:r>
            </a:p>
          </p:txBody>
        </p:sp>
      </p:grpSp>
      <p:grpSp>
        <p:nvGrpSpPr>
          <p:cNvPr id="121" name="Group 120">
            <a:extLst>
              <a:ext uri="{FF2B5EF4-FFF2-40B4-BE49-F238E27FC236}">
                <a16:creationId xmlns:a16="http://schemas.microsoft.com/office/drawing/2014/main" id="{8A88DDB2-DBAB-27B3-993E-43DEB8AA0FEB}"/>
              </a:ext>
            </a:extLst>
          </p:cNvPr>
          <p:cNvGrpSpPr/>
          <p:nvPr/>
        </p:nvGrpSpPr>
        <p:grpSpPr>
          <a:xfrm>
            <a:off x="0" y="4418573"/>
            <a:ext cx="9144000" cy="646331"/>
            <a:chOff x="0" y="760286"/>
            <a:chExt cx="9144000" cy="646331"/>
          </a:xfrm>
        </p:grpSpPr>
        <p:sp>
          <p:nvSpPr>
            <p:cNvPr id="122" name="Rectangle 121">
              <a:extLst>
                <a:ext uri="{FF2B5EF4-FFF2-40B4-BE49-F238E27FC236}">
                  <a16:creationId xmlns:a16="http://schemas.microsoft.com/office/drawing/2014/main" id="{99CC86A4-B0C5-59F2-C8B8-B0C836F348D8}"/>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Analytical Engine</a:t>
              </a:r>
            </a:p>
          </p:txBody>
        </p:sp>
        <p:sp>
          <p:nvSpPr>
            <p:cNvPr id="123" name="TextBox 122">
              <a:extLst>
                <a:ext uri="{FF2B5EF4-FFF2-40B4-BE49-F238E27FC236}">
                  <a16:creationId xmlns:a16="http://schemas.microsoft.com/office/drawing/2014/main" id="{A2C64389-E06E-68A0-4308-1BF9AD770666}"/>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6</a:t>
              </a:r>
            </a:p>
          </p:txBody>
        </p:sp>
      </p:grpSp>
      <p:grpSp>
        <p:nvGrpSpPr>
          <p:cNvPr id="124" name="Group 123">
            <a:extLst>
              <a:ext uri="{FF2B5EF4-FFF2-40B4-BE49-F238E27FC236}">
                <a16:creationId xmlns:a16="http://schemas.microsoft.com/office/drawing/2014/main" id="{3CB50F68-85A2-6B8E-41E6-97BEED44B5FD}"/>
              </a:ext>
            </a:extLst>
          </p:cNvPr>
          <p:cNvGrpSpPr/>
          <p:nvPr/>
        </p:nvGrpSpPr>
        <p:grpSpPr>
          <a:xfrm>
            <a:off x="0" y="5138763"/>
            <a:ext cx="9144000" cy="646331"/>
            <a:chOff x="0" y="760286"/>
            <a:chExt cx="9144000" cy="646331"/>
          </a:xfrm>
        </p:grpSpPr>
        <p:sp>
          <p:nvSpPr>
            <p:cNvPr id="125" name="Rectangle 124">
              <a:extLst>
                <a:ext uri="{FF2B5EF4-FFF2-40B4-BE49-F238E27FC236}">
                  <a16:creationId xmlns:a16="http://schemas.microsoft.com/office/drawing/2014/main" id="{2BB17E3B-7B6F-8649-B580-6EEE8442B50C}"/>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Evaluation</a:t>
              </a:r>
            </a:p>
          </p:txBody>
        </p:sp>
        <p:sp>
          <p:nvSpPr>
            <p:cNvPr id="126" name="TextBox 125">
              <a:extLst>
                <a:ext uri="{FF2B5EF4-FFF2-40B4-BE49-F238E27FC236}">
                  <a16:creationId xmlns:a16="http://schemas.microsoft.com/office/drawing/2014/main" id="{239E8245-9518-2866-9522-FBAF347D986B}"/>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7</a:t>
              </a:r>
            </a:p>
          </p:txBody>
        </p:sp>
      </p:grpSp>
      <p:grpSp>
        <p:nvGrpSpPr>
          <p:cNvPr id="127" name="Group 126">
            <a:extLst>
              <a:ext uri="{FF2B5EF4-FFF2-40B4-BE49-F238E27FC236}">
                <a16:creationId xmlns:a16="http://schemas.microsoft.com/office/drawing/2014/main" id="{686CE7F1-78CD-C7C3-2299-22651F996394}"/>
              </a:ext>
            </a:extLst>
          </p:cNvPr>
          <p:cNvGrpSpPr/>
          <p:nvPr/>
        </p:nvGrpSpPr>
        <p:grpSpPr>
          <a:xfrm>
            <a:off x="0" y="5856861"/>
            <a:ext cx="9144000" cy="646331"/>
            <a:chOff x="0" y="760286"/>
            <a:chExt cx="9144000" cy="646331"/>
          </a:xfrm>
        </p:grpSpPr>
        <p:sp>
          <p:nvSpPr>
            <p:cNvPr id="128" name="Rectangle 127">
              <a:extLst>
                <a:ext uri="{FF2B5EF4-FFF2-40B4-BE49-F238E27FC236}">
                  <a16:creationId xmlns:a16="http://schemas.microsoft.com/office/drawing/2014/main" id="{E7BDD726-CA50-3CE6-7DF7-2091269B9AB5}"/>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Conclusion</a:t>
              </a:r>
            </a:p>
          </p:txBody>
        </p:sp>
        <p:sp>
          <p:nvSpPr>
            <p:cNvPr id="129" name="TextBox 128">
              <a:extLst>
                <a:ext uri="{FF2B5EF4-FFF2-40B4-BE49-F238E27FC236}">
                  <a16:creationId xmlns:a16="http://schemas.microsoft.com/office/drawing/2014/main" id="{08A61280-2D12-28EF-367C-EF4687451655}"/>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8</a:t>
              </a:r>
            </a:p>
          </p:txBody>
        </p:sp>
      </p:grpSp>
      <p:sp>
        <p:nvSpPr>
          <p:cNvPr id="131" name="Slide Number Placeholder 130">
            <a:extLst>
              <a:ext uri="{FF2B5EF4-FFF2-40B4-BE49-F238E27FC236}">
                <a16:creationId xmlns:a16="http://schemas.microsoft.com/office/drawing/2014/main" id="{6AE9622C-11EB-1F6B-B95A-991D198A95CB}"/>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132" name="Table 4">
            <a:extLst>
              <a:ext uri="{FF2B5EF4-FFF2-40B4-BE49-F238E27FC236}">
                <a16:creationId xmlns:a16="http://schemas.microsoft.com/office/drawing/2014/main" id="{8DB45607-B47E-7FA7-1C78-C8C7E5904CA4}"/>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33892846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E7B14F-CABD-6936-D3BD-2EDD8A59A220}"/>
              </a:ext>
            </a:extLst>
          </p:cNvPr>
          <p:cNvSpPr>
            <a:spLocks noGrp="1"/>
          </p:cNvSpPr>
          <p:nvPr>
            <p:ph type="title"/>
          </p:nvPr>
        </p:nvSpPr>
        <p:spPr/>
        <p:txBody>
          <a:bodyPr/>
          <a:lstStyle/>
          <a:p>
            <a:r>
              <a:rPr lang="en-US" dirty="0"/>
              <a:t>Outline</a:t>
            </a:r>
          </a:p>
        </p:txBody>
      </p:sp>
      <p:grpSp>
        <p:nvGrpSpPr>
          <p:cNvPr id="106" name="Group 105">
            <a:extLst>
              <a:ext uri="{FF2B5EF4-FFF2-40B4-BE49-F238E27FC236}">
                <a16:creationId xmlns:a16="http://schemas.microsoft.com/office/drawing/2014/main" id="{888C02F9-30CF-F68B-DB8B-58D67FF4D50E}"/>
              </a:ext>
            </a:extLst>
          </p:cNvPr>
          <p:cNvGrpSpPr/>
          <p:nvPr/>
        </p:nvGrpSpPr>
        <p:grpSpPr>
          <a:xfrm>
            <a:off x="0" y="813845"/>
            <a:ext cx="9144000" cy="646331"/>
            <a:chOff x="0" y="760286"/>
            <a:chExt cx="9144000" cy="646331"/>
          </a:xfrm>
        </p:grpSpPr>
        <p:sp>
          <p:nvSpPr>
            <p:cNvPr id="107" name="Rectangle 106">
              <a:extLst>
                <a:ext uri="{FF2B5EF4-FFF2-40B4-BE49-F238E27FC236}">
                  <a16:creationId xmlns:a16="http://schemas.microsoft.com/office/drawing/2014/main" id="{1DA35DCC-ECFB-21C1-79A3-3543FFDD55DF}"/>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1E497D"/>
                  </a:solidFill>
                  <a:effectLst/>
                  <a:uLnTx/>
                  <a:uFillTx/>
                  <a:latin typeface="Gill Sans MT"/>
                  <a:ea typeface="+mn-ea"/>
                  <a:cs typeface="+mn-cs"/>
                </a:rPr>
                <a:t>Introduction</a:t>
              </a:r>
            </a:p>
          </p:txBody>
        </p:sp>
        <p:sp>
          <p:nvSpPr>
            <p:cNvPr id="108" name="TextBox 107">
              <a:extLst>
                <a:ext uri="{FF2B5EF4-FFF2-40B4-BE49-F238E27FC236}">
                  <a16:creationId xmlns:a16="http://schemas.microsoft.com/office/drawing/2014/main" id="{5259BFF8-6024-EC44-A0D5-85CFA4D5E985}"/>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1E497D"/>
                  </a:solidFill>
                  <a:effectLst/>
                  <a:uLnTx/>
                  <a:uFillTx/>
                  <a:latin typeface="Arial Black" panose="020B0A04020102020204" pitchFamily="34" charset="0"/>
                  <a:ea typeface="+mn-ea"/>
                  <a:cs typeface="+mn-cs"/>
                </a:rPr>
                <a:t>1</a:t>
              </a:r>
            </a:p>
          </p:txBody>
        </p:sp>
      </p:grpSp>
      <p:grpSp>
        <p:nvGrpSpPr>
          <p:cNvPr id="109" name="Group 108">
            <a:extLst>
              <a:ext uri="{FF2B5EF4-FFF2-40B4-BE49-F238E27FC236}">
                <a16:creationId xmlns:a16="http://schemas.microsoft.com/office/drawing/2014/main" id="{6B8788BF-293D-4973-AB47-68B2E2E6BD39}"/>
              </a:ext>
            </a:extLst>
          </p:cNvPr>
          <p:cNvGrpSpPr/>
          <p:nvPr/>
        </p:nvGrpSpPr>
        <p:grpSpPr>
          <a:xfrm>
            <a:off x="0" y="1535161"/>
            <a:ext cx="9144000" cy="646331"/>
            <a:chOff x="0" y="760286"/>
            <a:chExt cx="9144000" cy="646331"/>
          </a:xfrm>
        </p:grpSpPr>
        <p:sp>
          <p:nvSpPr>
            <p:cNvPr id="110" name="Rectangle 109">
              <a:extLst>
                <a:ext uri="{FF2B5EF4-FFF2-40B4-BE49-F238E27FC236}">
                  <a16:creationId xmlns:a16="http://schemas.microsoft.com/office/drawing/2014/main" id="{A0B187D4-3F67-CAD7-690B-EDE63E21E754}"/>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Limitations of HTAP Systems</a:t>
              </a:r>
            </a:p>
          </p:txBody>
        </p:sp>
        <p:sp>
          <p:nvSpPr>
            <p:cNvPr id="111" name="TextBox 110">
              <a:extLst>
                <a:ext uri="{FF2B5EF4-FFF2-40B4-BE49-F238E27FC236}">
                  <a16:creationId xmlns:a16="http://schemas.microsoft.com/office/drawing/2014/main" id="{81AB0A63-373A-1F1A-F1B3-B74BE2F4D1B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2</a:t>
              </a:r>
            </a:p>
          </p:txBody>
        </p:sp>
      </p:grpSp>
      <p:grpSp>
        <p:nvGrpSpPr>
          <p:cNvPr id="112" name="Group 111">
            <a:extLst>
              <a:ext uri="{FF2B5EF4-FFF2-40B4-BE49-F238E27FC236}">
                <a16:creationId xmlns:a16="http://schemas.microsoft.com/office/drawing/2014/main" id="{2A143D2D-19E2-52B1-17BC-06B16F96E249}"/>
              </a:ext>
            </a:extLst>
          </p:cNvPr>
          <p:cNvGrpSpPr/>
          <p:nvPr/>
        </p:nvGrpSpPr>
        <p:grpSpPr>
          <a:xfrm>
            <a:off x="0" y="2257892"/>
            <a:ext cx="9144000" cy="646331"/>
            <a:chOff x="0" y="760286"/>
            <a:chExt cx="9144000" cy="646331"/>
          </a:xfrm>
        </p:grpSpPr>
        <p:sp>
          <p:nvSpPr>
            <p:cNvPr id="113" name="Rectangle 112">
              <a:extLst>
                <a:ext uri="{FF2B5EF4-FFF2-40B4-BE49-F238E27FC236}">
                  <a16:creationId xmlns:a16="http://schemas.microsoft.com/office/drawing/2014/main" id="{EFAB3207-DB1D-28FF-8125-D3D210B822E7}"/>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Polynesia: Overview</a:t>
              </a:r>
            </a:p>
          </p:txBody>
        </p:sp>
        <p:sp>
          <p:nvSpPr>
            <p:cNvPr id="114" name="TextBox 113">
              <a:extLst>
                <a:ext uri="{FF2B5EF4-FFF2-40B4-BE49-F238E27FC236}">
                  <a16:creationId xmlns:a16="http://schemas.microsoft.com/office/drawing/2014/main" id="{0B7FF3A4-E3A2-A98C-84A4-3269E9C0425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3</a:t>
              </a:r>
            </a:p>
          </p:txBody>
        </p:sp>
      </p:grpSp>
      <p:grpSp>
        <p:nvGrpSpPr>
          <p:cNvPr id="115" name="Group 114">
            <a:extLst>
              <a:ext uri="{FF2B5EF4-FFF2-40B4-BE49-F238E27FC236}">
                <a16:creationId xmlns:a16="http://schemas.microsoft.com/office/drawing/2014/main" id="{B2156272-2484-2BAA-22D9-EA8615BAF1C6}"/>
              </a:ext>
            </a:extLst>
          </p:cNvPr>
          <p:cNvGrpSpPr/>
          <p:nvPr/>
        </p:nvGrpSpPr>
        <p:grpSpPr>
          <a:xfrm>
            <a:off x="0" y="2977957"/>
            <a:ext cx="9144000" cy="646331"/>
            <a:chOff x="0" y="760286"/>
            <a:chExt cx="9144000" cy="646331"/>
          </a:xfrm>
        </p:grpSpPr>
        <p:sp>
          <p:nvSpPr>
            <p:cNvPr id="116" name="Rectangle 115">
              <a:extLst>
                <a:ext uri="{FF2B5EF4-FFF2-40B4-BE49-F238E27FC236}">
                  <a16:creationId xmlns:a16="http://schemas.microsoft.com/office/drawing/2014/main" id="{A22E679E-D4E7-644A-9EE5-593619794B7B}"/>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Update Propagation Mechanism</a:t>
              </a:r>
            </a:p>
          </p:txBody>
        </p:sp>
        <p:sp>
          <p:nvSpPr>
            <p:cNvPr id="117" name="TextBox 116">
              <a:extLst>
                <a:ext uri="{FF2B5EF4-FFF2-40B4-BE49-F238E27FC236}">
                  <a16:creationId xmlns:a16="http://schemas.microsoft.com/office/drawing/2014/main" id="{422CF713-8B79-CBA1-66CE-A439C5912CEC}"/>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4</a:t>
              </a:r>
            </a:p>
          </p:txBody>
        </p:sp>
      </p:grpSp>
      <p:grpSp>
        <p:nvGrpSpPr>
          <p:cNvPr id="118" name="Group 117">
            <a:extLst>
              <a:ext uri="{FF2B5EF4-FFF2-40B4-BE49-F238E27FC236}">
                <a16:creationId xmlns:a16="http://schemas.microsoft.com/office/drawing/2014/main" id="{203AEF00-029E-E7CC-7615-106033E29340}"/>
              </a:ext>
            </a:extLst>
          </p:cNvPr>
          <p:cNvGrpSpPr/>
          <p:nvPr/>
        </p:nvGrpSpPr>
        <p:grpSpPr>
          <a:xfrm>
            <a:off x="0" y="3700496"/>
            <a:ext cx="9144000" cy="646331"/>
            <a:chOff x="0" y="760286"/>
            <a:chExt cx="9144000" cy="646331"/>
          </a:xfrm>
        </p:grpSpPr>
        <p:sp>
          <p:nvSpPr>
            <p:cNvPr id="119" name="Rectangle 118">
              <a:extLst>
                <a:ext uri="{FF2B5EF4-FFF2-40B4-BE49-F238E27FC236}">
                  <a16:creationId xmlns:a16="http://schemas.microsoft.com/office/drawing/2014/main" id="{0808F5C9-848A-A9F9-C758-AA50E383EFCB}"/>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Consistency Mechanism</a:t>
              </a:r>
            </a:p>
          </p:txBody>
        </p:sp>
        <p:sp>
          <p:nvSpPr>
            <p:cNvPr id="120" name="TextBox 119">
              <a:extLst>
                <a:ext uri="{FF2B5EF4-FFF2-40B4-BE49-F238E27FC236}">
                  <a16:creationId xmlns:a16="http://schemas.microsoft.com/office/drawing/2014/main" id="{770C552A-8962-3D0E-9FB0-A20B2CC20E4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5</a:t>
              </a:r>
            </a:p>
          </p:txBody>
        </p:sp>
      </p:grpSp>
      <p:grpSp>
        <p:nvGrpSpPr>
          <p:cNvPr id="121" name="Group 120">
            <a:extLst>
              <a:ext uri="{FF2B5EF4-FFF2-40B4-BE49-F238E27FC236}">
                <a16:creationId xmlns:a16="http://schemas.microsoft.com/office/drawing/2014/main" id="{8A88DDB2-DBAB-27B3-993E-43DEB8AA0FEB}"/>
              </a:ext>
            </a:extLst>
          </p:cNvPr>
          <p:cNvGrpSpPr/>
          <p:nvPr/>
        </p:nvGrpSpPr>
        <p:grpSpPr>
          <a:xfrm>
            <a:off x="0" y="4418573"/>
            <a:ext cx="9144000" cy="646331"/>
            <a:chOff x="0" y="760286"/>
            <a:chExt cx="9144000" cy="646331"/>
          </a:xfrm>
        </p:grpSpPr>
        <p:sp>
          <p:nvSpPr>
            <p:cNvPr id="122" name="Rectangle 121">
              <a:extLst>
                <a:ext uri="{FF2B5EF4-FFF2-40B4-BE49-F238E27FC236}">
                  <a16:creationId xmlns:a16="http://schemas.microsoft.com/office/drawing/2014/main" id="{99CC86A4-B0C5-59F2-C8B8-B0C836F348D8}"/>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Analytical Engine</a:t>
              </a:r>
            </a:p>
          </p:txBody>
        </p:sp>
        <p:sp>
          <p:nvSpPr>
            <p:cNvPr id="123" name="TextBox 122">
              <a:extLst>
                <a:ext uri="{FF2B5EF4-FFF2-40B4-BE49-F238E27FC236}">
                  <a16:creationId xmlns:a16="http://schemas.microsoft.com/office/drawing/2014/main" id="{A2C64389-E06E-68A0-4308-1BF9AD770666}"/>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6</a:t>
              </a:r>
            </a:p>
          </p:txBody>
        </p:sp>
      </p:grpSp>
      <p:grpSp>
        <p:nvGrpSpPr>
          <p:cNvPr id="124" name="Group 123">
            <a:extLst>
              <a:ext uri="{FF2B5EF4-FFF2-40B4-BE49-F238E27FC236}">
                <a16:creationId xmlns:a16="http://schemas.microsoft.com/office/drawing/2014/main" id="{3CB50F68-85A2-6B8E-41E6-97BEED44B5FD}"/>
              </a:ext>
            </a:extLst>
          </p:cNvPr>
          <p:cNvGrpSpPr/>
          <p:nvPr/>
        </p:nvGrpSpPr>
        <p:grpSpPr>
          <a:xfrm>
            <a:off x="0" y="5138763"/>
            <a:ext cx="9144000" cy="646331"/>
            <a:chOff x="0" y="760286"/>
            <a:chExt cx="9144000" cy="646331"/>
          </a:xfrm>
        </p:grpSpPr>
        <p:sp>
          <p:nvSpPr>
            <p:cNvPr id="125" name="Rectangle 124">
              <a:extLst>
                <a:ext uri="{FF2B5EF4-FFF2-40B4-BE49-F238E27FC236}">
                  <a16:creationId xmlns:a16="http://schemas.microsoft.com/office/drawing/2014/main" id="{2BB17E3B-7B6F-8649-B580-6EEE8442B50C}"/>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Evaluation</a:t>
              </a:r>
            </a:p>
          </p:txBody>
        </p:sp>
        <p:sp>
          <p:nvSpPr>
            <p:cNvPr id="126" name="TextBox 125">
              <a:extLst>
                <a:ext uri="{FF2B5EF4-FFF2-40B4-BE49-F238E27FC236}">
                  <a16:creationId xmlns:a16="http://schemas.microsoft.com/office/drawing/2014/main" id="{239E8245-9518-2866-9522-FBAF347D986B}"/>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7</a:t>
              </a:r>
            </a:p>
          </p:txBody>
        </p:sp>
      </p:grpSp>
      <p:grpSp>
        <p:nvGrpSpPr>
          <p:cNvPr id="127" name="Group 126">
            <a:extLst>
              <a:ext uri="{FF2B5EF4-FFF2-40B4-BE49-F238E27FC236}">
                <a16:creationId xmlns:a16="http://schemas.microsoft.com/office/drawing/2014/main" id="{686CE7F1-78CD-C7C3-2299-22651F996394}"/>
              </a:ext>
            </a:extLst>
          </p:cNvPr>
          <p:cNvGrpSpPr/>
          <p:nvPr/>
        </p:nvGrpSpPr>
        <p:grpSpPr>
          <a:xfrm>
            <a:off x="0" y="5856861"/>
            <a:ext cx="9144000" cy="646331"/>
            <a:chOff x="0" y="760286"/>
            <a:chExt cx="9144000" cy="646331"/>
          </a:xfrm>
        </p:grpSpPr>
        <p:sp>
          <p:nvSpPr>
            <p:cNvPr id="128" name="Rectangle 127">
              <a:extLst>
                <a:ext uri="{FF2B5EF4-FFF2-40B4-BE49-F238E27FC236}">
                  <a16:creationId xmlns:a16="http://schemas.microsoft.com/office/drawing/2014/main" id="{E7BDD726-CA50-3CE6-7DF7-2091269B9AB5}"/>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Conclusion</a:t>
              </a:r>
            </a:p>
          </p:txBody>
        </p:sp>
        <p:sp>
          <p:nvSpPr>
            <p:cNvPr id="129" name="TextBox 128">
              <a:extLst>
                <a:ext uri="{FF2B5EF4-FFF2-40B4-BE49-F238E27FC236}">
                  <a16:creationId xmlns:a16="http://schemas.microsoft.com/office/drawing/2014/main" id="{08A61280-2D12-28EF-367C-EF4687451655}"/>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8</a:t>
              </a:r>
            </a:p>
          </p:txBody>
        </p:sp>
      </p:grpSp>
      <p:sp>
        <p:nvSpPr>
          <p:cNvPr id="3" name="Slide Number Placeholder 2">
            <a:extLst>
              <a:ext uri="{FF2B5EF4-FFF2-40B4-BE49-F238E27FC236}">
                <a16:creationId xmlns:a16="http://schemas.microsoft.com/office/drawing/2014/main" id="{6B7005F5-E457-7215-3D5C-560DFB5110AF}"/>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31" name="Table 4">
            <a:extLst>
              <a:ext uri="{FF2B5EF4-FFF2-40B4-BE49-F238E27FC236}">
                <a16:creationId xmlns:a16="http://schemas.microsoft.com/office/drawing/2014/main" id="{AC34E82C-E70A-0687-8D0D-E16D76B75DA0}"/>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6689465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Real-Time Analysis</a:t>
            </a:r>
          </a:p>
        </p:txBody>
      </p:sp>
      <p:sp>
        <p:nvSpPr>
          <p:cNvPr id="3" name="Content Placeholder 2"/>
          <p:cNvSpPr>
            <a:spLocks noGrp="1"/>
          </p:cNvSpPr>
          <p:nvPr>
            <p:ph idx="1"/>
          </p:nvPr>
        </p:nvSpPr>
        <p:spPr>
          <a:xfrm>
            <a:off x="152400" y="990600"/>
            <a:ext cx="8839200" cy="5867400"/>
          </a:xfrm>
        </p:spPr>
        <p:txBody>
          <a:bodyPr>
            <a:normAutofit/>
          </a:bodyPr>
          <a:lstStyle/>
          <a:p>
            <a:pPr marL="457200" lvl="1" indent="0">
              <a:buNone/>
            </a:pPr>
            <a:endParaRPr lang="en-US" sz="2000" dirty="0"/>
          </a:p>
          <a:p>
            <a:pPr lvl="1"/>
            <a:endParaRPr lang="en-US" sz="2000" dirty="0"/>
          </a:p>
          <a:p>
            <a:pPr lvl="1"/>
            <a:endParaRPr lang="en-US" sz="2200" dirty="0"/>
          </a:p>
          <a:p>
            <a:pPr marL="0" indent="0">
              <a:buNone/>
            </a:pPr>
            <a:endParaRPr lang="en-US" sz="2200" dirty="0"/>
          </a:p>
          <a:p>
            <a:pPr lvl="1"/>
            <a:endParaRPr lang="en-US" dirty="0"/>
          </a:p>
          <a:p>
            <a:pPr marL="457200" lvl="1" indent="0">
              <a:buNone/>
            </a:pPr>
            <a:endParaRPr lang="en-US" dirty="0"/>
          </a:p>
        </p:txBody>
      </p:sp>
      <p:sp>
        <p:nvSpPr>
          <p:cNvPr id="7" name="Rectangle 6"/>
          <p:cNvSpPr/>
          <p:nvPr/>
        </p:nvSpPr>
        <p:spPr>
          <a:xfrm>
            <a:off x="0" y="990600"/>
            <a:ext cx="9144000" cy="1200329"/>
          </a:xfrm>
          <a:prstGeom prst="rect">
            <a:avLst/>
          </a:prstGeom>
          <a:solidFill>
            <a:schemeClr val="tx2">
              <a:lumMod val="75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An explosive interest in many applications domains to </a:t>
            </a:r>
            <a:br>
              <a:rPr kumimoji="0" lang="en-US" sz="2400" b="1" i="0" u="none" strike="noStrike" kern="1200" cap="none" spc="0" normalizeH="0" baseline="0" noProof="0" dirty="0">
                <a:ln>
                  <a:noFill/>
                </a:ln>
                <a:solidFill>
                  <a:prstClr val="white"/>
                </a:solidFill>
                <a:effectLst/>
                <a:uLnTx/>
                <a:uFillTx/>
                <a:latin typeface="Gill Sans MT"/>
                <a:ea typeface="+mn-ea"/>
                <a:cs typeface="Gill Sans MT"/>
              </a:rPr>
            </a:b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perform data analytics on the most recent version of data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(real-time analysis) </a:t>
            </a:r>
          </a:p>
        </p:txBody>
      </p:sp>
      <p:pic>
        <p:nvPicPr>
          <p:cNvPr id="28" name="Picture 27"/>
          <p:cNvPicPr>
            <a:picLocks noChangeAspect="1"/>
          </p:cNvPicPr>
          <p:nvPr/>
        </p:nvPicPr>
        <p:blipFill>
          <a:blip r:embed="rId3"/>
          <a:stretch>
            <a:fillRect/>
          </a:stretch>
        </p:blipFill>
        <p:spPr>
          <a:xfrm>
            <a:off x="3733800" y="3335451"/>
            <a:ext cx="1752600" cy="1752600"/>
          </a:xfrm>
          <a:prstGeom prst="rect">
            <a:avLst/>
          </a:prstGeom>
        </p:spPr>
      </p:pic>
      <p:sp>
        <p:nvSpPr>
          <p:cNvPr id="6" name="Rectangle 5"/>
          <p:cNvSpPr/>
          <p:nvPr/>
        </p:nvSpPr>
        <p:spPr>
          <a:xfrm>
            <a:off x="0" y="2421051"/>
            <a:ext cx="3886200" cy="10618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prstClr val="black"/>
                </a:solidFill>
                <a:effectLst/>
                <a:uLnTx/>
                <a:uFillTx/>
                <a:latin typeface="Gill Sans MT"/>
                <a:ea typeface="+mn-ea"/>
                <a:cs typeface="+mn-cs"/>
              </a:rPr>
              <a:t>Use </a:t>
            </a:r>
            <a:r>
              <a:rPr kumimoji="0" lang="en-US" sz="2100" b="1" i="0" u="none" strike="noStrike" kern="1200" cap="none" spc="0" normalizeH="0" baseline="0" noProof="0" dirty="0">
                <a:ln>
                  <a:noFill/>
                </a:ln>
                <a:solidFill>
                  <a:srgbClr val="0000FF"/>
                </a:solidFill>
                <a:effectLst/>
                <a:uLnTx/>
                <a:uFillTx/>
                <a:latin typeface="Gill Sans MT"/>
                <a:ea typeface="+mn-ea"/>
                <a:cs typeface="+mn-cs"/>
              </a:rPr>
              <a:t>transactions</a:t>
            </a:r>
            <a:r>
              <a:rPr kumimoji="0" lang="en-US" sz="2100" b="1" i="0" u="none" strike="noStrike" kern="1200" cap="none" spc="0" normalizeH="0" baseline="0" noProof="0" dirty="0">
                <a:ln>
                  <a:noFill/>
                </a:ln>
                <a:solidFill>
                  <a:prstClr val="black"/>
                </a:solidFill>
                <a:effectLst/>
                <a:uLnTx/>
                <a:uFillTx/>
                <a:latin typeface="Gill Sans MT"/>
                <a:ea typeface="+mn-ea"/>
                <a:cs typeface="+mn-cs"/>
              </a:rPr>
              <a:t> to </a:t>
            </a:r>
            <a:r>
              <a:rPr kumimoji="0" lang="en-US" sz="2100" b="1" i="0" u="none" strike="noStrike" kern="1200" cap="none" spc="0" normalizeH="0" baseline="0" noProof="0" dirty="0">
                <a:ln>
                  <a:noFill/>
                </a:ln>
                <a:solidFill>
                  <a:srgbClr val="0000FF"/>
                </a:solidFill>
                <a:effectLst/>
                <a:uLnTx/>
                <a:uFillTx/>
                <a:latin typeface="Gill Sans MT"/>
                <a:ea typeface="+mn-ea"/>
                <a:cs typeface="+mn-cs"/>
              </a:rPr>
              <a:t>record</a:t>
            </a:r>
            <a:r>
              <a:rPr kumimoji="0" lang="en-US" sz="2100" b="1" i="0" u="none" strike="noStrike" kern="1200" cap="none" spc="0" normalizeH="0" baseline="0" noProof="0" dirty="0">
                <a:ln>
                  <a:noFill/>
                </a:ln>
                <a:solidFill>
                  <a:prstClr val="black"/>
                </a:solidFill>
                <a:effectLst/>
                <a:uLnTx/>
                <a:uFillTx/>
                <a:latin typeface="Gill Sans MT"/>
                <a:ea typeface="+mn-ea"/>
                <a:cs typeface="+mn-cs"/>
              </a:rPr>
              <a:t> each periodic sample of data from </a:t>
            </a:r>
            <a:r>
              <a:rPr kumimoji="0" lang="en-US" sz="2100" b="1" i="0" u="none" strike="noStrike" kern="1200" cap="none" spc="0" normalizeH="0" baseline="0" noProof="0" dirty="0">
                <a:ln>
                  <a:noFill/>
                </a:ln>
                <a:solidFill>
                  <a:srgbClr val="0000FF"/>
                </a:solidFill>
                <a:effectLst/>
                <a:uLnTx/>
                <a:uFillTx/>
                <a:latin typeface="Gill Sans MT"/>
                <a:ea typeface="+mn-ea"/>
                <a:cs typeface="+mn-cs"/>
              </a:rPr>
              <a:t>all sensors</a:t>
            </a:r>
          </a:p>
        </p:txBody>
      </p:sp>
      <p:cxnSp>
        <p:nvCxnSpPr>
          <p:cNvPr id="16" name="Straight Arrow Connector 15"/>
          <p:cNvCxnSpPr>
            <a:stCxn id="28" idx="1"/>
          </p:cNvCxnSpPr>
          <p:nvPr/>
        </p:nvCxnSpPr>
        <p:spPr>
          <a:xfrm flipH="1" flipV="1">
            <a:off x="2667000" y="3640251"/>
            <a:ext cx="1066800" cy="571500"/>
          </a:xfrm>
          <a:prstGeom prst="straightConnector1">
            <a:avLst/>
          </a:prstGeom>
          <a:ln w="38100" cmpd="sng">
            <a:solidFill>
              <a:schemeClr val="tx1"/>
            </a:solidFill>
            <a:prstDash val="sysDash"/>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5486400" y="2421051"/>
            <a:ext cx="3810000" cy="10618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prstClr val="black"/>
                </a:solidFill>
                <a:effectLst/>
                <a:uLnTx/>
                <a:uFillTx/>
                <a:latin typeface="Gill Sans MT"/>
                <a:ea typeface="+mn-ea"/>
                <a:cs typeface="+mn-cs"/>
              </a:rPr>
              <a:t>Run </a:t>
            </a:r>
            <a:r>
              <a:rPr kumimoji="0" lang="en-US" sz="2100" b="1" i="0" u="none" strike="noStrike" kern="1200" cap="none" spc="0" normalizeH="0" baseline="0" noProof="0" dirty="0">
                <a:ln>
                  <a:noFill/>
                </a:ln>
                <a:solidFill>
                  <a:srgbClr val="0000FF"/>
                </a:solidFill>
                <a:effectLst/>
                <a:uLnTx/>
                <a:uFillTx/>
                <a:latin typeface="Gill Sans MT"/>
                <a:ea typeface="+mn-ea"/>
                <a:cs typeface="+mn-cs"/>
              </a:rPr>
              <a:t>analytics</a:t>
            </a:r>
            <a:r>
              <a:rPr kumimoji="0" lang="en-US" sz="2100" b="1" i="0" u="none" strike="noStrike" kern="1200" cap="none" spc="0" normalizeH="0" baseline="0" noProof="0" dirty="0">
                <a:ln>
                  <a:noFill/>
                </a:ln>
                <a:solidFill>
                  <a:prstClr val="black"/>
                </a:solidFill>
                <a:effectLst/>
                <a:uLnTx/>
                <a:uFillTx/>
                <a:latin typeface="Gill Sans MT"/>
                <a:ea typeface="+mn-ea"/>
                <a:cs typeface="+mn-cs"/>
              </a:rPr>
              <a:t> across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prstClr val="black"/>
                </a:solidFill>
                <a:effectLst/>
                <a:uLnTx/>
                <a:uFillTx/>
                <a:latin typeface="Gill Sans MT"/>
                <a:ea typeface="+mn-ea"/>
                <a:cs typeface="+mn-cs"/>
              </a:rPr>
              <a:t>sensor data to make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srgbClr val="0000FF"/>
                </a:solidFill>
                <a:effectLst/>
                <a:uLnTx/>
                <a:uFillTx/>
                <a:latin typeface="Gill Sans MT"/>
                <a:ea typeface="+mn-ea"/>
                <a:cs typeface="+mn-cs"/>
              </a:rPr>
              <a:t>real-time</a:t>
            </a:r>
            <a:r>
              <a:rPr kumimoji="0" lang="en-US" sz="2100" b="1" i="0" u="none" strike="noStrike" kern="1200" cap="none" spc="0" normalizeH="0" baseline="0" noProof="0" dirty="0">
                <a:ln>
                  <a:noFill/>
                </a:ln>
                <a:solidFill>
                  <a:prstClr val="black"/>
                </a:solidFill>
                <a:effectLst/>
                <a:uLnTx/>
                <a:uFillTx/>
                <a:latin typeface="Gill Sans MT"/>
                <a:ea typeface="+mn-ea"/>
                <a:cs typeface="+mn-cs"/>
              </a:rPr>
              <a:t> steering decisions</a:t>
            </a:r>
          </a:p>
        </p:txBody>
      </p:sp>
      <p:cxnSp>
        <p:nvCxnSpPr>
          <p:cNvPr id="26" name="Straight Arrow Connector 25"/>
          <p:cNvCxnSpPr>
            <a:stCxn id="28" idx="3"/>
          </p:cNvCxnSpPr>
          <p:nvPr/>
        </p:nvCxnSpPr>
        <p:spPr>
          <a:xfrm flipV="1">
            <a:off x="5486400" y="3716451"/>
            <a:ext cx="762000" cy="495300"/>
          </a:xfrm>
          <a:prstGeom prst="straightConnector1">
            <a:avLst/>
          </a:prstGeom>
          <a:ln w="38100" cmpd="sng">
            <a:solidFill>
              <a:schemeClr val="tx1"/>
            </a:solidFill>
            <a:prstDash val="sysDash"/>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0" y="5586952"/>
            <a:ext cx="9144000" cy="830997"/>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mn-cs"/>
              </a:rPr>
              <a:t>For these applications, it is </a:t>
            </a:r>
            <a:r>
              <a:rPr kumimoji="0" lang="en-US" sz="2400" b="1" i="0" u="none" strike="noStrike" kern="1200" cap="none" spc="0" normalizeH="0" baseline="0" noProof="0" dirty="0">
                <a:ln>
                  <a:noFill/>
                </a:ln>
                <a:solidFill>
                  <a:srgbClr val="C00000"/>
                </a:solidFill>
                <a:effectLst/>
                <a:uLnTx/>
                <a:uFillTx/>
                <a:latin typeface="Gill Sans MT"/>
                <a:ea typeface="+mn-ea"/>
                <a:cs typeface="+mn-cs"/>
              </a:rPr>
              <a:t>critical</a:t>
            </a:r>
            <a:r>
              <a:rPr kumimoji="0" lang="en-US" sz="2400" b="1" i="0" u="none" strike="noStrike" kern="1200" cap="none" spc="0" normalizeH="0" baseline="0" noProof="0" dirty="0">
                <a:ln>
                  <a:noFill/>
                </a:ln>
                <a:solidFill>
                  <a:prstClr val="black"/>
                </a:solidFill>
                <a:effectLst/>
                <a:uLnTx/>
                <a:uFillTx/>
                <a:latin typeface="Gill Sans MT"/>
                <a:ea typeface="+mn-ea"/>
                <a:cs typeface="+mn-cs"/>
              </a:rPr>
              <a:t> to analyze </a:t>
            </a:r>
            <a:r>
              <a:rPr kumimoji="0" lang="en-US" sz="2400" b="1" i="0" u="none" strike="noStrike" kern="1200" cap="none" spc="0" normalizeH="0" baseline="0" noProof="0" dirty="0">
                <a:ln>
                  <a:noFill/>
                </a:ln>
                <a:solidFill>
                  <a:srgbClr val="0000FF"/>
                </a:solidFill>
                <a:effectLst/>
                <a:uLnTx/>
                <a:uFillTx/>
                <a:latin typeface="Gill Sans MT"/>
                <a:ea typeface="+mn-ea"/>
                <a:cs typeface="+mn-cs"/>
              </a:rPr>
              <a:t>the transactions</a:t>
            </a:r>
            <a:r>
              <a:rPr kumimoji="0" lang="en-US" sz="2400" b="1" i="0" u="none" strike="noStrike" kern="1200" cap="none" spc="0" normalizeH="0" baseline="0" noProof="0" dirty="0">
                <a:ln>
                  <a:noFill/>
                </a:ln>
                <a:solidFill>
                  <a:prstClr val="black"/>
                </a:solidFill>
                <a:effectLst/>
                <a:uLnTx/>
                <a:uFillTx/>
                <a:latin typeface="Gill Sans MT"/>
                <a:ea typeface="+mn-ea"/>
                <a:cs typeface="+mn-cs"/>
              </a:rPr>
              <a:t> in </a:t>
            </a:r>
            <a:r>
              <a:rPr kumimoji="0" lang="en-US" sz="2400" b="1" i="0" u="none" strike="noStrike" kern="1200" cap="none" spc="0" normalizeH="0" baseline="0" noProof="0" dirty="0">
                <a:ln>
                  <a:noFill/>
                </a:ln>
                <a:solidFill>
                  <a:srgbClr val="C00000"/>
                </a:solidFill>
                <a:effectLst/>
                <a:uLnTx/>
                <a:uFillTx/>
                <a:latin typeface="Gill Sans MT"/>
                <a:ea typeface="+mn-ea"/>
                <a:cs typeface="+mn-cs"/>
              </a:rPr>
              <a:t>real-time </a:t>
            </a:r>
            <a:r>
              <a:rPr kumimoji="0" lang="en-US" sz="2400" b="1" i="0" u="none" strike="noStrike" kern="1200" cap="none" spc="0" normalizeH="0" baseline="0" noProof="0" dirty="0">
                <a:ln>
                  <a:noFill/>
                </a:ln>
                <a:solidFill>
                  <a:prstClr val="black"/>
                </a:solidFill>
                <a:effectLst/>
                <a:uLnTx/>
                <a:uFillTx/>
                <a:latin typeface="Gill Sans MT"/>
                <a:ea typeface="+mn-ea"/>
                <a:cs typeface="+mn-cs"/>
              </a:rPr>
              <a:t>as the data’s value </a:t>
            </a:r>
            <a:r>
              <a:rPr kumimoji="0" lang="en-US" sz="2400" b="1" i="0" u="none" strike="noStrike" kern="1200" cap="none" spc="0" normalizeH="0" baseline="0" noProof="0" dirty="0">
                <a:ln>
                  <a:noFill/>
                </a:ln>
                <a:solidFill>
                  <a:srgbClr val="C00000"/>
                </a:solidFill>
                <a:effectLst/>
                <a:uLnTx/>
                <a:uFillTx/>
                <a:latin typeface="Gill Sans MT"/>
                <a:ea typeface="+mn-ea"/>
                <a:cs typeface="+mn-cs"/>
              </a:rPr>
              <a:t>diminishes</a:t>
            </a:r>
            <a:r>
              <a:rPr kumimoji="0" lang="en-US" sz="2400" b="1" i="0" u="none" strike="noStrike" kern="1200" cap="none" spc="0" normalizeH="0" baseline="0" noProof="0" dirty="0">
                <a:ln>
                  <a:noFill/>
                </a:ln>
                <a:solidFill>
                  <a:prstClr val="black"/>
                </a:solidFill>
                <a:effectLst/>
                <a:uLnTx/>
                <a:uFillTx/>
                <a:latin typeface="Gill Sans MT"/>
                <a:ea typeface="+mn-ea"/>
                <a:cs typeface="+mn-cs"/>
              </a:rPr>
              <a:t> over time</a:t>
            </a:r>
          </a:p>
        </p:txBody>
      </p:sp>
      <p:sp>
        <p:nvSpPr>
          <p:cNvPr id="34" name="Rectangle 33"/>
          <p:cNvSpPr/>
          <p:nvPr/>
        </p:nvSpPr>
        <p:spPr>
          <a:xfrm>
            <a:off x="2743200" y="5088051"/>
            <a:ext cx="3810000" cy="41549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prstClr val="black"/>
                </a:solidFill>
                <a:effectLst/>
                <a:uLnTx/>
                <a:uFillTx/>
                <a:latin typeface="Gill Sans MT"/>
                <a:ea typeface="+mn-ea"/>
                <a:cs typeface="+mn-cs"/>
              </a:rPr>
              <a:t>Self-Driving Cars</a:t>
            </a:r>
          </a:p>
        </p:txBody>
      </p:sp>
      <p:sp>
        <p:nvSpPr>
          <p:cNvPr id="5" name="Slide Number Placeholder 4">
            <a:extLst>
              <a:ext uri="{FF2B5EF4-FFF2-40B4-BE49-F238E27FC236}">
                <a16:creationId xmlns:a16="http://schemas.microsoft.com/office/drawing/2014/main" id="{1E9AF25A-4BBA-7427-F58B-ADEC8471013D}"/>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19" name="Table 4">
            <a:extLst>
              <a:ext uri="{FF2B5EF4-FFF2-40B4-BE49-F238E27FC236}">
                <a16:creationId xmlns:a16="http://schemas.microsoft.com/office/drawing/2014/main" id="{64A60906-43E8-6DAC-00B0-274B26F513EA}"/>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1E497D"/>
                          </a:solidFill>
                          <a:latin typeface="+mn-lt"/>
                          <a:ea typeface="+mn-ea"/>
                          <a:cs typeface="Futura Medium" panose="020B0602020204020303" pitchFamily="34" charset="-79"/>
                        </a:rPr>
                        <a:t>●</a:t>
                      </a: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3014335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p:bldP spid="25" grpId="0"/>
      <p:bldP spid="33" grpId="0" animBg="1"/>
      <p:bldP spid="3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990600"/>
            <a:ext cx="8839200" cy="5867400"/>
          </a:xfrm>
        </p:spPr>
        <p:txBody>
          <a:bodyPr>
            <a:normAutofit/>
          </a:bodyPr>
          <a:lstStyle/>
          <a:p>
            <a:pPr marL="457200" lvl="1" indent="0">
              <a:buNone/>
            </a:pPr>
            <a:endParaRPr lang="en-US" sz="2000" dirty="0"/>
          </a:p>
          <a:p>
            <a:pPr lvl="1"/>
            <a:endParaRPr lang="en-US" sz="2000" dirty="0"/>
          </a:p>
          <a:p>
            <a:pPr lvl="1"/>
            <a:endParaRPr lang="en-US" sz="2200" dirty="0"/>
          </a:p>
          <a:p>
            <a:pPr marL="0" indent="0">
              <a:buNone/>
            </a:pPr>
            <a:endParaRPr lang="en-US" sz="2200" dirty="0"/>
          </a:p>
          <a:p>
            <a:pPr lvl="1"/>
            <a:endParaRPr lang="en-US" dirty="0"/>
          </a:p>
          <a:p>
            <a:pPr marL="457200" lvl="1" indent="0">
              <a:buNone/>
            </a:pPr>
            <a:endParaRPr lang="en-US" dirty="0"/>
          </a:p>
        </p:txBody>
      </p:sp>
      <p:sp>
        <p:nvSpPr>
          <p:cNvPr id="49" name="Rectangle 48"/>
          <p:cNvSpPr/>
          <p:nvPr/>
        </p:nvSpPr>
        <p:spPr>
          <a:xfrm>
            <a:off x="0" y="914400"/>
            <a:ext cx="9144000" cy="830997"/>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Traditionally,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new transactions (updates)</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 are propagated to the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analytical database </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using a </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periodic</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 and </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costly</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 process</a:t>
            </a:r>
          </a:p>
        </p:txBody>
      </p:sp>
      <p:sp>
        <p:nvSpPr>
          <p:cNvPr id="19" name="Rectangle 18"/>
          <p:cNvSpPr/>
          <p:nvPr/>
        </p:nvSpPr>
        <p:spPr>
          <a:xfrm>
            <a:off x="0" y="5496211"/>
            <a:ext cx="9144000" cy="861774"/>
          </a:xfrm>
          <a:prstGeom prst="rect">
            <a:avLst/>
          </a:prstGeom>
          <a:solidFill>
            <a:schemeClr val="tx2">
              <a:lumMod val="75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500" b="1" i="0" u="none" strike="noStrike" kern="1200" cap="none" spc="0" normalizeH="0" baseline="0" noProof="0" dirty="0">
                <a:ln>
                  <a:noFill/>
                </a:ln>
                <a:solidFill>
                  <a:prstClr val="white"/>
                </a:solidFill>
                <a:effectLst/>
                <a:uLnTx/>
                <a:uFillTx/>
                <a:latin typeface="Gill Sans MT"/>
                <a:ea typeface="+mn-ea"/>
                <a:cs typeface="Gill Sans MT"/>
              </a:rPr>
              <a:t>To support real-time analysis: a single hybrid DBMS is used to execute both transactional and analytical workloads</a:t>
            </a:r>
          </a:p>
        </p:txBody>
      </p:sp>
      <p:grpSp>
        <p:nvGrpSpPr>
          <p:cNvPr id="7" name="Group 6"/>
          <p:cNvGrpSpPr/>
          <p:nvPr/>
        </p:nvGrpSpPr>
        <p:grpSpPr>
          <a:xfrm>
            <a:off x="5634040" y="2035969"/>
            <a:ext cx="3200400" cy="3293629"/>
            <a:chOff x="5334000" y="1978817"/>
            <a:chExt cx="3200400" cy="3293629"/>
          </a:xfrm>
        </p:grpSpPr>
        <p:grpSp>
          <p:nvGrpSpPr>
            <p:cNvPr id="9" name="Group 8"/>
            <p:cNvGrpSpPr/>
            <p:nvPr/>
          </p:nvGrpSpPr>
          <p:grpSpPr>
            <a:xfrm>
              <a:off x="5334000" y="2362200"/>
              <a:ext cx="3200400" cy="2910246"/>
              <a:chOff x="5334000" y="2209799"/>
              <a:chExt cx="3200400" cy="2910246"/>
            </a:xfrm>
          </p:grpSpPr>
          <p:grpSp>
            <p:nvGrpSpPr>
              <p:cNvPr id="36" name="Group 35"/>
              <p:cNvGrpSpPr/>
              <p:nvPr/>
            </p:nvGrpSpPr>
            <p:grpSpPr>
              <a:xfrm>
                <a:off x="5334000" y="2209799"/>
                <a:ext cx="1791538" cy="779844"/>
                <a:chOff x="1216200" y="1553824"/>
                <a:chExt cx="1987620" cy="1058880"/>
              </a:xfrm>
            </p:grpSpPr>
            <p:sp>
              <p:nvSpPr>
                <p:cNvPr id="40" name="TextBox 39"/>
                <p:cNvSpPr txBox="1"/>
                <p:nvPr/>
              </p:nvSpPr>
              <p:spPr>
                <a:xfrm>
                  <a:off x="1216200" y="1553824"/>
                  <a:ext cx="1987620" cy="54327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MT"/>
                      <a:ea typeface="+mn-ea"/>
                      <a:cs typeface="Times"/>
                    </a:rPr>
                    <a:t>Transactions</a:t>
                  </a:r>
                </a:p>
              </p:txBody>
            </p:sp>
            <p:cxnSp>
              <p:nvCxnSpPr>
                <p:cNvPr id="41" name="Straight Arrow Connector 40"/>
                <p:cNvCxnSpPr/>
                <p:nvPr/>
              </p:nvCxnSpPr>
              <p:spPr>
                <a:xfrm flipH="1">
                  <a:off x="2432119" y="2174613"/>
                  <a:ext cx="12700" cy="438091"/>
                </a:xfrm>
                <a:prstGeom prst="straightConnector1">
                  <a:avLst/>
                </a:prstGeom>
                <a:ln w="3810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grpSp>
          <p:sp>
            <p:nvSpPr>
              <p:cNvPr id="38" name="TextBox 37"/>
              <p:cNvSpPr txBox="1"/>
              <p:nvPr/>
            </p:nvSpPr>
            <p:spPr>
              <a:xfrm>
                <a:off x="5548313" y="4412159"/>
                <a:ext cx="2609945"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MT"/>
                    <a:ea typeface="+mn-ea"/>
                    <a:cs typeface="Times"/>
                  </a:rPr>
                  <a:t>Hybrid DBMS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MT"/>
                    <a:ea typeface="+mn-ea"/>
                    <a:cs typeface="Times"/>
                  </a:rPr>
                  <a:t>(HTAP System)</a:t>
                </a:r>
              </a:p>
            </p:txBody>
          </p:sp>
          <p:cxnSp>
            <p:nvCxnSpPr>
              <p:cNvPr id="56" name="Straight Arrow Connector 55"/>
              <p:cNvCxnSpPr/>
              <p:nvPr/>
            </p:nvCxnSpPr>
            <p:spPr>
              <a:xfrm flipH="1">
                <a:off x="7569615" y="2667000"/>
                <a:ext cx="11447" cy="322645"/>
              </a:xfrm>
              <a:prstGeom prst="straightConnector1">
                <a:avLst/>
              </a:prstGeom>
              <a:ln w="3810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H="1">
                <a:off x="6287338" y="2667000"/>
                <a:ext cx="11447" cy="322645"/>
              </a:xfrm>
              <a:prstGeom prst="straightConnector1">
                <a:avLst/>
              </a:prstGeom>
              <a:ln w="3810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6742862" y="2209800"/>
                <a:ext cx="179153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MT"/>
                    <a:ea typeface="+mn-ea"/>
                    <a:cs typeface="Times"/>
                  </a:rPr>
                  <a:t>Analytics</a:t>
                </a:r>
              </a:p>
            </p:txBody>
          </p:sp>
          <p:cxnSp>
            <p:nvCxnSpPr>
              <p:cNvPr id="59" name="Straight Arrow Connector 58"/>
              <p:cNvCxnSpPr/>
              <p:nvPr/>
            </p:nvCxnSpPr>
            <p:spPr>
              <a:xfrm flipH="1">
                <a:off x="7417215" y="2667000"/>
                <a:ext cx="11447" cy="322645"/>
              </a:xfrm>
              <a:prstGeom prst="straightConnector1">
                <a:avLst/>
              </a:prstGeom>
              <a:ln w="3810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H="1">
                <a:off x="7733462" y="2667000"/>
                <a:ext cx="11447" cy="322645"/>
              </a:xfrm>
              <a:prstGeom prst="straightConnector1">
                <a:avLst/>
              </a:prstGeom>
              <a:ln w="3810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H="1">
                <a:off x="6134938" y="2667000"/>
                <a:ext cx="11447" cy="322645"/>
              </a:xfrm>
              <a:prstGeom prst="straightConnector1">
                <a:avLst/>
              </a:prstGeom>
              <a:ln w="3810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pic>
            <p:nvPicPr>
              <p:cNvPr id="62" name="Picture 61"/>
              <p:cNvPicPr>
                <a:picLocks noChangeAspect="1"/>
              </p:cNvPicPr>
              <p:nvPr/>
            </p:nvPicPr>
            <p:blipFill>
              <a:blip r:embed="rId3"/>
              <a:stretch>
                <a:fillRect/>
              </a:stretch>
            </p:blipFill>
            <p:spPr>
              <a:xfrm>
                <a:off x="5486401" y="2971801"/>
                <a:ext cx="2743200" cy="1447800"/>
              </a:xfrm>
              <a:prstGeom prst="rect">
                <a:avLst/>
              </a:prstGeom>
            </p:spPr>
          </p:pic>
        </p:grpSp>
        <p:pic>
          <p:nvPicPr>
            <p:cNvPr id="66" name="Picture 65"/>
            <p:cNvPicPr>
              <a:picLocks noChangeAspect="1"/>
            </p:cNvPicPr>
            <p:nvPr/>
          </p:nvPicPr>
          <p:blipFill>
            <a:blip r:embed="rId4"/>
            <a:stretch>
              <a:fillRect/>
            </a:stretch>
          </p:blipFill>
          <p:spPr>
            <a:xfrm>
              <a:off x="6019800" y="1981200"/>
              <a:ext cx="508000" cy="508000"/>
            </a:xfrm>
            <a:prstGeom prst="rect">
              <a:avLst/>
            </a:prstGeom>
          </p:spPr>
        </p:pic>
        <p:pic>
          <p:nvPicPr>
            <p:cNvPr id="67" name="Picture 66"/>
            <p:cNvPicPr>
              <a:picLocks noChangeAspect="1"/>
            </p:cNvPicPr>
            <p:nvPr/>
          </p:nvPicPr>
          <p:blipFill>
            <a:blip r:embed="rId5"/>
            <a:stretch>
              <a:fillRect/>
            </a:stretch>
          </p:blipFill>
          <p:spPr>
            <a:xfrm>
              <a:off x="7391060" y="1978817"/>
              <a:ext cx="457540" cy="459583"/>
            </a:xfrm>
            <a:prstGeom prst="rect">
              <a:avLst/>
            </a:prstGeom>
          </p:spPr>
        </p:pic>
      </p:grpSp>
      <p:grpSp>
        <p:nvGrpSpPr>
          <p:cNvPr id="5" name="Group 4"/>
          <p:cNvGrpSpPr/>
          <p:nvPr/>
        </p:nvGrpSpPr>
        <p:grpSpPr>
          <a:xfrm>
            <a:off x="308507" y="2090083"/>
            <a:ext cx="5096933" cy="3148669"/>
            <a:chOff x="8467" y="2055017"/>
            <a:chExt cx="5096933" cy="3148669"/>
          </a:xfrm>
        </p:grpSpPr>
        <p:grpSp>
          <p:nvGrpSpPr>
            <p:cNvPr id="10" name="Group 9"/>
            <p:cNvGrpSpPr/>
            <p:nvPr/>
          </p:nvGrpSpPr>
          <p:grpSpPr>
            <a:xfrm>
              <a:off x="8467" y="2438400"/>
              <a:ext cx="5096933" cy="2757845"/>
              <a:chOff x="8467" y="2209800"/>
              <a:chExt cx="5096933" cy="2757845"/>
            </a:xfrm>
          </p:grpSpPr>
          <p:cxnSp>
            <p:nvCxnSpPr>
              <p:cNvPr id="32" name="Straight Arrow Connector 31"/>
              <p:cNvCxnSpPr/>
              <p:nvPr/>
            </p:nvCxnSpPr>
            <p:spPr>
              <a:xfrm flipV="1">
                <a:off x="1905000" y="3703070"/>
                <a:ext cx="1017262" cy="0"/>
              </a:xfrm>
              <a:prstGeom prst="straightConnector1">
                <a:avLst/>
              </a:prstGeom>
              <a:ln w="7620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676400" y="2819400"/>
                <a:ext cx="1442338"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MT"/>
                    <a:ea typeface="+mn-ea"/>
                    <a:cs typeface="Times"/>
                  </a:rPr>
                  <a:t>Data</a:t>
                </a:r>
                <a:br>
                  <a:rPr kumimoji="0" lang="en-US" sz="2000" b="1" i="0" u="none" strike="noStrike" kern="1200" cap="none" spc="0" normalizeH="0" baseline="0" noProof="0" dirty="0">
                    <a:ln>
                      <a:noFill/>
                    </a:ln>
                    <a:solidFill>
                      <a:srgbClr val="000000"/>
                    </a:solidFill>
                    <a:effectLst/>
                    <a:uLnTx/>
                    <a:uFillTx/>
                    <a:latin typeface="Gill Sans MT"/>
                    <a:ea typeface="+mn-ea"/>
                    <a:cs typeface="Times"/>
                  </a:rPr>
                </a:br>
                <a:r>
                  <a:rPr kumimoji="0" lang="en-US" sz="2000" b="1" i="0" u="none" strike="noStrike" kern="1200" cap="none" spc="0" normalizeH="0" baseline="0" noProof="0" dirty="0">
                    <a:ln>
                      <a:noFill/>
                    </a:ln>
                    <a:solidFill>
                      <a:srgbClr val="000000"/>
                    </a:solidFill>
                    <a:effectLst/>
                    <a:uLnTx/>
                    <a:uFillTx/>
                    <a:latin typeface="Gill Sans MT"/>
                    <a:ea typeface="+mn-ea"/>
                    <a:cs typeface="Times"/>
                  </a:rPr>
                  <a:t>Migration</a:t>
                </a:r>
              </a:p>
            </p:txBody>
          </p:sp>
          <p:grpSp>
            <p:nvGrpSpPr>
              <p:cNvPr id="35" name="Group 34"/>
              <p:cNvGrpSpPr/>
              <p:nvPr/>
            </p:nvGrpSpPr>
            <p:grpSpPr>
              <a:xfrm>
                <a:off x="2701504" y="2209800"/>
                <a:ext cx="2403896" cy="2148000"/>
                <a:chOff x="3409210" y="1706226"/>
                <a:chExt cx="2667000" cy="2916574"/>
              </a:xfrm>
            </p:grpSpPr>
            <p:grpSp>
              <p:nvGrpSpPr>
                <p:cNvPr id="42" name="Group 41"/>
                <p:cNvGrpSpPr/>
                <p:nvPr/>
              </p:nvGrpSpPr>
              <p:grpSpPr>
                <a:xfrm>
                  <a:off x="3810000" y="2667000"/>
                  <a:ext cx="1955800" cy="1955800"/>
                  <a:chOff x="3962400" y="2667000"/>
                  <a:chExt cx="1955800" cy="1955800"/>
                </a:xfrm>
              </p:grpSpPr>
              <p:pic>
                <p:nvPicPr>
                  <p:cNvPr id="47" name="Picture 46"/>
                  <p:cNvPicPr>
                    <a:picLocks noChangeAspect="1"/>
                  </p:cNvPicPr>
                  <p:nvPr/>
                </p:nvPicPr>
                <p:blipFill>
                  <a:blip r:embed="rId3"/>
                  <a:stretch>
                    <a:fillRect/>
                  </a:stretch>
                </p:blipFill>
                <p:spPr>
                  <a:xfrm>
                    <a:off x="3962400" y="2667000"/>
                    <a:ext cx="1651000" cy="1651000"/>
                  </a:xfrm>
                  <a:prstGeom prst="rect">
                    <a:avLst/>
                  </a:prstGeom>
                </p:spPr>
              </p:pic>
              <p:pic>
                <p:nvPicPr>
                  <p:cNvPr id="48" name="Picture 47"/>
                  <p:cNvPicPr>
                    <a:picLocks noChangeAspect="1"/>
                  </p:cNvPicPr>
                  <p:nvPr/>
                </p:nvPicPr>
                <p:blipFill>
                  <a:blip r:embed="rId3"/>
                  <a:stretch>
                    <a:fillRect/>
                  </a:stretch>
                </p:blipFill>
                <p:spPr>
                  <a:xfrm>
                    <a:off x="4114800" y="2819400"/>
                    <a:ext cx="1651000" cy="1651000"/>
                  </a:xfrm>
                  <a:prstGeom prst="rect">
                    <a:avLst/>
                  </a:prstGeom>
                </p:spPr>
              </p:pic>
              <p:pic>
                <p:nvPicPr>
                  <p:cNvPr id="50" name="Picture 49"/>
                  <p:cNvPicPr>
                    <a:picLocks noChangeAspect="1"/>
                  </p:cNvPicPr>
                  <p:nvPr/>
                </p:nvPicPr>
                <p:blipFill>
                  <a:blip r:embed="rId3"/>
                  <a:stretch>
                    <a:fillRect/>
                  </a:stretch>
                </p:blipFill>
                <p:spPr>
                  <a:xfrm>
                    <a:off x="4267200" y="2971800"/>
                    <a:ext cx="1651000" cy="1651000"/>
                  </a:xfrm>
                  <a:prstGeom prst="rect">
                    <a:avLst/>
                  </a:prstGeom>
                </p:spPr>
              </p:pic>
            </p:grpSp>
            <p:sp>
              <p:nvSpPr>
                <p:cNvPr id="43" name="TextBox 42"/>
                <p:cNvSpPr txBox="1"/>
                <p:nvPr/>
              </p:nvSpPr>
              <p:spPr>
                <a:xfrm>
                  <a:off x="3409210" y="1706226"/>
                  <a:ext cx="2667000" cy="4001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MT"/>
                      <a:ea typeface="+mn-ea"/>
                      <a:cs typeface="Times"/>
                    </a:rPr>
                    <a:t>Analytics</a:t>
                  </a:r>
                </a:p>
              </p:txBody>
            </p:sp>
            <p:cxnSp>
              <p:nvCxnSpPr>
                <p:cNvPr id="44" name="Straight Arrow Connector 43"/>
                <p:cNvCxnSpPr/>
                <p:nvPr/>
              </p:nvCxnSpPr>
              <p:spPr>
                <a:xfrm flipH="1">
                  <a:off x="4711700" y="2305110"/>
                  <a:ext cx="12700" cy="438090"/>
                </a:xfrm>
                <a:prstGeom prst="straightConnector1">
                  <a:avLst/>
                </a:prstGeom>
                <a:ln w="3810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H="1">
                  <a:off x="4953000" y="2305110"/>
                  <a:ext cx="12700" cy="438090"/>
                </a:xfrm>
                <a:prstGeom prst="straightConnector1">
                  <a:avLst/>
                </a:prstGeom>
                <a:ln w="3810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a:off x="4483100" y="2305110"/>
                  <a:ext cx="12700" cy="438090"/>
                </a:xfrm>
                <a:prstGeom prst="straightConnector1">
                  <a:avLst/>
                </a:prstGeom>
                <a:ln w="3810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grpSp>
          <p:sp>
            <p:nvSpPr>
              <p:cNvPr id="37" name="TextBox 36"/>
              <p:cNvSpPr txBox="1"/>
              <p:nvPr/>
            </p:nvSpPr>
            <p:spPr>
              <a:xfrm>
                <a:off x="8467" y="4259759"/>
                <a:ext cx="1972733"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MT"/>
                    <a:ea typeface="+mn-ea"/>
                    <a:cs typeface="Times"/>
                  </a:rPr>
                  <a:t> Transactional DBMS</a:t>
                </a:r>
              </a:p>
            </p:txBody>
          </p:sp>
          <p:grpSp>
            <p:nvGrpSpPr>
              <p:cNvPr id="6" name="Group 5"/>
              <p:cNvGrpSpPr/>
              <p:nvPr/>
            </p:nvGrpSpPr>
            <p:grpSpPr>
              <a:xfrm>
                <a:off x="152400" y="2268851"/>
                <a:ext cx="1923117" cy="1998349"/>
                <a:chOff x="228600" y="2209800"/>
                <a:chExt cx="1923117" cy="1998349"/>
              </a:xfrm>
            </p:grpSpPr>
            <p:grpSp>
              <p:nvGrpSpPr>
                <p:cNvPr id="34" name="Group 33"/>
                <p:cNvGrpSpPr/>
                <p:nvPr/>
              </p:nvGrpSpPr>
              <p:grpSpPr>
                <a:xfrm>
                  <a:off x="228600" y="2209800"/>
                  <a:ext cx="1923117" cy="1998349"/>
                  <a:chOff x="821520" y="1680824"/>
                  <a:chExt cx="2133600" cy="2713376"/>
                </a:xfrm>
              </p:grpSpPr>
              <p:pic>
                <p:nvPicPr>
                  <p:cNvPr id="51" name="Picture 50"/>
                  <p:cNvPicPr>
                    <a:picLocks noChangeAspect="1"/>
                  </p:cNvPicPr>
                  <p:nvPr/>
                </p:nvPicPr>
                <p:blipFill>
                  <a:blip r:embed="rId3"/>
                  <a:stretch>
                    <a:fillRect/>
                  </a:stretch>
                </p:blipFill>
                <p:spPr>
                  <a:xfrm>
                    <a:off x="990600" y="2743199"/>
                    <a:ext cx="1651000" cy="1651001"/>
                  </a:xfrm>
                  <a:prstGeom prst="rect">
                    <a:avLst/>
                  </a:prstGeom>
                </p:spPr>
              </p:pic>
              <p:sp>
                <p:nvSpPr>
                  <p:cNvPr id="52" name="TextBox 51"/>
                  <p:cNvSpPr txBox="1"/>
                  <p:nvPr/>
                </p:nvSpPr>
                <p:spPr>
                  <a:xfrm>
                    <a:off x="821520" y="1680824"/>
                    <a:ext cx="2133600"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MT"/>
                        <a:ea typeface="+mn-ea"/>
                        <a:cs typeface="Times"/>
                      </a:rPr>
                      <a:t>Transactions</a:t>
                    </a:r>
                  </a:p>
                </p:txBody>
              </p:sp>
              <p:cxnSp>
                <p:nvCxnSpPr>
                  <p:cNvPr id="53" name="Straight Arrow Connector 52"/>
                  <p:cNvCxnSpPr/>
                  <p:nvPr/>
                </p:nvCxnSpPr>
                <p:spPr>
                  <a:xfrm flipH="1">
                    <a:off x="1836000" y="2305111"/>
                    <a:ext cx="12700" cy="438090"/>
                  </a:xfrm>
                  <a:prstGeom prst="straightConnector1">
                    <a:avLst/>
                  </a:prstGeom>
                  <a:ln w="3810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grpSp>
            <p:cxnSp>
              <p:nvCxnSpPr>
                <p:cNvPr id="54" name="Straight Arrow Connector 53"/>
                <p:cNvCxnSpPr/>
                <p:nvPr/>
              </p:nvCxnSpPr>
              <p:spPr>
                <a:xfrm flipH="1">
                  <a:off x="1295400" y="2667000"/>
                  <a:ext cx="11447" cy="322645"/>
                </a:xfrm>
                <a:prstGeom prst="straightConnector1">
                  <a:avLst/>
                </a:prstGeom>
                <a:ln w="3810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H="1">
                  <a:off x="979153" y="2667000"/>
                  <a:ext cx="11447" cy="322645"/>
                </a:xfrm>
                <a:prstGeom prst="straightConnector1">
                  <a:avLst/>
                </a:prstGeom>
                <a:ln w="3810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grpSp>
        </p:grpSp>
        <p:pic>
          <p:nvPicPr>
            <p:cNvPr id="63" name="Picture 62"/>
            <p:cNvPicPr>
              <a:picLocks noChangeAspect="1"/>
            </p:cNvPicPr>
            <p:nvPr/>
          </p:nvPicPr>
          <p:blipFill>
            <a:blip r:embed="rId4"/>
            <a:stretch>
              <a:fillRect/>
            </a:stretch>
          </p:blipFill>
          <p:spPr>
            <a:xfrm>
              <a:off x="863600" y="2057400"/>
              <a:ext cx="508000" cy="508000"/>
            </a:xfrm>
            <a:prstGeom prst="rect">
              <a:avLst/>
            </a:prstGeom>
          </p:spPr>
        </p:pic>
        <p:pic>
          <p:nvPicPr>
            <p:cNvPr id="65" name="Picture 64"/>
            <p:cNvPicPr>
              <a:picLocks noChangeAspect="1"/>
            </p:cNvPicPr>
            <p:nvPr/>
          </p:nvPicPr>
          <p:blipFill>
            <a:blip r:embed="rId5"/>
            <a:stretch>
              <a:fillRect/>
            </a:stretch>
          </p:blipFill>
          <p:spPr>
            <a:xfrm>
              <a:off x="3657600" y="2055017"/>
              <a:ext cx="457540" cy="459583"/>
            </a:xfrm>
            <a:prstGeom prst="rect">
              <a:avLst/>
            </a:prstGeom>
          </p:spPr>
        </p:pic>
        <p:sp>
          <p:nvSpPr>
            <p:cNvPr id="64" name="TextBox 63"/>
            <p:cNvSpPr txBox="1"/>
            <p:nvPr/>
          </p:nvSpPr>
          <p:spPr>
            <a:xfrm>
              <a:off x="2980267" y="4495800"/>
              <a:ext cx="1972733"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Gill Sans MT"/>
                  <a:ea typeface="+mn-ea"/>
                  <a:cs typeface="Times"/>
                </a:rPr>
                <a:t> Analytical</a:t>
              </a:r>
              <a:br>
                <a:rPr kumimoji="0" lang="en-US" sz="2000" b="1" i="0" u="none" strike="noStrike" kern="1200" cap="none" spc="0" normalizeH="0" baseline="0" noProof="0" dirty="0">
                  <a:ln>
                    <a:noFill/>
                  </a:ln>
                  <a:solidFill>
                    <a:srgbClr val="000000"/>
                  </a:solidFill>
                  <a:effectLst/>
                  <a:uLnTx/>
                  <a:uFillTx/>
                  <a:latin typeface="Gill Sans MT"/>
                  <a:ea typeface="+mn-ea"/>
                  <a:cs typeface="Times"/>
                </a:rPr>
              </a:br>
              <a:r>
                <a:rPr kumimoji="0" lang="en-US" sz="2000" b="1" i="0" u="none" strike="noStrike" kern="1200" cap="none" spc="0" normalizeH="0" baseline="0" noProof="0" dirty="0">
                  <a:ln>
                    <a:noFill/>
                  </a:ln>
                  <a:solidFill>
                    <a:srgbClr val="000000"/>
                  </a:solidFill>
                  <a:effectLst/>
                  <a:uLnTx/>
                  <a:uFillTx/>
                  <a:latin typeface="Gill Sans MT"/>
                  <a:ea typeface="+mn-ea"/>
                  <a:cs typeface="Times"/>
                </a:rPr>
                <a:t>DBMS</a:t>
              </a:r>
            </a:p>
          </p:txBody>
        </p:sp>
      </p:grpSp>
      <p:cxnSp>
        <p:nvCxnSpPr>
          <p:cNvPr id="68" name="Straight Arrow Connector 67"/>
          <p:cNvCxnSpPr>
            <a:stCxn id="33" idx="0"/>
          </p:cNvCxnSpPr>
          <p:nvPr/>
        </p:nvCxnSpPr>
        <p:spPr>
          <a:xfrm flipV="1">
            <a:off x="2697609" y="2419352"/>
            <a:ext cx="193231" cy="663714"/>
          </a:xfrm>
          <a:prstGeom prst="straightConnector1">
            <a:avLst/>
          </a:prstGeom>
          <a:ln w="38100" cmpd="sng">
            <a:solidFill>
              <a:schemeClr val="tx1"/>
            </a:solidFill>
            <a:prstDash val="sysDash"/>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2128840" y="1943042"/>
            <a:ext cx="1442338"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C00000"/>
                </a:solidFill>
                <a:effectLst/>
                <a:uLnTx/>
                <a:uFillTx/>
                <a:latin typeface="Gill Sans MT"/>
                <a:ea typeface="+mn-ea"/>
                <a:cs typeface="Times"/>
              </a:rPr>
              <a:t>hours/days</a:t>
            </a:r>
          </a:p>
        </p:txBody>
      </p:sp>
      <p:sp>
        <p:nvSpPr>
          <p:cNvPr id="13" name="Title 12">
            <a:extLst>
              <a:ext uri="{FF2B5EF4-FFF2-40B4-BE49-F238E27FC236}">
                <a16:creationId xmlns:a16="http://schemas.microsoft.com/office/drawing/2014/main" id="{D0D44C72-2D84-2406-6273-78C0B2115CB8}"/>
              </a:ext>
            </a:extLst>
          </p:cNvPr>
          <p:cNvSpPr>
            <a:spLocks noGrp="1"/>
          </p:cNvSpPr>
          <p:nvPr>
            <p:ph type="title"/>
          </p:nvPr>
        </p:nvSpPr>
        <p:spPr/>
        <p:txBody>
          <a:bodyPr/>
          <a:lstStyle/>
          <a:p>
            <a:r>
              <a:rPr lang="en-US" sz="3600" dirty="0">
                <a:solidFill>
                  <a:prstClr val="black">
                    <a:lumMod val="65000"/>
                    <a:lumOff val="35000"/>
                  </a:prstClr>
                </a:solidFill>
              </a:rPr>
              <a:t>HTAP: Supporting Real-Time Analysis</a:t>
            </a:r>
            <a:endParaRPr lang="en-US" sz="3600" dirty="0"/>
          </a:p>
        </p:txBody>
      </p:sp>
      <p:sp>
        <p:nvSpPr>
          <p:cNvPr id="14" name="Slide Number Placeholder 13">
            <a:extLst>
              <a:ext uri="{FF2B5EF4-FFF2-40B4-BE49-F238E27FC236}">
                <a16:creationId xmlns:a16="http://schemas.microsoft.com/office/drawing/2014/main" id="{6449FC4F-66EA-44EC-C23A-3C3C906092D7}"/>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71" name="Table 4">
            <a:extLst>
              <a:ext uri="{FF2B5EF4-FFF2-40B4-BE49-F238E27FC236}">
                <a16:creationId xmlns:a16="http://schemas.microsoft.com/office/drawing/2014/main" id="{A7A078C2-C9B6-DD05-6880-5CAAF8E99372}"/>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a:t>
                      </a:r>
                      <a:r>
                        <a:rPr lang="en-US" sz="800" kern="1200" dirty="0">
                          <a:solidFill>
                            <a:srgbClr val="1E497D"/>
                          </a:solidFill>
                          <a:latin typeface="+mn-lt"/>
                          <a:ea typeface="+mn-ea"/>
                          <a:cs typeface="Futura Medium" panose="020B0602020204020303" pitchFamily="34" charset="-79"/>
                        </a:rPr>
                        <a:t>●</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2451322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fade">
                                      <p:cBhvr>
                                        <p:cTn id="13" dur="500"/>
                                        <p:tgtEl>
                                          <p:spTgt spid="6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fade">
                                      <p:cBhvr>
                                        <p:cTn id="16" dur="500"/>
                                        <p:tgtEl>
                                          <p:spTgt spid="6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19" grpId="0" animBg="1"/>
      <p:bldP spid="6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Ideal HTAP System Properties</a:t>
            </a:r>
          </a:p>
        </p:txBody>
      </p:sp>
      <p:grpSp>
        <p:nvGrpSpPr>
          <p:cNvPr id="7" name="Group 6"/>
          <p:cNvGrpSpPr/>
          <p:nvPr/>
        </p:nvGrpSpPr>
        <p:grpSpPr>
          <a:xfrm>
            <a:off x="332291" y="2740385"/>
            <a:ext cx="8627411" cy="1548804"/>
            <a:chOff x="364189" y="3421559"/>
            <a:chExt cx="8627411" cy="1548804"/>
          </a:xfrm>
        </p:grpSpPr>
        <p:sp>
          <p:nvSpPr>
            <p:cNvPr id="46" name="TextBox 45"/>
            <p:cNvSpPr txBox="1"/>
            <p:nvPr/>
          </p:nvSpPr>
          <p:spPr>
            <a:xfrm>
              <a:off x="364189" y="3421559"/>
              <a:ext cx="474011"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lumMod val="65000"/>
                      <a:lumOff val="35000"/>
                    </a:prstClr>
                  </a:solidFill>
                  <a:effectLst/>
                  <a:uLnTx/>
                  <a:uFillTx/>
                  <a:latin typeface="Gill Sans MT"/>
                  <a:ea typeface="+mn-ea"/>
                  <a:cs typeface="Gill Sans MT"/>
                </a:rPr>
                <a:t>2</a:t>
              </a:r>
            </a:p>
          </p:txBody>
        </p:sp>
        <p:sp>
          <p:nvSpPr>
            <p:cNvPr id="49" name="TextBox 48"/>
            <p:cNvSpPr txBox="1"/>
            <p:nvPr/>
          </p:nvSpPr>
          <p:spPr>
            <a:xfrm>
              <a:off x="990598" y="3581400"/>
              <a:ext cx="800100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1F497D"/>
                  </a:solidFill>
                  <a:effectLst/>
                  <a:uLnTx/>
                  <a:uFillTx/>
                  <a:latin typeface="Gill Sans MT"/>
                  <a:ea typeface="+mn-ea"/>
                  <a:cs typeface="Gill Sans MT"/>
                </a:rPr>
                <a:t>Data Freshness and Consistency Guarantees</a:t>
              </a:r>
              <a:endParaRPr kumimoji="0" lang="en-US" sz="2800" b="1" i="0" u="none" strike="noStrike" kern="1200" cap="none" spc="0" normalizeH="0" baseline="0" noProof="0" dirty="0">
                <a:ln>
                  <a:noFill/>
                </a:ln>
                <a:solidFill>
                  <a:prstClr val="black">
                    <a:lumMod val="75000"/>
                    <a:lumOff val="25000"/>
                  </a:prstClr>
                </a:solidFill>
                <a:effectLst/>
                <a:uLnTx/>
                <a:uFillTx/>
                <a:latin typeface="Gill Sans MT"/>
                <a:ea typeface="+mn-ea"/>
                <a:cs typeface="Gill Sans MT"/>
              </a:endParaRPr>
            </a:p>
          </p:txBody>
        </p:sp>
        <p:sp>
          <p:nvSpPr>
            <p:cNvPr id="51" name="Rectangle 50"/>
            <p:cNvSpPr/>
            <p:nvPr/>
          </p:nvSpPr>
          <p:spPr>
            <a:xfrm>
              <a:off x="1066800" y="3954700"/>
              <a:ext cx="7924800" cy="1015663"/>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Guarantee access to the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most recent version of data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for analytics while ensuring that transactional and analytical workloads have a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consistent</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 view of data</a:t>
              </a:r>
            </a:p>
          </p:txBody>
        </p:sp>
      </p:grpSp>
      <p:grpSp>
        <p:nvGrpSpPr>
          <p:cNvPr id="9" name="Group 8"/>
          <p:cNvGrpSpPr/>
          <p:nvPr/>
        </p:nvGrpSpPr>
        <p:grpSpPr>
          <a:xfrm>
            <a:off x="304800" y="1581242"/>
            <a:ext cx="8839200" cy="1231386"/>
            <a:chOff x="381000" y="5478959"/>
            <a:chExt cx="8839200" cy="1231386"/>
          </a:xfrm>
        </p:grpSpPr>
        <p:sp>
          <p:nvSpPr>
            <p:cNvPr id="50" name="TextBox 49"/>
            <p:cNvSpPr txBox="1"/>
            <p:nvPr/>
          </p:nvSpPr>
          <p:spPr>
            <a:xfrm>
              <a:off x="381000" y="5478959"/>
              <a:ext cx="474011"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srgbClr val="595959"/>
                  </a:solidFill>
                  <a:effectLst/>
                  <a:uLnTx/>
                  <a:uFillTx/>
                  <a:latin typeface="Gill Sans MT"/>
                  <a:ea typeface="+mn-ea"/>
                  <a:cs typeface="Gill Sans MT"/>
                </a:rPr>
                <a:t>1</a:t>
              </a:r>
            </a:p>
          </p:txBody>
        </p:sp>
        <p:sp>
          <p:nvSpPr>
            <p:cNvPr id="56" name="TextBox 55"/>
            <p:cNvSpPr txBox="1"/>
            <p:nvPr/>
          </p:nvSpPr>
          <p:spPr>
            <a:xfrm>
              <a:off x="990600" y="5634335"/>
              <a:ext cx="82296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1F497D"/>
                  </a:solidFill>
                  <a:effectLst/>
                  <a:uLnTx/>
                  <a:uFillTx/>
                  <a:latin typeface="Gill Sans MT"/>
                  <a:ea typeface="+mn-ea"/>
                  <a:cs typeface="Gill Sans MT"/>
                </a:rPr>
                <a:t>Workload-Specific Optimizations</a:t>
              </a:r>
              <a:endParaRPr kumimoji="0" lang="en-US" sz="2800" b="1" i="0" u="none" strike="noStrike" kern="1200" cap="none" spc="0" normalizeH="0" baseline="0" noProof="0" dirty="0">
                <a:ln>
                  <a:noFill/>
                </a:ln>
                <a:solidFill>
                  <a:prstClr val="black">
                    <a:lumMod val="75000"/>
                    <a:lumOff val="25000"/>
                  </a:prstClr>
                </a:solidFill>
                <a:effectLst/>
                <a:uLnTx/>
                <a:uFillTx/>
                <a:latin typeface="Gill Sans MT"/>
                <a:ea typeface="+mn-ea"/>
                <a:cs typeface="Gill Sans MT"/>
              </a:endParaRPr>
            </a:p>
          </p:txBody>
        </p:sp>
        <p:sp>
          <p:nvSpPr>
            <p:cNvPr id="62" name="Rectangle 61"/>
            <p:cNvSpPr/>
            <p:nvPr/>
          </p:nvSpPr>
          <p:spPr>
            <a:xfrm>
              <a:off x="1087718" y="6002459"/>
              <a:ext cx="8001000" cy="707886"/>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Transactional and analytical workloads must benefit from their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own specific optimizations</a:t>
              </a:r>
            </a:p>
          </p:txBody>
        </p:sp>
      </p:grpSp>
      <p:grpSp>
        <p:nvGrpSpPr>
          <p:cNvPr id="28" name="Group 27"/>
          <p:cNvGrpSpPr/>
          <p:nvPr/>
        </p:nvGrpSpPr>
        <p:grpSpPr>
          <a:xfrm>
            <a:off x="332291" y="4160659"/>
            <a:ext cx="8779811" cy="1216828"/>
            <a:chOff x="364189" y="4469249"/>
            <a:chExt cx="8779811" cy="1216828"/>
          </a:xfrm>
        </p:grpSpPr>
        <p:sp>
          <p:nvSpPr>
            <p:cNvPr id="30" name="TextBox 29"/>
            <p:cNvSpPr txBox="1"/>
            <p:nvPr/>
          </p:nvSpPr>
          <p:spPr>
            <a:xfrm>
              <a:off x="364189" y="4469249"/>
              <a:ext cx="474011"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srgbClr val="595959"/>
                  </a:solidFill>
                  <a:effectLst/>
                  <a:uLnTx/>
                  <a:uFillTx/>
                  <a:latin typeface="Gill Sans MT"/>
                  <a:ea typeface="+mn-ea"/>
                  <a:cs typeface="Gill Sans MT"/>
                </a:rPr>
                <a:t>3</a:t>
              </a:r>
            </a:p>
          </p:txBody>
        </p:sp>
        <p:sp>
          <p:nvSpPr>
            <p:cNvPr id="31" name="TextBox 30"/>
            <p:cNvSpPr txBox="1"/>
            <p:nvPr/>
          </p:nvSpPr>
          <p:spPr>
            <a:xfrm>
              <a:off x="914400" y="4624625"/>
              <a:ext cx="82296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1F497D"/>
                  </a:solidFill>
                  <a:effectLst/>
                  <a:uLnTx/>
                  <a:uFillTx/>
                  <a:latin typeface="Gill Sans MT"/>
                  <a:ea typeface="+mn-ea"/>
                  <a:cs typeface="Gill Sans MT"/>
                </a:rPr>
                <a:t>Performance Isolation</a:t>
              </a:r>
              <a:endParaRPr kumimoji="0" lang="en-US" sz="2800" b="1" i="0" u="none" strike="noStrike" kern="1200" cap="none" spc="0" normalizeH="0" baseline="0" noProof="0" dirty="0">
                <a:ln>
                  <a:noFill/>
                </a:ln>
                <a:solidFill>
                  <a:prstClr val="black">
                    <a:lumMod val="75000"/>
                    <a:lumOff val="25000"/>
                  </a:prstClr>
                </a:solidFill>
                <a:effectLst/>
                <a:uLnTx/>
                <a:uFillTx/>
                <a:latin typeface="Gill Sans MT"/>
                <a:ea typeface="+mn-ea"/>
                <a:cs typeface="Gill Sans MT"/>
              </a:endParaRPr>
            </a:p>
          </p:txBody>
        </p:sp>
        <p:sp>
          <p:nvSpPr>
            <p:cNvPr id="32" name="Rectangle 31"/>
            <p:cNvSpPr/>
            <p:nvPr/>
          </p:nvSpPr>
          <p:spPr>
            <a:xfrm>
              <a:off x="1143000" y="4978191"/>
              <a:ext cx="8001000" cy="707886"/>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Latency and throughput of  transactional and analytical workloads are the same as if they were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run in isolation</a:t>
              </a:r>
            </a:p>
          </p:txBody>
        </p:sp>
      </p:grpSp>
      <p:sp>
        <p:nvSpPr>
          <p:cNvPr id="33" name="Rectangle 32"/>
          <p:cNvSpPr/>
          <p:nvPr/>
        </p:nvSpPr>
        <p:spPr>
          <a:xfrm>
            <a:off x="0" y="1008103"/>
            <a:ext cx="9144000" cy="523220"/>
          </a:xfrm>
          <a:prstGeom prst="rect">
            <a:avLst/>
          </a:prstGeom>
          <a:solidFill>
            <a:schemeClr val="accent6">
              <a:lumMod val="20000"/>
              <a:lumOff val="80000"/>
            </a:schemeClr>
          </a:solid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Gill Sans MT"/>
                <a:ea typeface="+mn-ea"/>
                <a:cs typeface="Gill Sans MT"/>
              </a:rPr>
              <a:t>An ideal HTAP system should have </a:t>
            </a:r>
            <a:r>
              <a:rPr kumimoji="0" lang="en-US" sz="2800" b="1" i="0" u="none" strike="noStrike" kern="1200" cap="none" spc="0" normalizeH="0" baseline="0" noProof="0" dirty="0">
                <a:ln>
                  <a:noFill/>
                </a:ln>
                <a:solidFill>
                  <a:srgbClr val="1901FF"/>
                </a:solidFill>
                <a:effectLst/>
                <a:uLnTx/>
                <a:uFillTx/>
                <a:latin typeface="Gill Sans MT"/>
                <a:ea typeface="+mn-ea"/>
                <a:cs typeface="Gill Sans MT"/>
              </a:rPr>
              <a:t>three properties:</a:t>
            </a:r>
          </a:p>
        </p:txBody>
      </p:sp>
      <p:sp>
        <p:nvSpPr>
          <p:cNvPr id="23" name="Rectangle 22"/>
          <p:cNvSpPr/>
          <p:nvPr/>
        </p:nvSpPr>
        <p:spPr>
          <a:xfrm>
            <a:off x="0" y="5504662"/>
            <a:ext cx="9144000" cy="830997"/>
          </a:xfrm>
          <a:prstGeom prst="rect">
            <a:avLst/>
          </a:prstGeom>
          <a:solidFill>
            <a:srgbClr val="800000"/>
          </a:solid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Achieving all three properties at the same time</a:t>
            </a:r>
            <a:br>
              <a:rPr kumimoji="0" lang="en-US" sz="2400" b="1" i="0" u="none" strike="noStrike" kern="1200" cap="none" spc="0" normalizeH="0" baseline="0" noProof="0" dirty="0">
                <a:ln>
                  <a:noFill/>
                </a:ln>
                <a:solidFill>
                  <a:prstClr val="white"/>
                </a:solidFill>
                <a:effectLst/>
                <a:uLnTx/>
                <a:uFillTx/>
                <a:latin typeface="Gill Sans MT"/>
                <a:ea typeface="+mn-ea"/>
                <a:cs typeface="Gill Sans MT"/>
              </a:rPr>
            </a:b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 is very challenging</a:t>
            </a:r>
          </a:p>
        </p:txBody>
      </p:sp>
      <p:sp>
        <p:nvSpPr>
          <p:cNvPr id="8" name="Slide Number Placeholder 7">
            <a:extLst>
              <a:ext uri="{FF2B5EF4-FFF2-40B4-BE49-F238E27FC236}">
                <a16:creationId xmlns:a16="http://schemas.microsoft.com/office/drawing/2014/main" id="{A083B4F6-B95D-EA23-7560-A61CDDE31FBE}"/>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24" name="Table 4">
            <a:extLst>
              <a:ext uri="{FF2B5EF4-FFF2-40B4-BE49-F238E27FC236}">
                <a16:creationId xmlns:a16="http://schemas.microsoft.com/office/drawing/2014/main" id="{5C0F0BEE-0FC5-BF8A-0695-17DA4E13A0B8}"/>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r>
                        <a:rPr lang="en-US" sz="800" kern="1200" dirty="0">
                          <a:solidFill>
                            <a:srgbClr val="1E497D"/>
                          </a:solidFill>
                          <a:latin typeface="+mn-lt"/>
                          <a:ea typeface="+mn-ea"/>
                          <a:cs typeface="Futura Medium" panose="020B0602020204020303" pitchFamily="34" charset="-79"/>
                        </a:rPr>
                        <a:t>●</a:t>
                      </a:r>
                      <a:endParaRPr lang="en-US" sz="800" dirty="0">
                        <a:solidFill>
                          <a:srgbClr val="1E497D"/>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882545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2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E7B14F-CABD-6936-D3BD-2EDD8A59A220}"/>
              </a:ext>
            </a:extLst>
          </p:cNvPr>
          <p:cNvSpPr>
            <a:spLocks noGrp="1"/>
          </p:cNvSpPr>
          <p:nvPr>
            <p:ph type="title"/>
          </p:nvPr>
        </p:nvSpPr>
        <p:spPr/>
        <p:txBody>
          <a:bodyPr/>
          <a:lstStyle/>
          <a:p>
            <a:r>
              <a:rPr lang="en-US" dirty="0"/>
              <a:t>Outline</a:t>
            </a:r>
          </a:p>
        </p:txBody>
      </p:sp>
      <p:sp>
        <p:nvSpPr>
          <p:cNvPr id="4" name="Slide Number Placeholder 3">
            <a:extLst>
              <a:ext uri="{FF2B5EF4-FFF2-40B4-BE49-F238E27FC236}">
                <a16:creationId xmlns:a16="http://schemas.microsoft.com/office/drawing/2014/main" id="{1F3FB61B-B82A-A592-5700-EFB77F4382EC}"/>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pSp>
        <p:nvGrpSpPr>
          <p:cNvPr id="106" name="Group 105">
            <a:extLst>
              <a:ext uri="{FF2B5EF4-FFF2-40B4-BE49-F238E27FC236}">
                <a16:creationId xmlns:a16="http://schemas.microsoft.com/office/drawing/2014/main" id="{888C02F9-30CF-F68B-DB8B-58D67FF4D50E}"/>
              </a:ext>
            </a:extLst>
          </p:cNvPr>
          <p:cNvGrpSpPr/>
          <p:nvPr/>
        </p:nvGrpSpPr>
        <p:grpSpPr>
          <a:xfrm>
            <a:off x="0" y="813845"/>
            <a:ext cx="9144000" cy="646331"/>
            <a:chOff x="0" y="760286"/>
            <a:chExt cx="9144000" cy="646331"/>
          </a:xfrm>
        </p:grpSpPr>
        <p:sp>
          <p:nvSpPr>
            <p:cNvPr id="107" name="Rectangle 106">
              <a:extLst>
                <a:ext uri="{FF2B5EF4-FFF2-40B4-BE49-F238E27FC236}">
                  <a16:creationId xmlns:a16="http://schemas.microsoft.com/office/drawing/2014/main" id="{1DA35DCC-ECFB-21C1-79A3-3543FFDD55DF}"/>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Introduction</a:t>
              </a:r>
            </a:p>
          </p:txBody>
        </p:sp>
        <p:sp>
          <p:nvSpPr>
            <p:cNvPr id="108" name="TextBox 107">
              <a:extLst>
                <a:ext uri="{FF2B5EF4-FFF2-40B4-BE49-F238E27FC236}">
                  <a16:creationId xmlns:a16="http://schemas.microsoft.com/office/drawing/2014/main" id="{5259BFF8-6024-EC44-A0D5-85CFA4D5E985}"/>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1</a:t>
              </a:r>
            </a:p>
          </p:txBody>
        </p:sp>
      </p:grpSp>
      <p:grpSp>
        <p:nvGrpSpPr>
          <p:cNvPr id="109" name="Group 108">
            <a:extLst>
              <a:ext uri="{FF2B5EF4-FFF2-40B4-BE49-F238E27FC236}">
                <a16:creationId xmlns:a16="http://schemas.microsoft.com/office/drawing/2014/main" id="{6B8788BF-293D-4973-AB47-68B2E2E6BD39}"/>
              </a:ext>
            </a:extLst>
          </p:cNvPr>
          <p:cNvGrpSpPr/>
          <p:nvPr/>
        </p:nvGrpSpPr>
        <p:grpSpPr>
          <a:xfrm>
            <a:off x="0" y="1535161"/>
            <a:ext cx="9144000" cy="646331"/>
            <a:chOff x="0" y="760286"/>
            <a:chExt cx="9144000" cy="646331"/>
          </a:xfrm>
        </p:grpSpPr>
        <p:sp>
          <p:nvSpPr>
            <p:cNvPr id="110" name="Rectangle 109">
              <a:extLst>
                <a:ext uri="{FF2B5EF4-FFF2-40B4-BE49-F238E27FC236}">
                  <a16:creationId xmlns:a16="http://schemas.microsoft.com/office/drawing/2014/main" id="{A0B187D4-3F67-CAD7-690B-EDE63E21E754}"/>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1E497D"/>
                  </a:solidFill>
                  <a:effectLst/>
                  <a:uLnTx/>
                  <a:uFillTx/>
                  <a:latin typeface="Gill Sans MT"/>
                  <a:ea typeface="+mn-ea"/>
                  <a:cs typeface="+mn-cs"/>
                </a:rPr>
                <a:t>Limitations of HTAP Systems</a:t>
              </a:r>
            </a:p>
          </p:txBody>
        </p:sp>
        <p:sp>
          <p:nvSpPr>
            <p:cNvPr id="111" name="TextBox 110">
              <a:extLst>
                <a:ext uri="{FF2B5EF4-FFF2-40B4-BE49-F238E27FC236}">
                  <a16:creationId xmlns:a16="http://schemas.microsoft.com/office/drawing/2014/main" id="{81AB0A63-373A-1F1A-F1B3-B74BE2F4D1B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1E497D"/>
                  </a:solidFill>
                  <a:effectLst/>
                  <a:uLnTx/>
                  <a:uFillTx/>
                  <a:latin typeface="Arial Black" panose="020B0A04020102020204" pitchFamily="34" charset="0"/>
                  <a:ea typeface="+mn-ea"/>
                  <a:cs typeface="+mn-cs"/>
                </a:rPr>
                <a:t>2</a:t>
              </a:r>
            </a:p>
          </p:txBody>
        </p:sp>
      </p:grpSp>
      <p:grpSp>
        <p:nvGrpSpPr>
          <p:cNvPr id="112" name="Group 111">
            <a:extLst>
              <a:ext uri="{FF2B5EF4-FFF2-40B4-BE49-F238E27FC236}">
                <a16:creationId xmlns:a16="http://schemas.microsoft.com/office/drawing/2014/main" id="{2A143D2D-19E2-52B1-17BC-06B16F96E249}"/>
              </a:ext>
            </a:extLst>
          </p:cNvPr>
          <p:cNvGrpSpPr/>
          <p:nvPr/>
        </p:nvGrpSpPr>
        <p:grpSpPr>
          <a:xfrm>
            <a:off x="0" y="2257892"/>
            <a:ext cx="9144000" cy="646331"/>
            <a:chOff x="0" y="760286"/>
            <a:chExt cx="9144000" cy="646331"/>
          </a:xfrm>
        </p:grpSpPr>
        <p:sp>
          <p:nvSpPr>
            <p:cNvPr id="113" name="Rectangle 112">
              <a:extLst>
                <a:ext uri="{FF2B5EF4-FFF2-40B4-BE49-F238E27FC236}">
                  <a16:creationId xmlns:a16="http://schemas.microsoft.com/office/drawing/2014/main" id="{EFAB3207-DB1D-28FF-8125-D3D210B822E7}"/>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Polynesia: Overview</a:t>
              </a:r>
            </a:p>
          </p:txBody>
        </p:sp>
        <p:sp>
          <p:nvSpPr>
            <p:cNvPr id="114" name="TextBox 113">
              <a:extLst>
                <a:ext uri="{FF2B5EF4-FFF2-40B4-BE49-F238E27FC236}">
                  <a16:creationId xmlns:a16="http://schemas.microsoft.com/office/drawing/2014/main" id="{0B7FF3A4-E3A2-A98C-84A4-3269E9C0425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3</a:t>
              </a:r>
            </a:p>
          </p:txBody>
        </p:sp>
      </p:grpSp>
      <p:grpSp>
        <p:nvGrpSpPr>
          <p:cNvPr id="115" name="Group 114">
            <a:extLst>
              <a:ext uri="{FF2B5EF4-FFF2-40B4-BE49-F238E27FC236}">
                <a16:creationId xmlns:a16="http://schemas.microsoft.com/office/drawing/2014/main" id="{B2156272-2484-2BAA-22D9-EA8615BAF1C6}"/>
              </a:ext>
            </a:extLst>
          </p:cNvPr>
          <p:cNvGrpSpPr/>
          <p:nvPr/>
        </p:nvGrpSpPr>
        <p:grpSpPr>
          <a:xfrm>
            <a:off x="0" y="2977957"/>
            <a:ext cx="9144000" cy="646331"/>
            <a:chOff x="0" y="760286"/>
            <a:chExt cx="9144000" cy="646331"/>
          </a:xfrm>
        </p:grpSpPr>
        <p:sp>
          <p:nvSpPr>
            <p:cNvPr id="116" name="Rectangle 115">
              <a:extLst>
                <a:ext uri="{FF2B5EF4-FFF2-40B4-BE49-F238E27FC236}">
                  <a16:creationId xmlns:a16="http://schemas.microsoft.com/office/drawing/2014/main" id="{A22E679E-D4E7-644A-9EE5-593619794B7B}"/>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Update Propagation Mechanism</a:t>
              </a:r>
            </a:p>
          </p:txBody>
        </p:sp>
        <p:sp>
          <p:nvSpPr>
            <p:cNvPr id="117" name="TextBox 116">
              <a:extLst>
                <a:ext uri="{FF2B5EF4-FFF2-40B4-BE49-F238E27FC236}">
                  <a16:creationId xmlns:a16="http://schemas.microsoft.com/office/drawing/2014/main" id="{422CF713-8B79-CBA1-66CE-A439C5912CEC}"/>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4</a:t>
              </a:r>
            </a:p>
          </p:txBody>
        </p:sp>
      </p:grpSp>
      <p:grpSp>
        <p:nvGrpSpPr>
          <p:cNvPr id="118" name="Group 117">
            <a:extLst>
              <a:ext uri="{FF2B5EF4-FFF2-40B4-BE49-F238E27FC236}">
                <a16:creationId xmlns:a16="http://schemas.microsoft.com/office/drawing/2014/main" id="{203AEF00-029E-E7CC-7615-106033E29340}"/>
              </a:ext>
            </a:extLst>
          </p:cNvPr>
          <p:cNvGrpSpPr/>
          <p:nvPr/>
        </p:nvGrpSpPr>
        <p:grpSpPr>
          <a:xfrm>
            <a:off x="0" y="3700496"/>
            <a:ext cx="9144000" cy="646331"/>
            <a:chOff x="0" y="760286"/>
            <a:chExt cx="9144000" cy="646331"/>
          </a:xfrm>
        </p:grpSpPr>
        <p:sp>
          <p:nvSpPr>
            <p:cNvPr id="119" name="Rectangle 118">
              <a:extLst>
                <a:ext uri="{FF2B5EF4-FFF2-40B4-BE49-F238E27FC236}">
                  <a16:creationId xmlns:a16="http://schemas.microsoft.com/office/drawing/2014/main" id="{0808F5C9-848A-A9F9-C758-AA50E383EFCB}"/>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Consistency Mechanism</a:t>
              </a:r>
            </a:p>
          </p:txBody>
        </p:sp>
        <p:sp>
          <p:nvSpPr>
            <p:cNvPr id="120" name="TextBox 119">
              <a:extLst>
                <a:ext uri="{FF2B5EF4-FFF2-40B4-BE49-F238E27FC236}">
                  <a16:creationId xmlns:a16="http://schemas.microsoft.com/office/drawing/2014/main" id="{770C552A-8962-3D0E-9FB0-A20B2CC20E4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5</a:t>
              </a:r>
            </a:p>
          </p:txBody>
        </p:sp>
      </p:grpSp>
      <p:grpSp>
        <p:nvGrpSpPr>
          <p:cNvPr id="121" name="Group 120">
            <a:extLst>
              <a:ext uri="{FF2B5EF4-FFF2-40B4-BE49-F238E27FC236}">
                <a16:creationId xmlns:a16="http://schemas.microsoft.com/office/drawing/2014/main" id="{8A88DDB2-DBAB-27B3-993E-43DEB8AA0FEB}"/>
              </a:ext>
            </a:extLst>
          </p:cNvPr>
          <p:cNvGrpSpPr/>
          <p:nvPr/>
        </p:nvGrpSpPr>
        <p:grpSpPr>
          <a:xfrm>
            <a:off x="0" y="4418573"/>
            <a:ext cx="9144000" cy="646331"/>
            <a:chOff x="0" y="760286"/>
            <a:chExt cx="9144000" cy="646331"/>
          </a:xfrm>
        </p:grpSpPr>
        <p:sp>
          <p:nvSpPr>
            <p:cNvPr id="122" name="Rectangle 121">
              <a:extLst>
                <a:ext uri="{FF2B5EF4-FFF2-40B4-BE49-F238E27FC236}">
                  <a16:creationId xmlns:a16="http://schemas.microsoft.com/office/drawing/2014/main" id="{99CC86A4-B0C5-59F2-C8B8-B0C836F348D8}"/>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Analytical Engine</a:t>
              </a:r>
            </a:p>
          </p:txBody>
        </p:sp>
        <p:sp>
          <p:nvSpPr>
            <p:cNvPr id="123" name="TextBox 122">
              <a:extLst>
                <a:ext uri="{FF2B5EF4-FFF2-40B4-BE49-F238E27FC236}">
                  <a16:creationId xmlns:a16="http://schemas.microsoft.com/office/drawing/2014/main" id="{A2C64389-E06E-68A0-4308-1BF9AD770666}"/>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6</a:t>
              </a:r>
            </a:p>
          </p:txBody>
        </p:sp>
      </p:grpSp>
      <p:grpSp>
        <p:nvGrpSpPr>
          <p:cNvPr id="124" name="Group 123">
            <a:extLst>
              <a:ext uri="{FF2B5EF4-FFF2-40B4-BE49-F238E27FC236}">
                <a16:creationId xmlns:a16="http://schemas.microsoft.com/office/drawing/2014/main" id="{3CB50F68-85A2-6B8E-41E6-97BEED44B5FD}"/>
              </a:ext>
            </a:extLst>
          </p:cNvPr>
          <p:cNvGrpSpPr/>
          <p:nvPr/>
        </p:nvGrpSpPr>
        <p:grpSpPr>
          <a:xfrm>
            <a:off x="0" y="5138763"/>
            <a:ext cx="9144000" cy="646331"/>
            <a:chOff x="0" y="760286"/>
            <a:chExt cx="9144000" cy="646331"/>
          </a:xfrm>
        </p:grpSpPr>
        <p:sp>
          <p:nvSpPr>
            <p:cNvPr id="125" name="Rectangle 124">
              <a:extLst>
                <a:ext uri="{FF2B5EF4-FFF2-40B4-BE49-F238E27FC236}">
                  <a16:creationId xmlns:a16="http://schemas.microsoft.com/office/drawing/2014/main" id="{2BB17E3B-7B6F-8649-B580-6EEE8442B50C}"/>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Evaluation</a:t>
              </a:r>
            </a:p>
          </p:txBody>
        </p:sp>
        <p:sp>
          <p:nvSpPr>
            <p:cNvPr id="126" name="TextBox 125">
              <a:extLst>
                <a:ext uri="{FF2B5EF4-FFF2-40B4-BE49-F238E27FC236}">
                  <a16:creationId xmlns:a16="http://schemas.microsoft.com/office/drawing/2014/main" id="{239E8245-9518-2866-9522-FBAF347D986B}"/>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7</a:t>
              </a:r>
            </a:p>
          </p:txBody>
        </p:sp>
      </p:grpSp>
      <p:grpSp>
        <p:nvGrpSpPr>
          <p:cNvPr id="127" name="Group 126">
            <a:extLst>
              <a:ext uri="{FF2B5EF4-FFF2-40B4-BE49-F238E27FC236}">
                <a16:creationId xmlns:a16="http://schemas.microsoft.com/office/drawing/2014/main" id="{686CE7F1-78CD-C7C3-2299-22651F996394}"/>
              </a:ext>
            </a:extLst>
          </p:cNvPr>
          <p:cNvGrpSpPr/>
          <p:nvPr/>
        </p:nvGrpSpPr>
        <p:grpSpPr>
          <a:xfrm>
            <a:off x="0" y="5856861"/>
            <a:ext cx="9144000" cy="646331"/>
            <a:chOff x="0" y="760286"/>
            <a:chExt cx="9144000" cy="646331"/>
          </a:xfrm>
        </p:grpSpPr>
        <p:sp>
          <p:nvSpPr>
            <p:cNvPr id="128" name="Rectangle 127">
              <a:extLst>
                <a:ext uri="{FF2B5EF4-FFF2-40B4-BE49-F238E27FC236}">
                  <a16:creationId xmlns:a16="http://schemas.microsoft.com/office/drawing/2014/main" id="{E7BDD726-CA50-3CE6-7DF7-2091269B9AB5}"/>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Conclusion</a:t>
              </a:r>
            </a:p>
          </p:txBody>
        </p:sp>
        <p:sp>
          <p:nvSpPr>
            <p:cNvPr id="129" name="TextBox 128">
              <a:extLst>
                <a:ext uri="{FF2B5EF4-FFF2-40B4-BE49-F238E27FC236}">
                  <a16:creationId xmlns:a16="http://schemas.microsoft.com/office/drawing/2014/main" id="{08A61280-2D12-28EF-367C-EF4687451655}"/>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8</a:t>
              </a:r>
            </a:p>
          </p:txBody>
        </p:sp>
      </p:grpSp>
      <p:graphicFrame>
        <p:nvGraphicFramePr>
          <p:cNvPr id="30" name="Table 4">
            <a:extLst>
              <a:ext uri="{FF2B5EF4-FFF2-40B4-BE49-F238E27FC236}">
                <a16:creationId xmlns:a16="http://schemas.microsoft.com/office/drawing/2014/main" id="{82F91DA4-E6CE-4F13-E603-64E9FF3E2568}"/>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2505765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990600"/>
            <a:ext cx="8991600" cy="5715000"/>
          </a:xfrm>
        </p:spPr>
        <p:txBody>
          <a:bodyPr>
            <a:normAutofit/>
          </a:bodyPr>
          <a:lstStyle/>
          <a:p>
            <a:pPr algn="ctr"/>
            <a:endParaRPr lang="en-US" sz="2800" dirty="0">
              <a:solidFill>
                <a:schemeClr val="tx2"/>
              </a:solidFill>
            </a:endParaRPr>
          </a:p>
          <a:p>
            <a:pPr algn="ctr"/>
            <a:endParaRPr lang="en-US" sz="2800" dirty="0">
              <a:solidFill>
                <a:schemeClr val="tx2"/>
              </a:solidFill>
            </a:endParaRPr>
          </a:p>
          <a:p>
            <a:pPr algn="ctr"/>
            <a:endParaRPr lang="en-US" sz="2800" dirty="0">
              <a:solidFill>
                <a:schemeClr val="tx2"/>
              </a:solidFill>
            </a:endParaRPr>
          </a:p>
        </p:txBody>
      </p:sp>
      <p:pic>
        <p:nvPicPr>
          <p:cNvPr id="6" name="Picture 5" descr="safari.png"/>
          <p:cNvPicPr>
            <a:picLocks noChangeAspect="1"/>
          </p:cNvPicPr>
          <p:nvPr/>
        </p:nvPicPr>
        <p:blipFill>
          <a:blip r:embed="rId3" cstate="print"/>
          <a:stretch>
            <a:fillRect/>
          </a:stretch>
        </p:blipFill>
        <p:spPr>
          <a:xfrm>
            <a:off x="76200" y="6580445"/>
            <a:ext cx="959296" cy="277563"/>
          </a:xfrm>
          <a:prstGeom prst="rect">
            <a:avLst/>
          </a:prstGeom>
        </p:spPr>
      </p:pic>
      <p:sp>
        <p:nvSpPr>
          <p:cNvPr id="7" name="Rectangle 6"/>
          <p:cNvSpPr>
            <a:spLocks noChangeAspect="1"/>
          </p:cNvSpPr>
          <p:nvPr/>
        </p:nvSpPr>
        <p:spPr>
          <a:xfrm>
            <a:off x="0" y="980977"/>
            <a:ext cx="9144000" cy="584775"/>
          </a:xfrm>
          <a:prstGeom prst="rect">
            <a:avLst/>
          </a:prstGeom>
          <a:solidFill>
            <a:srgbClr val="E4E4E4"/>
          </a:solidFill>
        </p:spPr>
        <p:txBody>
          <a:bodyPr wrap="square">
            <a:spAutoFit/>
          </a:bodyPr>
          <a:lstStyle/>
          <a:p>
            <a:pPr marL="515938" lvl="0" algn="ctr"/>
            <a:r>
              <a:rPr lang="en-US" sz="3200" b="1" dirty="0">
                <a:solidFill>
                  <a:srgbClr val="1F497D"/>
                </a:solidFill>
                <a:latin typeface="Gill Sans MT" panose="020B0502020104020203" pitchFamily="34" charset="77"/>
              </a:rPr>
              <a:t>Introduction</a:t>
            </a:r>
          </a:p>
        </p:txBody>
      </p:sp>
      <p:sp>
        <p:nvSpPr>
          <p:cNvPr id="8" name="TextBox 7"/>
          <p:cNvSpPr txBox="1"/>
          <p:nvPr/>
        </p:nvSpPr>
        <p:spPr>
          <a:xfrm>
            <a:off x="151622" y="855558"/>
            <a:ext cx="474011" cy="830997"/>
          </a:xfrm>
          <a:prstGeom prst="rect">
            <a:avLst/>
          </a:prstGeom>
          <a:noFill/>
        </p:spPr>
        <p:txBody>
          <a:bodyPr wrap="square" rtlCol="0">
            <a:spAutoFit/>
          </a:bodyPr>
          <a:lstStyle/>
          <a:p>
            <a:r>
              <a:rPr lang="en-US" sz="4800" dirty="0">
                <a:solidFill>
                  <a:srgbClr val="1F497D"/>
                </a:solidFill>
                <a:latin typeface="Arial Black" panose="020B0A04020102020204" pitchFamily="34" charset="0"/>
              </a:rPr>
              <a:t>1</a:t>
            </a:r>
          </a:p>
        </p:txBody>
      </p:sp>
      <p:sp>
        <p:nvSpPr>
          <p:cNvPr id="10" name="Rectangle 9"/>
          <p:cNvSpPr/>
          <p:nvPr/>
        </p:nvSpPr>
        <p:spPr>
          <a:xfrm>
            <a:off x="0" y="1899790"/>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Edge TPU and Model Characterization</a:t>
            </a:r>
          </a:p>
        </p:txBody>
      </p:sp>
      <p:sp>
        <p:nvSpPr>
          <p:cNvPr id="11" name="TextBox 10"/>
          <p:cNvSpPr txBox="1"/>
          <p:nvPr/>
        </p:nvSpPr>
        <p:spPr>
          <a:xfrm>
            <a:off x="151622" y="1779811"/>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2</a:t>
            </a:r>
          </a:p>
        </p:txBody>
      </p:sp>
      <p:sp>
        <p:nvSpPr>
          <p:cNvPr id="12" name="Rectangle 11"/>
          <p:cNvSpPr/>
          <p:nvPr/>
        </p:nvSpPr>
        <p:spPr>
          <a:xfrm>
            <a:off x="0" y="2818603"/>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Mensa Framework</a:t>
            </a:r>
          </a:p>
        </p:txBody>
      </p:sp>
      <p:sp>
        <p:nvSpPr>
          <p:cNvPr id="13" name="TextBox 12"/>
          <p:cNvSpPr txBox="1"/>
          <p:nvPr/>
        </p:nvSpPr>
        <p:spPr>
          <a:xfrm>
            <a:off x="228600" y="3657600"/>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3</a:t>
            </a:r>
          </a:p>
        </p:txBody>
      </p:sp>
      <p:sp>
        <p:nvSpPr>
          <p:cNvPr id="14" name="Rectangle 13"/>
          <p:cNvSpPr/>
          <p:nvPr/>
        </p:nvSpPr>
        <p:spPr>
          <a:xfrm>
            <a:off x="0" y="3736930"/>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Mensa-G: Mensa for Google Edge Models</a:t>
            </a:r>
          </a:p>
        </p:txBody>
      </p:sp>
      <p:sp>
        <p:nvSpPr>
          <p:cNvPr id="16" name="Rectangle 15">
            <a:extLst>
              <a:ext uri="{FF2B5EF4-FFF2-40B4-BE49-F238E27FC236}">
                <a16:creationId xmlns:a16="http://schemas.microsoft.com/office/drawing/2014/main" id="{C3FA775C-6719-204B-9886-DFB8FAEB5BAD}"/>
              </a:ext>
            </a:extLst>
          </p:cNvPr>
          <p:cNvSpPr/>
          <p:nvPr/>
        </p:nvSpPr>
        <p:spPr>
          <a:xfrm>
            <a:off x="0" y="4660612"/>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Evaluation</a:t>
            </a:r>
          </a:p>
        </p:txBody>
      </p:sp>
      <p:sp>
        <p:nvSpPr>
          <p:cNvPr id="17" name="Rectangle 16">
            <a:extLst>
              <a:ext uri="{FF2B5EF4-FFF2-40B4-BE49-F238E27FC236}">
                <a16:creationId xmlns:a16="http://schemas.microsoft.com/office/drawing/2014/main" id="{934CA8AC-7228-E84A-AF16-6636AADC3011}"/>
              </a:ext>
            </a:extLst>
          </p:cNvPr>
          <p:cNvSpPr/>
          <p:nvPr/>
        </p:nvSpPr>
        <p:spPr>
          <a:xfrm>
            <a:off x="0" y="5569201"/>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Conclusion</a:t>
            </a:r>
          </a:p>
        </p:txBody>
      </p:sp>
      <p:sp>
        <p:nvSpPr>
          <p:cNvPr id="18" name="TextBox 17">
            <a:extLst>
              <a:ext uri="{FF2B5EF4-FFF2-40B4-BE49-F238E27FC236}">
                <a16:creationId xmlns:a16="http://schemas.microsoft.com/office/drawing/2014/main" id="{6AF32CB5-45DE-8442-9898-7D15D2638C7F}"/>
              </a:ext>
            </a:extLst>
          </p:cNvPr>
          <p:cNvSpPr txBox="1"/>
          <p:nvPr/>
        </p:nvSpPr>
        <p:spPr>
          <a:xfrm>
            <a:off x="151622" y="2698138"/>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3</a:t>
            </a:r>
          </a:p>
        </p:txBody>
      </p:sp>
      <p:sp>
        <p:nvSpPr>
          <p:cNvPr id="19" name="TextBox 18">
            <a:extLst>
              <a:ext uri="{FF2B5EF4-FFF2-40B4-BE49-F238E27FC236}">
                <a16:creationId xmlns:a16="http://schemas.microsoft.com/office/drawing/2014/main" id="{12F7B271-E936-1E40-A625-476BEE14BF81}"/>
              </a:ext>
            </a:extLst>
          </p:cNvPr>
          <p:cNvSpPr txBox="1"/>
          <p:nvPr/>
        </p:nvSpPr>
        <p:spPr>
          <a:xfrm>
            <a:off x="144208" y="3619173"/>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4</a:t>
            </a:r>
          </a:p>
        </p:txBody>
      </p:sp>
      <p:sp>
        <p:nvSpPr>
          <p:cNvPr id="20" name="TextBox 19">
            <a:extLst>
              <a:ext uri="{FF2B5EF4-FFF2-40B4-BE49-F238E27FC236}">
                <a16:creationId xmlns:a16="http://schemas.microsoft.com/office/drawing/2014/main" id="{E71F5782-86CD-324F-9ECC-F01FFA209966}"/>
              </a:ext>
            </a:extLst>
          </p:cNvPr>
          <p:cNvSpPr txBox="1"/>
          <p:nvPr/>
        </p:nvSpPr>
        <p:spPr>
          <a:xfrm>
            <a:off x="144209" y="4537500"/>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5</a:t>
            </a:r>
          </a:p>
        </p:txBody>
      </p:sp>
      <p:sp>
        <p:nvSpPr>
          <p:cNvPr id="21" name="TextBox 20">
            <a:extLst>
              <a:ext uri="{FF2B5EF4-FFF2-40B4-BE49-F238E27FC236}">
                <a16:creationId xmlns:a16="http://schemas.microsoft.com/office/drawing/2014/main" id="{AF603D70-C45D-8C4D-8CD4-A0DE7AA9492B}"/>
              </a:ext>
            </a:extLst>
          </p:cNvPr>
          <p:cNvSpPr txBox="1"/>
          <p:nvPr/>
        </p:nvSpPr>
        <p:spPr>
          <a:xfrm>
            <a:off x="151622" y="5446089"/>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6</a:t>
            </a:r>
          </a:p>
        </p:txBody>
      </p:sp>
      <p:sp>
        <p:nvSpPr>
          <p:cNvPr id="23" name="Title 1">
            <a:extLst>
              <a:ext uri="{FF2B5EF4-FFF2-40B4-BE49-F238E27FC236}">
                <a16:creationId xmlns:a16="http://schemas.microsoft.com/office/drawing/2014/main" id="{5ECDE775-E5CF-BF4F-B852-095404A596DD}"/>
              </a:ext>
            </a:extLst>
          </p:cNvPr>
          <p:cNvSpPr>
            <a:spLocks noGrp="1"/>
          </p:cNvSpPr>
          <p:nvPr>
            <p:ph type="title"/>
          </p:nvPr>
        </p:nvSpPr>
        <p:spPr>
          <a:xfrm>
            <a:off x="0" y="0"/>
            <a:ext cx="9144000" cy="914400"/>
          </a:xfrm>
        </p:spPr>
        <p:txBody>
          <a:bodyPr/>
          <a:lstStyle/>
          <a:p>
            <a:r>
              <a:rPr lang="en-US" dirty="0">
                <a:solidFill>
                  <a:schemeClr val="tx1">
                    <a:lumMod val="65000"/>
                    <a:lumOff val="35000"/>
                  </a:schemeClr>
                </a:solidFill>
                <a:latin typeface="Gill Sans MT"/>
                <a:cs typeface="Gill Sans MT"/>
              </a:rPr>
              <a:t>Outline</a:t>
            </a:r>
          </a:p>
        </p:txBody>
      </p:sp>
      <p:sp>
        <p:nvSpPr>
          <p:cNvPr id="22" name="Slide Number Placeholder 4">
            <a:extLst>
              <a:ext uri="{FF2B5EF4-FFF2-40B4-BE49-F238E27FC236}">
                <a16:creationId xmlns:a16="http://schemas.microsoft.com/office/drawing/2014/main" id="{8B3FD1BB-2EAC-2748-BBD5-9D83A6F0CA41}"/>
              </a:ext>
            </a:extLst>
          </p:cNvPr>
          <p:cNvSpPr txBox="1">
            <a:spLocks/>
          </p:cNvSpPr>
          <p:nvPr/>
        </p:nvSpPr>
        <p:spPr>
          <a:xfrm>
            <a:off x="7315200" y="6492883"/>
            <a:ext cx="1828800" cy="365125"/>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a:fld id="{BA2D8F13-174C-467F-9D40-7DDEF70CAB8C}" type="slidenum">
              <a:rPr lang="en-US" sz="2400" b="1" smtClean="0">
                <a:solidFill>
                  <a:srgbClr val="0070C0"/>
                </a:solidFill>
                <a:latin typeface="Gill Sans MT"/>
              </a:rPr>
              <a:pPr algn="r" defTabSz="914400"/>
              <a:t>5</a:t>
            </a:fld>
            <a:endParaRPr lang="en-US" sz="2400" b="1">
              <a:solidFill>
                <a:srgbClr val="0070C0"/>
              </a:solidFill>
              <a:latin typeface="Gill Sans MT"/>
            </a:endParaRPr>
          </a:p>
        </p:txBody>
      </p:sp>
      <p:graphicFrame>
        <p:nvGraphicFramePr>
          <p:cNvPr id="28" name="Table 4">
            <a:extLst>
              <a:ext uri="{FF2B5EF4-FFF2-40B4-BE49-F238E27FC236}">
                <a16:creationId xmlns:a16="http://schemas.microsoft.com/office/drawing/2014/main" id="{3E343B9E-8BF8-BE4F-86FE-64F0377F35CF}"/>
              </a:ext>
            </a:extLst>
          </p:cNvPr>
          <p:cNvGraphicFramePr>
            <a:graphicFrameLocks/>
          </p:cNvGraphicFramePr>
          <p:nvPr>
            <p:extLst>
              <p:ext uri="{D42A27DB-BD31-4B8C-83A1-F6EECF244321}">
                <p14:modId xmlns:p14="http://schemas.microsoft.com/office/powerpoint/2010/main" val="2692897474"/>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14951219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14400"/>
            <a:ext cx="8839200" cy="6324600"/>
          </a:xfrm>
        </p:spPr>
        <p:txBody>
          <a:bodyPr>
            <a:normAutofit/>
          </a:bodyPr>
          <a:lstStyle/>
          <a:p>
            <a:pPr lvl="1"/>
            <a:endParaRPr lang="en-US" sz="2200" dirty="0">
              <a:solidFill>
                <a:srgbClr val="595959"/>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lvl="1"/>
            <a:endParaRPr lang="en-US" sz="2400" dirty="0">
              <a:solidFill>
                <a:srgbClr val="595959"/>
              </a:solidFill>
            </a:endParaRPr>
          </a:p>
          <a:p>
            <a:pPr lvl="1"/>
            <a:endParaRPr lang="en-US" sz="2200" dirty="0">
              <a:solidFill>
                <a:srgbClr val="595959"/>
              </a:solidFill>
            </a:endParaRPr>
          </a:p>
        </p:txBody>
      </p:sp>
      <p:sp>
        <p:nvSpPr>
          <p:cNvPr id="72" name="TextBox 71"/>
          <p:cNvSpPr txBox="1"/>
          <p:nvPr/>
        </p:nvSpPr>
        <p:spPr>
          <a:xfrm>
            <a:off x="76200" y="2514600"/>
            <a:ext cx="47401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1</a:t>
            </a:r>
          </a:p>
        </p:txBody>
      </p:sp>
      <p:sp>
        <p:nvSpPr>
          <p:cNvPr id="84" name="TextBox 83"/>
          <p:cNvSpPr txBox="1"/>
          <p:nvPr/>
        </p:nvSpPr>
        <p:spPr>
          <a:xfrm>
            <a:off x="59389" y="4807803"/>
            <a:ext cx="47401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1</a:t>
            </a:r>
          </a:p>
        </p:txBody>
      </p:sp>
      <p:sp>
        <p:nvSpPr>
          <p:cNvPr id="113" name="TextBox 112"/>
          <p:cNvSpPr txBox="1"/>
          <p:nvPr/>
        </p:nvSpPr>
        <p:spPr>
          <a:xfrm>
            <a:off x="76200" y="5798403"/>
            <a:ext cx="47401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2</a:t>
            </a:r>
          </a:p>
        </p:txBody>
      </p:sp>
      <p:sp>
        <p:nvSpPr>
          <p:cNvPr id="20" name="Content Placeholder 2"/>
          <p:cNvSpPr txBox="1">
            <a:spLocks/>
          </p:cNvSpPr>
          <p:nvPr/>
        </p:nvSpPr>
        <p:spPr>
          <a:xfrm>
            <a:off x="0" y="-1066800"/>
            <a:ext cx="8839200" cy="6324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600" b="1" kern="1200">
                <a:solidFill>
                  <a:schemeClr val="tx1">
                    <a:lumMod val="65000"/>
                    <a:lumOff val="3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3200" b="1" kern="1200">
                <a:solidFill>
                  <a:schemeClr val="tx1">
                    <a:lumMod val="65000"/>
                    <a:lumOff val="3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800" b="1" kern="1200">
                <a:solidFill>
                  <a:schemeClr val="tx1">
                    <a:lumMod val="65000"/>
                    <a:lumOff val="3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400" b="1" kern="1200">
                <a:solidFill>
                  <a:schemeClr val="tx1">
                    <a:lumMod val="65000"/>
                    <a:lumOff val="3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400" b="1" kern="1200">
                <a:solidFill>
                  <a:schemeClr val="tx1">
                    <a:lumMod val="65000"/>
                    <a:lumOff val="3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800" b="1" i="0" u="none" strike="noStrike" kern="1200" cap="none" spc="0" normalizeH="0" baseline="0" noProof="0">
              <a:ln>
                <a:noFill/>
              </a:ln>
              <a:solidFill>
                <a:srgbClr val="0000FF"/>
              </a:solidFill>
              <a:effectLst/>
              <a:uLnTx/>
              <a:uFillTx/>
              <a:latin typeface="Gill Sans M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000" b="1" i="0" u="none" strike="noStrike" kern="1200" cap="none" spc="0" normalizeH="0" baseline="0" noProof="0">
              <a:ln>
                <a:noFill/>
              </a:ln>
              <a:solidFill>
                <a:srgbClr val="595959"/>
              </a:solidFill>
              <a:effectLst/>
              <a:uLnTx/>
              <a:uFillTx/>
              <a:latin typeface="Gill Sans M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000" b="1" i="0" u="none" strike="noStrike" kern="1200" cap="none" spc="0" normalizeH="0" baseline="0" noProof="0">
              <a:ln>
                <a:noFill/>
              </a:ln>
              <a:solidFill>
                <a:srgbClr val="595959"/>
              </a:solidFill>
              <a:effectLst/>
              <a:uLnTx/>
              <a:uFillTx/>
              <a:latin typeface="Gill Sans M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600" b="1" i="0" u="none" strike="noStrike" kern="1200" cap="none" spc="0" normalizeH="0" baseline="0" noProof="0">
              <a:ln>
                <a:noFill/>
              </a:ln>
              <a:solidFill>
                <a:prstClr val="black">
                  <a:lumMod val="65000"/>
                  <a:lumOff val="35000"/>
                </a:prstClr>
              </a:solidFill>
              <a:effectLst/>
              <a:uLnTx/>
              <a:uFillTx/>
              <a:latin typeface="Gill Sans M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600" b="1" i="0" u="none" strike="noStrike" kern="1200" cap="none" spc="0" normalizeH="0" baseline="0" noProof="0" dirty="0">
              <a:ln>
                <a:noFill/>
              </a:ln>
              <a:solidFill>
                <a:prstClr val="black">
                  <a:lumMod val="65000"/>
                  <a:lumOff val="35000"/>
                </a:prstClr>
              </a:solidFill>
              <a:effectLst/>
              <a:uLnTx/>
              <a:uFillTx/>
              <a:latin typeface="Gill Sans MT"/>
              <a:ea typeface="+mn-ea"/>
              <a:cs typeface="+mn-cs"/>
            </a:endParaRPr>
          </a:p>
        </p:txBody>
      </p:sp>
      <p:grpSp>
        <p:nvGrpSpPr>
          <p:cNvPr id="22" name="Group 21"/>
          <p:cNvGrpSpPr/>
          <p:nvPr/>
        </p:nvGrpSpPr>
        <p:grpSpPr>
          <a:xfrm>
            <a:off x="304800" y="1676400"/>
            <a:ext cx="3733800" cy="2335887"/>
            <a:chOff x="76200" y="3195825"/>
            <a:chExt cx="4191000" cy="3597152"/>
          </a:xfrm>
        </p:grpSpPr>
        <p:grpSp>
          <p:nvGrpSpPr>
            <p:cNvPr id="23" name="Group 22"/>
            <p:cNvGrpSpPr/>
            <p:nvPr/>
          </p:nvGrpSpPr>
          <p:grpSpPr>
            <a:xfrm>
              <a:off x="533400" y="3195825"/>
              <a:ext cx="3139749" cy="2659908"/>
              <a:chOff x="533400" y="3283692"/>
              <a:chExt cx="3139749" cy="2659908"/>
            </a:xfrm>
          </p:grpSpPr>
          <p:grpSp>
            <p:nvGrpSpPr>
              <p:cNvPr id="25" name="Group 24"/>
              <p:cNvGrpSpPr/>
              <p:nvPr/>
            </p:nvGrpSpPr>
            <p:grpSpPr>
              <a:xfrm>
                <a:off x="533400" y="4953000"/>
                <a:ext cx="3124200" cy="990600"/>
                <a:chOff x="152400" y="3962400"/>
                <a:chExt cx="2590800" cy="990600"/>
              </a:xfrm>
            </p:grpSpPr>
            <p:sp>
              <p:nvSpPr>
                <p:cNvPr id="35" name="Can 34"/>
                <p:cNvSpPr/>
                <p:nvPr/>
              </p:nvSpPr>
              <p:spPr>
                <a:xfrm>
                  <a:off x="533400" y="3962400"/>
                  <a:ext cx="1828800" cy="990600"/>
                </a:xfrm>
                <a:prstGeom prst="can">
                  <a:avLst/>
                </a:prstGeom>
                <a:solidFill>
                  <a:srgbClr val="1F497D"/>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mn-ea"/>
                    <a:cs typeface="Gill Sans MT"/>
                  </a:endParaRPr>
                </a:p>
              </p:txBody>
            </p:sp>
            <p:sp>
              <p:nvSpPr>
                <p:cNvPr id="36" name="Rectangle 35"/>
                <p:cNvSpPr/>
                <p:nvPr/>
              </p:nvSpPr>
              <p:spPr>
                <a:xfrm>
                  <a:off x="152400" y="4239867"/>
                  <a:ext cx="2590800" cy="400110"/>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Gill Sans MT"/>
                      <a:ea typeface="+mn-ea"/>
                      <a:cs typeface="Gill Sans MT"/>
                    </a:rPr>
                    <a:t>Main Replica</a:t>
                  </a:r>
                </a:p>
              </p:txBody>
            </p:sp>
          </p:grpSp>
          <p:grpSp>
            <p:nvGrpSpPr>
              <p:cNvPr id="26" name="Group 25"/>
              <p:cNvGrpSpPr/>
              <p:nvPr/>
            </p:nvGrpSpPr>
            <p:grpSpPr>
              <a:xfrm>
                <a:off x="589384" y="3283692"/>
                <a:ext cx="1821329" cy="1514450"/>
                <a:chOff x="208384" y="2293092"/>
                <a:chExt cx="1821329" cy="1514450"/>
              </a:xfrm>
            </p:grpSpPr>
            <p:sp>
              <p:nvSpPr>
                <p:cNvPr id="31" name="Freeform 30"/>
                <p:cNvSpPr/>
                <p:nvPr/>
              </p:nvSpPr>
              <p:spPr>
                <a:xfrm>
                  <a:off x="1059329" y="2971800"/>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32" name="TextBox 31"/>
                <p:cNvSpPr txBox="1"/>
                <p:nvPr/>
              </p:nvSpPr>
              <p:spPr>
                <a:xfrm>
                  <a:off x="208384" y="2293092"/>
                  <a:ext cx="182132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rPr>
                    <a:t>Transactions</a:t>
                  </a:r>
                  <a:endPar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sp>
              <p:nvSpPr>
                <p:cNvPr id="33" name="Freeform 32"/>
                <p:cNvSpPr/>
                <p:nvPr/>
              </p:nvSpPr>
              <p:spPr>
                <a:xfrm>
                  <a:off x="1295400" y="3176321"/>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34" name="Freeform 33"/>
                <p:cNvSpPr/>
                <p:nvPr/>
              </p:nvSpPr>
              <p:spPr>
                <a:xfrm>
                  <a:off x="838200" y="3276600"/>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grpSp>
          <p:grpSp>
            <p:nvGrpSpPr>
              <p:cNvPr id="27" name="Group 26"/>
              <p:cNvGrpSpPr/>
              <p:nvPr/>
            </p:nvGrpSpPr>
            <p:grpSpPr>
              <a:xfrm>
                <a:off x="2128934" y="3283692"/>
                <a:ext cx="1544215" cy="1593107"/>
                <a:chOff x="1747934" y="2300897"/>
                <a:chExt cx="1544215" cy="1742385"/>
              </a:xfrm>
            </p:grpSpPr>
            <p:sp>
              <p:nvSpPr>
                <p:cNvPr id="28" name="Freeform 27"/>
                <p:cNvSpPr/>
                <p:nvPr/>
              </p:nvSpPr>
              <p:spPr>
                <a:xfrm>
                  <a:off x="2057400" y="2978940"/>
                  <a:ext cx="228600" cy="10643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rgbClr val="800000"/>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29" name="TextBox 28"/>
                <p:cNvSpPr txBox="1"/>
                <p:nvPr/>
              </p:nvSpPr>
              <p:spPr>
                <a:xfrm>
                  <a:off x="1747934" y="2300897"/>
                  <a:ext cx="1544215" cy="69669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rPr>
                    <a:t>Analytics</a:t>
                  </a:r>
                  <a:endPar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sp>
              <p:nvSpPr>
                <p:cNvPr id="30" name="Freeform 29"/>
                <p:cNvSpPr/>
                <p:nvPr/>
              </p:nvSpPr>
              <p:spPr>
                <a:xfrm>
                  <a:off x="2286000" y="2978940"/>
                  <a:ext cx="228600" cy="10643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rgbClr val="800000"/>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grpSp>
        </p:grpSp>
        <p:sp>
          <p:nvSpPr>
            <p:cNvPr id="24" name="TextBox 23"/>
            <p:cNvSpPr txBox="1"/>
            <p:nvPr/>
          </p:nvSpPr>
          <p:spPr>
            <a:xfrm>
              <a:off x="76200" y="6129432"/>
              <a:ext cx="4191000" cy="6635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0" cap="none" spc="0" normalizeH="0" baseline="0" noProof="0" dirty="0">
                  <a:ln>
                    <a:noFill/>
                  </a:ln>
                  <a:solidFill>
                    <a:sysClr val="windowText" lastClr="000000"/>
                  </a:solidFill>
                  <a:effectLst/>
                  <a:uLnTx/>
                  <a:uFillTx/>
                  <a:latin typeface="Gill Sans MT"/>
                  <a:ea typeface="+mn-ea"/>
                  <a:cs typeface="Gill Sans MT"/>
                </a:rPr>
                <a:t>Single-Instance</a:t>
              </a:r>
            </a:p>
          </p:txBody>
        </p:sp>
      </p:grpSp>
      <p:grpSp>
        <p:nvGrpSpPr>
          <p:cNvPr id="37" name="Group 36"/>
          <p:cNvGrpSpPr/>
          <p:nvPr/>
        </p:nvGrpSpPr>
        <p:grpSpPr>
          <a:xfrm>
            <a:off x="4114800" y="1676400"/>
            <a:ext cx="4869329" cy="2444521"/>
            <a:chOff x="4350871" y="3553599"/>
            <a:chExt cx="4869329" cy="3237696"/>
          </a:xfrm>
        </p:grpSpPr>
        <p:sp>
          <p:nvSpPr>
            <p:cNvPr id="38" name="Rectangle 37"/>
            <p:cNvSpPr/>
            <p:nvPr/>
          </p:nvSpPr>
          <p:spPr>
            <a:xfrm>
              <a:off x="4495800" y="4724400"/>
              <a:ext cx="4572000" cy="1371600"/>
            </a:xfrm>
            <a:prstGeom prst="rect">
              <a:avLst/>
            </a:prstGeom>
            <a:ln w="38100" cmpd="sng">
              <a:solidFill>
                <a:srgbClr val="000000"/>
              </a:solidFill>
              <a:prstDash val="dash"/>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Gill Sans MT"/>
              </a:endParaRPr>
            </a:p>
          </p:txBody>
        </p:sp>
        <p:grpSp>
          <p:nvGrpSpPr>
            <p:cNvPr id="39" name="Group 38"/>
            <p:cNvGrpSpPr/>
            <p:nvPr/>
          </p:nvGrpSpPr>
          <p:grpSpPr>
            <a:xfrm>
              <a:off x="4350871" y="3553599"/>
              <a:ext cx="4869329" cy="2390001"/>
              <a:chOff x="4350871" y="3553599"/>
              <a:chExt cx="4869329" cy="2390001"/>
            </a:xfrm>
          </p:grpSpPr>
          <p:grpSp>
            <p:nvGrpSpPr>
              <p:cNvPr id="41" name="Group 40"/>
              <p:cNvGrpSpPr/>
              <p:nvPr/>
            </p:nvGrpSpPr>
            <p:grpSpPr>
              <a:xfrm>
                <a:off x="4495800" y="4953000"/>
                <a:ext cx="1752600" cy="990600"/>
                <a:chOff x="152400" y="3962400"/>
                <a:chExt cx="2590800" cy="990600"/>
              </a:xfrm>
            </p:grpSpPr>
            <p:sp>
              <p:nvSpPr>
                <p:cNvPr id="62" name="Can 61"/>
                <p:cNvSpPr/>
                <p:nvPr/>
              </p:nvSpPr>
              <p:spPr>
                <a:xfrm>
                  <a:off x="533400" y="3962400"/>
                  <a:ext cx="1828800" cy="990600"/>
                </a:xfrm>
                <a:prstGeom prst="can">
                  <a:avLst/>
                </a:prstGeom>
                <a:solidFill>
                  <a:srgbClr val="1F497D"/>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mn-ea"/>
                    <a:cs typeface="Gill Sans MT"/>
                  </a:endParaRPr>
                </a:p>
              </p:txBody>
            </p:sp>
            <p:sp>
              <p:nvSpPr>
                <p:cNvPr id="63" name="Rectangle 62"/>
                <p:cNvSpPr/>
                <p:nvPr/>
              </p:nvSpPr>
              <p:spPr>
                <a:xfrm>
                  <a:off x="152400" y="4278718"/>
                  <a:ext cx="2590800" cy="400110"/>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Gill Sans MT"/>
                      <a:ea typeface="+mn-ea"/>
                      <a:cs typeface="Gill Sans MT"/>
                    </a:rPr>
                    <a:t>Replica</a:t>
                  </a:r>
                </a:p>
              </p:txBody>
            </p:sp>
          </p:grpSp>
          <p:grpSp>
            <p:nvGrpSpPr>
              <p:cNvPr id="42" name="Group 41"/>
              <p:cNvGrpSpPr/>
              <p:nvPr/>
            </p:nvGrpSpPr>
            <p:grpSpPr>
              <a:xfrm>
                <a:off x="6019800" y="4953000"/>
                <a:ext cx="1752600" cy="990600"/>
                <a:chOff x="152400" y="3962400"/>
                <a:chExt cx="2590800" cy="990600"/>
              </a:xfrm>
            </p:grpSpPr>
            <p:sp>
              <p:nvSpPr>
                <p:cNvPr id="60" name="Can 59"/>
                <p:cNvSpPr/>
                <p:nvPr/>
              </p:nvSpPr>
              <p:spPr>
                <a:xfrm>
                  <a:off x="490330" y="3962400"/>
                  <a:ext cx="1828799" cy="990600"/>
                </a:xfrm>
                <a:prstGeom prst="can">
                  <a:avLst/>
                </a:prstGeom>
                <a:solidFill>
                  <a:srgbClr val="1F497D"/>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mn-ea"/>
                    <a:cs typeface="Gill Sans MT"/>
                  </a:endParaRPr>
                </a:p>
              </p:txBody>
            </p:sp>
            <p:sp>
              <p:nvSpPr>
                <p:cNvPr id="61" name="Rectangle 60"/>
                <p:cNvSpPr/>
                <p:nvPr/>
              </p:nvSpPr>
              <p:spPr>
                <a:xfrm>
                  <a:off x="152400" y="4278718"/>
                  <a:ext cx="2590800" cy="400110"/>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Gill Sans MT"/>
                      <a:ea typeface="+mn-ea"/>
                      <a:cs typeface="Gill Sans MT"/>
                    </a:rPr>
                    <a:t>Replica</a:t>
                  </a:r>
                </a:p>
              </p:txBody>
            </p:sp>
          </p:grpSp>
          <p:grpSp>
            <p:nvGrpSpPr>
              <p:cNvPr id="43" name="Group 42"/>
              <p:cNvGrpSpPr/>
              <p:nvPr/>
            </p:nvGrpSpPr>
            <p:grpSpPr>
              <a:xfrm>
                <a:off x="7467600" y="4953000"/>
                <a:ext cx="1752600" cy="990600"/>
                <a:chOff x="39757" y="3962400"/>
                <a:chExt cx="2590800" cy="990600"/>
              </a:xfrm>
            </p:grpSpPr>
            <p:sp>
              <p:nvSpPr>
                <p:cNvPr id="57" name="Can 56"/>
                <p:cNvSpPr/>
                <p:nvPr/>
              </p:nvSpPr>
              <p:spPr>
                <a:xfrm>
                  <a:off x="377686" y="3962400"/>
                  <a:ext cx="1828799" cy="990600"/>
                </a:xfrm>
                <a:prstGeom prst="can">
                  <a:avLst/>
                </a:prstGeom>
                <a:solidFill>
                  <a:srgbClr val="1F497D"/>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mn-ea"/>
                    <a:cs typeface="Gill Sans MT"/>
                  </a:endParaRPr>
                </a:p>
              </p:txBody>
            </p:sp>
            <p:sp>
              <p:nvSpPr>
                <p:cNvPr id="59" name="Rectangle 58"/>
                <p:cNvSpPr/>
                <p:nvPr/>
              </p:nvSpPr>
              <p:spPr>
                <a:xfrm>
                  <a:off x="39757" y="4278718"/>
                  <a:ext cx="2590800" cy="400110"/>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Gill Sans MT"/>
                      <a:ea typeface="+mn-ea"/>
                      <a:cs typeface="Gill Sans MT"/>
                    </a:rPr>
                    <a:t>Replica</a:t>
                  </a:r>
                </a:p>
              </p:txBody>
            </p:sp>
          </p:grpSp>
          <p:grpSp>
            <p:nvGrpSpPr>
              <p:cNvPr id="44" name="Group 43"/>
              <p:cNvGrpSpPr/>
              <p:nvPr/>
            </p:nvGrpSpPr>
            <p:grpSpPr>
              <a:xfrm>
                <a:off x="4350871" y="3553599"/>
                <a:ext cx="1821329" cy="1323201"/>
                <a:chOff x="76200" y="2484341"/>
                <a:chExt cx="1821329" cy="1323201"/>
              </a:xfrm>
            </p:grpSpPr>
            <p:sp>
              <p:nvSpPr>
                <p:cNvPr id="53" name="Freeform 52"/>
                <p:cNvSpPr/>
                <p:nvPr/>
              </p:nvSpPr>
              <p:spPr>
                <a:xfrm>
                  <a:off x="983129" y="2971800"/>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54" name="TextBox 53"/>
                <p:cNvSpPr txBox="1"/>
                <p:nvPr/>
              </p:nvSpPr>
              <p:spPr>
                <a:xfrm>
                  <a:off x="76200" y="2484341"/>
                  <a:ext cx="182132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rPr>
                    <a:t>Transactions</a:t>
                  </a:r>
                  <a:endPar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sp>
              <p:nvSpPr>
                <p:cNvPr id="55" name="Freeform 54"/>
                <p:cNvSpPr/>
                <p:nvPr/>
              </p:nvSpPr>
              <p:spPr>
                <a:xfrm>
                  <a:off x="1219200" y="3176321"/>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56" name="Freeform 55"/>
                <p:cNvSpPr/>
                <p:nvPr/>
              </p:nvSpPr>
              <p:spPr>
                <a:xfrm>
                  <a:off x="762000" y="3276600"/>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grpSp>
          <p:grpSp>
            <p:nvGrpSpPr>
              <p:cNvPr id="45" name="Group 44"/>
              <p:cNvGrpSpPr/>
              <p:nvPr/>
            </p:nvGrpSpPr>
            <p:grpSpPr>
              <a:xfrm>
                <a:off x="6103471" y="3553600"/>
                <a:ext cx="1295400" cy="1475600"/>
                <a:chOff x="1379071" y="2429415"/>
                <a:chExt cx="1295400" cy="1613867"/>
              </a:xfrm>
            </p:grpSpPr>
            <p:sp>
              <p:nvSpPr>
                <p:cNvPr id="50" name="Freeform 49"/>
                <p:cNvSpPr/>
                <p:nvPr/>
              </p:nvSpPr>
              <p:spPr>
                <a:xfrm>
                  <a:off x="1875865" y="2978940"/>
                  <a:ext cx="228600" cy="10643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rgbClr val="800000"/>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51" name="TextBox 50"/>
                <p:cNvSpPr txBox="1"/>
                <p:nvPr/>
              </p:nvSpPr>
              <p:spPr>
                <a:xfrm>
                  <a:off x="1379071" y="2429415"/>
                  <a:ext cx="1295400" cy="4039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rPr>
                    <a:t>Analytics</a:t>
                  </a:r>
                  <a:endPar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sp>
              <p:nvSpPr>
                <p:cNvPr id="52" name="Freeform 51"/>
                <p:cNvSpPr/>
                <p:nvPr/>
              </p:nvSpPr>
              <p:spPr>
                <a:xfrm>
                  <a:off x="2104465" y="2978940"/>
                  <a:ext cx="228600" cy="10643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rgbClr val="800000"/>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grpSp>
          <p:grpSp>
            <p:nvGrpSpPr>
              <p:cNvPr id="46" name="Group 45"/>
              <p:cNvGrpSpPr/>
              <p:nvPr/>
            </p:nvGrpSpPr>
            <p:grpSpPr>
              <a:xfrm>
                <a:off x="7627471" y="3553600"/>
                <a:ext cx="1295400" cy="1475600"/>
                <a:chOff x="1379071" y="2429415"/>
                <a:chExt cx="1295400" cy="1613867"/>
              </a:xfrm>
            </p:grpSpPr>
            <p:sp>
              <p:nvSpPr>
                <p:cNvPr id="47" name="Freeform 46"/>
                <p:cNvSpPr/>
                <p:nvPr/>
              </p:nvSpPr>
              <p:spPr>
                <a:xfrm>
                  <a:off x="1828800" y="2978940"/>
                  <a:ext cx="228600" cy="10643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rgbClr val="800000"/>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48" name="TextBox 47"/>
                <p:cNvSpPr txBox="1"/>
                <p:nvPr/>
              </p:nvSpPr>
              <p:spPr>
                <a:xfrm>
                  <a:off x="1379071" y="2429415"/>
                  <a:ext cx="1295400" cy="4039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rPr>
                    <a:t>Analytics</a:t>
                  </a:r>
                  <a:endPar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sp>
              <p:nvSpPr>
                <p:cNvPr id="49" name="Freeform 48"/>
                <p:cNvSpPr/>
                <p:nvPr/>
              </p:nvSpPr>
              <p:spPr>
                <a:xfrm>
                  <a:off x="2057400" y="2978940"/>
                  <a:ext cx="228600" cy="10643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rgbClr val="800000"/>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grpSp>
        </p:grpSp>
        <p:sp>
          <p:nvSpPr>
            <p:cNvPr id="40" name="TextBox 39"/>
            <p:cNvSpPr txBox="1"/>
            <p:nvPr/>
          </p:nvSpPr>
          <p:spPr>
            <a:xfrm>
              <a:off x="4808071" y="6220598"/>
              <a:ext cx="4191000" cy="5706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0" cap="none" spc="0" normalizeH="0" baseline="0" noProof="0" dirty="0">
                  <a:ln>
                    <a:noFill/>
                  </a:ln>
                  <a:solidFill>
                    <a:sysClr val="windowText" lastClr="000000"/>
                  </a:solidFill>
                  <a:effectLst/>
                  <a:uLnTx/>
                  <a:uFillTx/>
                  <a:latin typeface="Gill Sans MT"/>
                  <a:ea typeface="+mn-ea"/>
                  <a:cs typeface="Gill Sans MT"/>
                </a:rPr>
                <a:t>Multiple-Instance</a:t>
              </a:r>
            </a:p>
          </p:txBody>
        </p:sp>
      </p:grpSp>
      <p:sp>
        <p:nvSpPr>
          <p:cNvPr id="58" name="Rectangle 57"/>
          <p:cNvSpPr/>
          <p:nvPr/>
        </p:nvSpPr>
        <p:spPr>
          <a:xfrm>
            <a:off x="-152400" y="4267200"/>
            <a:ext cx="5486400"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We observe </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two key problems</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a:t>
            </a:r>
          </a:p>
        </p:txBody>
      </p:sp>
      <p:grpSp>
        <p:nvGrpSpPr>
          <p:cNvPr id="64" name="Group 63"/>
          <p:cNvGrpSpPr/>
          <p:nvPr/>
        </p:nvGrpSpPr>
        <p:grpSpPr>
          <a:xfrm>
            <a:off x="0" y="4800600"/>
            <a:ext cx="9144000" cy="788313"/>
            <a:chOff x="0" y="2212776"/>
            <a:chExt cx="9144000" cy="788313"/>
          </a:xfrm>
          <a:solidFill>
            <a:srgbClr val="811800"/>
          </a:solidFill>
        </p:grpSpPr>
        <p:sp>
          <p:nvSpPr>
            <p:cNvPr id="65" name="Rectangle 64"/>
            <p:cNvSpPr/>
            <p:nvPr/>
          </p:nvSpPr>
          <p:spPr>
            <a:xfrm>
              <a:off x="0" y="2231648"/>
              <a:ext cx="9144000" cy="769441"/>
            </a:xfrm>
            <a:prstGeom prst="rect">
              <a:avLst/>
            </a:prstGeom>
            <a:grp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sng" strike="noStrike" kern="1200" cap="none" spc="0" normalizeH="0" baseline="0" noProof="0" dirty="0">
                  <a:ln>
                    <a:noFill/>
                  </a:ln>
                  <a:solidFill>
                    <a:prstClr val="white"/>
                  </a:solidFill>
                  <a:effectLst/>
                  <a:uLnTx/>
                  <a:uFillTx/>
                  <a:latin typeface="Gill Sans MT"/>
                  <a:ea typeface="+mn-ea"/>
                  <a:cs typeface="Gill Sans MT"/>
                </a:rPr>
                <a:t>Data freshness and consistency mechanisms</a:t>
              </a:r>
              <a:br>
                <a:rPr kumimoji="0" lang="en-US" sz="2200" b="1" i="0" u="none" strike="noStrike" kern="1200" cap="none" spc="0" normalizeH="0" baseline="0" noProof="0" dirty="0">
                  <a:ln>
                    <a:noFill/>
                  </a:ln>
                  <a:solidFill>
                    <a:prstClr val="white"/>
                  </a:solidFill>
                  <a:effectLst/>
                  <a:uLnTx/>
                  <a:uFillTx/>
                  <a:latin typeface="Gill Sans MT"/>
                  <a:ea typeface="+mn-ea"/>
                  <a:cs typeface="Gill Sans MT"/>
                </a:rPr>
              </a:br>
              <a:r>
                <a:rPr kumimoji="0" lang="en-US" sz="2200" b="1" i="0" u="none" strike="noStrike" kern="1200" cap="none" spc="0" normalizeH="0" baseline="0" noProof="0" dirty="0">
                  <a:ln>
                    <a:noFill/>
                  </a:ln>
                  <a:solidFill>
                    <a:prstClr val="white"/>
                  </a:solidFill>
                  <a:effectLst/>
                  <a:uLnTx/>
                  <a:uFillTx/>
                  <a:latin typeface="Gill Sans MT"/>
                  <a:ea typeface="+mn-ea"/>
                  <a:cs typeface="Gill Sans MT"/>
                </a:rPr>
                <a:t> are costly and cause a drastic reduction in throughput</a:t>
              </a:r>
            </a:p>
          </p:txBody>
        </p:sp>
        <p:sp>
          <p:nvSpPr>
            <p:cNvPr id="67" name="TextBox 66"/>
            <p:cNvSpPr txBox="1"/>
            <p:nvPr/>
          </p:nvSpPr>
          <p:spPr>
            <a:xfrm>
              <a:off x="135589" y="2212776"/>
              <a:ext cx="474011"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1</a:t>
              </a:r>
            </a:p>
          </p:txBody>
        </p:sp>
      </p:grpSp>
      <p:grpSp>
        <p:nvGrpSpPr>
          <p:cNvPr id="5" name="Group 4"/>
          <p:cNvGrpSpPr/>
          <p:nvPr/>
        </p:nvGrpSpPr>
        <p:grpSpPr>
          <a:xfrm>
            <a:off x="0" y="5704249"/>
            <a:ext cx="9144000" cy="776882"/>
            <a:chOff x="0" y="5783759"/>
            <a:chExt cx="9144000" cy="776882"/>
          </a:xfrm>
          <a:solidFill>
            <a:srgbClr val="811800"/>
          </a:solidFill>
        </p:grpSpPr>
        <p:sp>
          <p:nvSpPr>
            <p:cNvPr id="68" name="Rectangle 67"/>
            <p:cNvSpPr/>
            <p:nvPr/>
          </p:nvSpPr>
          <p:spPr>
            <a:xfrm>
              <a:off x="0" y="5783759"/>
              <a:ext cx="9144000" cy="769441"/>
            </a:xfrm>
            <a:prstGeom prst="rect">
              <a:avLst/>
            </a:prstGeom>
            <a:grp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Gill Sans MT"/>
                  <a:ea typeface="+mn-ea"/>
                  <a:cs typeface="Gill Sans MT"/>
                </a:rPr>
                <a:t>These systems fail to provide performance isolation </a:t>
              </a:r>
              <a:br>
                <a:rPr kumimoji="0" lang="en-US" sz="2200" b="1" i="0" u="none" strike="noStrike" kern="1200" cap="none" spc="0" normalizeH="0" baseline="0" noProof="0" dirty="0">
                  <a:ln>
                    <a:noFill/>
                  </a:ln>
                  <a:solidFill>
                    <a:prstClr val="white"/>
                  </a:solidFill>
                  <a:effectLst/>
                  <a:uLnTx/>
                  <a:uFillTx/>
                  <a:latin typeface="Gill Sans MT"/>
                  <a:ea typeface="+mn-ea"/>
                  <a:cs typeface="Gill Sans MT"/>
                </a:rPr>
              </a:br>
              <a:r>
                <a:rPr kumimoji="0" lang="en-US" sz="2200" b="1" i="0" u="none" strike="noStrike" kern="1200" cap="none" spc="0" normalizeH="0" baseline="0" noProof="0" dirty="0">
                  <a:ln>
                    <a:noFill/>
                  </a:ln>
                  <a:solidFill>
                    <a:prstClr val="white"/>
                  </a:solidFill>
                  <a:effectLst/>
                  <a:uLnTx/>
                  <a:uFillTx/>
                  <a:latin typeface="Gill Sans MT"/>
                  <a:ea typeface="+mn-ea"/>
                  <a:cs typeface="Gill Sans MT"/>
                </a:rPr>
                <a:t>because of </a:t>
              </a:r>
              <a:r>
                <a:rPr kumimoji="0" lang="en-US" sz="2200" b="1" i="0" u="sng" strike="noStrike" kern="1200" cap="none" spc="0" normalizeH="0" baseline="0" noProof="0" dirty="0">
                  <a:ln>
                    <a:noFill/>
                  </a:ln>
                  <a:solidFill>
                    <a:prstClr val="white"/>
                  </a:solidFill>
                  <a:effectLst/>
                  <a:uLnTx/>
                  <a:uFillTx/>
                  <a:latin typeface="Gill Sans MT"/>
                  <a:ea typeface="+mn-ea"/>
                  <a:cs typeface="Gill Sans MT"/>
                </a:rPr>
                <a:t>high main memory contention</a:t>
              </a:r>
            </a:p>
          </p:txBody>
        </p:sp>
        <p:sp>
          <p:nvSpPr>
            <p:cNvPr id="69" name="TextBox 68"/>
            <p:cNvSpPr txBox="1"/>
            <p:nvPr/>
          </p:nvSpPr>
          <p:spPr>
            <a:xfrm>
              <a:off x="135589" y="5791200"/>
              <a:ext cx="474011"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2</a:t>
              </a:r>
            </a:p>
          </p:txBody>
        </p:sp>
      </p:grpSp>
      <p:sp>
        <p:nvSpPr>
          <p:cNvPr id="70" name="Title 16">
            <a:extLst>
              <a:ext uri="{FF2B5EF4-FFF2-40B4-BE49-F238E27FC236}">
                <a16:creationId xmlns:a16="http://schemas.microsoft.com/office/drawing/2014/main" id="{8ECCF496-5C38-2973-0D4D-2F8710B97FA6}"/>
              </a:ext>
            </a:extLst>
          </p:cNvPr>
          <p:cNvSpPr>
            <a:spLocks noGrp="1"/>
          </p:cNvSpPr>
          <p:nvPr>
            <p:ph type="title"/>
          </p:nvPr>
        </p:nvSpPr>
        <p:spPr/>
        <p:txBody>
          <a:bodyPr/>
          <a:lstStyle/>
          <a:p>
            <a:r>
              <a:rPr lang="en-US" dirty="0"/>
              <a:t>State-of-the-Art HTAP Systems</a:t>
            </a:r>
          </a:p>
        </p:txBody>
      </p:sp>
      <p:sp>
        <p:nvSpPr>
          <p:cNvPr id="73" name="Rectangle 72">
            <a:extLst>
              <a:ext uri="{FF2B5EF4-FFF2-40B4-BE49-F238E27FC236}">
                <a16:creationId xmlns:a16="http://schemas.microsoft.com/office/drawing/2014/main" id="{94B69E42-846A-A7EB-541C-02412908CFA3}"/>
              </a:ext>
            </a:extLst>
          </p:cNvPr>
          <p:cNvSpPr/>
          <p:nvPr/>
        </p:nvSpPr>
        <p:spPr>
          <a:xfrm>
            <a:off x="0" y="914400"/>
            <a:ext cx="9144000" cy="461665"/>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We study two major types of HTAP systems:</a:t>
            </a:r>
          </a:p>
        </p:txBody>
      </p:sp>
      <p:sp>
        <p:nvSpPr>
          <p:cNvPr id="8" name="Slide Number Placeholder 7">
            <a:extLst>
              <a:ext uri="{FF2B5EF4-FFF2-40B4-BE49-F238E27FC236}">
                <a16:creationId xmlns:a16="http://schemas.microsoft.com/office/drawing/2014/main" id="{EFE7ECB9-EA69-F77E-A33B-FD513BCF93F4}"/>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76" name="Table 4">
            <a:extLst>
              <a:ext uri="{FF2B5EF4-FFF2-40B4-BE49-F238E27FC236}">
                <a16:creationId xmlns:a16="http://schemas.microsoft.com/office/drawing/2014/main" id="{1553552F-8353-23AC-6DB1-5011CFABCE23}"/>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1E497D"/>
                          </a:solidFill>
                          <a:latin typeface="+mn-lt"/>
                          <a:ea typeface="+mn-ea"/>
                          <a:cs typeface="Futura Medium" panose="020B0602020204020303" pitchFamily="34" charset="-79"/>
                        </a:rPr>
                        <a:t>●</a:t>
                      </a: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1624658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500"/>
                                        <p:tgtEl>
                                          <p:spTgt spid="7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fade">
                                      <p:cBhvr>
                                        <p:cTn id="27" dur="500"/>
                                        <p:tgtEl>
                                          <p:spTgt spid="6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7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14400"/>
            <a:ext cx="8839200" cy="6324600"/>
          </a:xfrm>
        </p:spPr>
        <p:txBody>
          <a:bodyPr>
            <a:normAutofit/>
          </a:bodyPr>
          <a:lstStyle/>
          <a:p>
            <a:pPr lvl="1"/>
            <a:endParaRPr lang="en-US" sz="2200" dirty="0">
              <a:solidFill>
                <a:srgbClr val="595959"/>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lvl="1"/>
            <a:endParaRPr lang="en-US" sz="2400" dirty="0">
              <a:solidFill>
                <a:srgbClr val="595959"/>
              </a:solidFill>
            </a:endParaRPr>
          </a:p>
          <a:p>
            <a:pPr lvl="1"/>
            <a:endParaRPr lang="en-US" sz="2200" dirty="0">
              <a:solidFill>
                <a:srgbClr val="595959"/>
              </a:solidFill>
            </a:endParaRPr>
          </a:p>
        </p:txBody>
      </p:sp>
      <p:sp>
        <p:nvSpPr>
          <p:cNvPr id="72" name="TextBox 71"/>
          <p:cNvSpPr txBox="1"/>
          <p:nvPr/>
        </p:nvSpPr>
        <p:spPr>
          <a:xfrm>
            <a:off x="76200" y="2514600"/>
            <a:ext cx="47401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1</a:t>
            </a:r>
          </a:p>
        </p:txBody>
      </p:sp>
      <p:sp>
        <p:nvSpPr>
          <p:cNvPr id="84" name="TextBox 83"/>
          <p:cNvSpPr txBox="1"/>
          <p:nvPr/>
        </p:nvSpPr>
        <p:spPr>
          <a:xfrm>
            <a:off x="59389" y="4807803"/>
            <a:ext cx="47401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1</a:t>
            </a:r>
          </a:p>
        </p:txBody>
      </p:sp>
      <p:sp>
        <p:nvSpPr>
          <p:cNvPr id="113" name="TextBox 112"/>
          <p:cNvSpPr txBox="1"/>
          <p:nvPr/>
        </p:nvSpPr>
        <p:spPr>
          <a:xfrm>
            <a:off x="76200" y="5798403"/>
            <a:ext cx="47401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2</a:t>
            </a:r>
          </a:p>
        </p:txBody>
      </p:sp>
      <p:sp>
        <p:nvSpPr>
          <p:cNvPr id="20" name="Content Placeholder 2"/>
          <p:cNvSpPr txBox="1">
            <a:spLocks/>
          </p:cNvSpPr>
          <p:nvPr/>
        </p:nvSpPr>
        <p:spPr>
          <a:xfrm>
            <a:off x="0" y="-1066800"/>
            <a:ext cx="8839200" cy="6324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600" b="1" kern="1200">
                <a:solidFill>
                  <a:schemeClr val="tx1">
                    <a:lumMod val="65000"/>
                    <a:lumOff val="3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3200" b="1" kern="1200">
                <a:solidFill>
                  <a:schemeClr val="tx1">
                    <a:lumMod val="65000"/>
                    <a:lumOff val="3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800" b="1" kern="1200">
                <a:solidFill>
                  <a:schemeClr val="tx1">
                    <a:lumMod val="65000"/>
                    <a:lumOff val="3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400" b="1" kern="1200">
                <a:solidFill>
                  <a:schemeClr val="tx1">
                    <a:lumMod val="65000"/>
                    <a:lumOff val="3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400" b="1" kern="1200">
                <a:solidFill>
                  <a:schemeClr val="tx1">
                    <a:lumMod val="65000"/>
                    <a:lumOff val="3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800" b="1" i="0" u="none" strike="noStrike" kern="1200" cap="none" spc="0" normalizeH="0" baseline="0" noProof="0">
              <a:ln>
                <a:noFill/>
              </a:ln>
              <a:solidFill>
                <a:srgbClr val="0000FF"/>
              </a:solidFill>
              <a:effectLst/>
              <a:uLnTx/>
              <a:uFillTx/>
              <a:latin typeface="Gill Sans M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000" b="1" i="0" u="none" strike="noStrike" kern="1200" cap="none" spc="0" normalizeH="0" baseline="0" noProof="0">
              <a:ln>
                <a:noFill/>
              </a:ln>
              <a:solidFill>
                <a:srgbClr val="595959"/>
              </a:solidFill>
              <a:effectLst/>
              <a:uLnTx/>
              <a:uFillTx/>
              <a:latin typeface="Gill Sans M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000" b="1" i="0" u="none" strike="noStrike" kern="1200" cap="none" spc="0" normalizeH="0" baseline="0" noProof="0">
              <a:ln>
                <a:noFill/>
              </a:ln>
              <a:solidFill>
                <a:srgbClr val="595959"/>
              </a:solidFill>
              <a:effectLst/>
              <a:uLnTx/>
              <a:uFillTx/>
              <a:latin typeface="Gill Sans M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600" b="1" i="0" u="none" strike="noStrike" kern="1200" cap="none" spc="0" normalizeH="0" baseline="0" noProof="0">
              <a:ln>
                <a:noFill/>
              </a:ln>
              <a:solidFill>
                <a:prstClr val="black">
                  <a:lumMod val="65000"/>
                  <a:lumOff val="35000"/>
                </a:prstClr>
              </a:solidFill>
              <a:effectLst/>
              <a:uLnTx/>
              <a:uFillTx/>
              <a:latin typeface="Gill Sans M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600" b="1" i="0" u="none" strike="noStrike" kern="1200" cap="none" spc="0" normalizeH="0" baseline="0" noProof="0" dirty="0">
              <a:ln>
                <a:noFill/>
              </a:ln>
              <a:solidFill>
                <a:prstClr val="black">
                  <a:lumMod val="65000"/>
                  <a:lumOff val="35000"/>
                </a:prstClr>
              </a:solidFill>
              <a:effectLst/>
              <a:uLnTx/>
              <a:uFillTx/>
              <a:latin typeface="Gill Sans MT"/>
              <a:ea typeface="+mn-ea"/>
              <a:cs typeface="+mn-cs"/>
            </a:endParaRPr>
          </a:p>
        </p:txBody>
      </p:sp>
      <p:grpSp>
        <p:nvGrpSpPr>
          <p:cNvPr id="37" name="Group 36"/>
          <p:cNvGrpSpPr/>
          <p:nvPr/>
        </p:nvGrpSpPr>
        <p:grpSpPr>
          <a:xfrm>
            <a:off x="4114800" y="1676400"/>
            <a:ext cx="4869329" cy="2444521"/>
            <a:chOff x="4350871" y="3553599"/>
            <a:chExt cx="4869329" cy="3237696"/>
          </a:xfrm>
        </p:grpSpPr>
        <p:sp>
          <p:nvSpPr>
            <p:cNvPr id="38" name="Rectangle 37"/>
            <p:cNvSpPr/>
            <p:nvPr/>
          </p:nvSpPr>
          <p:spPr>
            <a:xfrm>
              <a:off x="4495800" y="4724400"/>
              <a:ext cx="4572000" cy="1371600"/>
            </a:xfrm>
            <a:prstGeom prst="rect">
              <a:avLst/>
            </a:prstGeom>
            <a:ln w="38100" cmpd="sng">
              <a:solidFill>
                <a:srgbClr val="000000"/>
              </a:solidFill>
              <a:prstDash val="dash"/>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Gill Sans MT"/>
              </a:endParaRPr>
            </a:p>
          </p:txBody>
        </p:sp>
        <p:grpSp>
          <p:nvGrpSpPr>
            <p:cNvPr id="39" name="Group 38"/>
            <p:cNvGrpSpPr/>
            <p:nvPr/>
          </p:nvGrpSpPr>
          <p:grpSpPr>
            <a:xfrm>
              <a:off x="4350871" y="3553599"/>
              <a:ext cx="4869329" cy="2390001"/>
              <a:chOff x="4350871" y="3553599"/>
              <a:chExt cx="4869329" cy="2390001"/>
            </a:xfrm>
          </p:grpSpPr>
          <p:grpSp>
            <p:nvGrpSpPr>
              <p:cNvPr id="41" name="Group 40"/>
              <p:cNvGrpSpPr/>
              <p:nvPr/>
            </p:nvGrpSpPr>
            <p:grpSpPr>
              <a:xfrm>
                <a:off x="4495800" y="4953000"/>
                <a:ext cx="1752600" cy="990600"/>
                <a:chOff x="152400" y="3962400"/>
                <a:chExt cx="2590800" cy="990600"/>
              </a:xfrm>
            </p:grpSpPr>
            <p:sp>
              <p:nvSpPr>
                <p:cNvPr id="62" name="Can 61"/>
                <p:cNvSpPr/>
                <p:nvPr/>
              </p:nvSpPr>
              <p:spPr>
                <a:xfrm>
                  <a:off x="533400" y="3962400"/>
                  <a:ext cx="1828800" cy="990600"/>
                </a:xfrm>
                <a:prstGeom prst="can">
                  <a:avLst/>
                </a:prstGeom>
                <a:solidFill>
                  <a:srgbClr val="1F497D"/>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mn-ea"/>
                    <a:cs typeface="Gill Sans MT"/>
                  </a:endParaRPr>
                </a:p>
              </p:txBody>
            </p:sp>
            <p:sp>
              <p:nvSpPr>
                <p:cNvPr id="63" name="Rectangle 62"/>
                <p:cNvSpPr/>
                <p:nvPr/>
              </p:nvSpPr>
              <p:spPr>
                <a:xfrm>
                  <a:off x="152400" y="4278718"/>
                  <a:ext cx="2590800" cy="400110"/>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Gill Sans MT"/>
                      <a:ea typeface="+mn-ea"/>
                      <a:cs typeface="Gill Sans MT"/>
                    </a:rPr>
                    <a:t>Replica</a:t>
                  </a:r>
                </a:p>
              </p:txBody>
            </p:sp>
          </p:grpSp>
          <p:grpSp>
            <p:nvGrpSpPr>
              <p:cNvPr id="42" name="Group 41"/>
              <p:cNvGrpSpPr/>
              <p:nvPr/>
            </p:nvGrpSpPr>
            <p:grpSpPr>
              <a:xfrm>
                <a:off x="6019800" y="4953000"/>
                <a:ext cx="1752600" cy="990600"/>
                <a:chOff x="152400" y="3962400"/>
                <a:chExt cx="2590800" cy="990600"/>
              </a:xfrm>
            </p:grpSpPr>
            <p:sp>
              <p:nvSpPr>
                <p:cNvPr id="60" name="Can 59"/>
                <p:cNvSpPr/>
                <p:nvPr/>
              </p:nvSpPr>
              <p:spPr>
                <a:xfrm>
                  <a:off x="490330" y="3962400"/>
                  <a:ext cx="1828799" cy="990600"/>
                </a:xfrm>
                <a:prstGeom prst="can">
                  <a:avLst/>
                </a:prstGeom>
                <a:solidFill>
                  <a:srgbClr val="1F497D"/>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mn-ea"/>
                    <a:cs typeface="Gill Sans MT"/>
                  </a:endParaRPr>
                </a:p>
              </p:txBody>
            </p:sp>
            <p:sp>
              <p:nvSpPr>
                <p:cNvPr id="61" name="Rectangle 60"/>
                <p:cNvSpPr/>
                <p:nvPr/>
              </p:nvSpPr>
              <p:spPr>
                <a:xfrm>
                  <a:off x="152400" y="4278718"/>
                  <a:ext cx="2590800" cy="400110"/>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Gill Sans MT"/>
                      <a:ea typeface="+mn-ea"/>
                      <a:cs typeface="Gill Sans MT"/>
                    </a:rPr>
                    <a:t>Replica</a:t>
                  </a:r>
                </a:p>
              </p:txBody>
            </p:sp>
          </p:grpSp>
          <p:grpSp>
            <p:nvGrpSpPr>
              <p:cNvPr id="43" name="Group 42"/>
              <p:cNvGrpSpPr/>
              <p:nvPr/>
            </p:nvGrpSpPr>
            <p:grpSpPr>
              <a:xfrm>
                <a:off x="7467600" y="4953000"/>
                <a:ext cx="1752600" cy="990600"/>
                <a:chOff x="39757" y="3962400"/>
                <a:chExt cx="2590800" cy="990600"/>
              </a:xfrm>
            </p:grpSpPr>
            <p:sp>
              <p:nvSpPr>
                <p:cNvPr id="57" name="Can 56"/>
                <p:cNvSpPr/>
                <p:nvPr/>
              </p:nvSpPr>
              <p:spPr>
                <a:xfrm>
                  <a:off x="377686" y="3962400"/>
                  <a:ext cx="1828799" cy="990600"/>
                </a:xfrm>
                <a:prstGeom prst="can">
                  <a:avLst/>
                </a:prstGeom>
                <a:solidFill>
                  <a:srgbClr val="1F497D"/>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mn-ea"/>
                    <a:cs typeface="Gill Sans MT"/>
                  </a:endParaRPr>
                </a:p>
              </p:txBody>
            </p:sp>
            <p:sp>
              <p:nvSpPr>
                <p:cNvPr id="59" name="Rectangle 58"/>
                <p:cNvSpPr/>
                <p:nvPr/>
              </p:nvSpPr>
              <p:spPr>
                <a:xfrm>
                  <a:off x="39757" y="4278718"/>
                  <a:ext cx="2590800" cy="400110"/>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Gill Sans MT"/>
                      <a:ea typeface="+mn-ea"/>
                      <a:cs typeface="Gill Sans MT"/>
                    </a:rPr>
                    <a:t>Replica</a:t>
                  </a:r>
                </a:p>
              </p:txBody>
            </p:sp>
          </p:grpSp>
          <p:grpSp>
            <p:nvGrpSpPr>
              <p:cNvPr id="44" name="Group 43"/>
              <p:cNvGrpSpPr/>
              <p:nvPr/>
            </p:nvGrpSpPr>
            <p:grpSpPr>
              <a:xfrm>
                <a:off x="4350871" y="3553599"/>
                <a:ext cx="1821329" cy="1323201"/>
                <a:chOff x="76200" y="2484341"/>
                <a:chExt cx="1821329" cy="1323201"/>
              </a:xfrm>
            </p:grpSpPr>
            <p:sp>
              <p:nvSpPr>
                <p:cNvPr id="53" name="Freeform 52"/>
                <p:cNvSpPr/>
                <p:nvPr/>
              </p:nvSpPr>
              <p:spPr>
                <a:xfrm>
                  <a:off x="983129" y="2971800"/>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54" name="TextBox 53"/>
                <p:cNvSpPr txBox="1"/>
                <p:nvPr/>
              </p:nvSpPr>
              <p:spPr>
                <a:xfrm>
                  <a:off x="76200" y="2484341"/>
                  <a:ext cx="182132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rPr>
                    <a:t>Transactions</a:t>
                  </a:r>
                  <a:endPar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sp>
              <p:nvSpPr>
                <p:cNvPr id="55" name="Freeform 54"/>
                <p:cNvSpPr/>
                <p:nvPr/>
              </p:nvSpPr>
              <p:spPr>
                <a:xfrm>
                  <a:off x="1219200" y="3176321"/>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56" name="Freeform 55"/>
                <p:cNvSpPr/>
                <p:nvPr/>
              </p:nvSpPr>
              <p:spPr>
                <a:xfrm>
                  <a:off x="762000" y="3276600"/>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grpSp>
          <p:grpSp>
            <p:nvGrpSpPr>
              <p:cNvPr id="45" name="Group 44"/>
              <p:cNvGrpSpPr/>
              <p:nvPr/>
            </p:nvGrpSpPr>
            <p:grpSpPr>
              <a:xfrm>
                <a:off x="6103471" y="3553600"/>
                <a:ext cx="1295400" cy="1475600"/>
                <a:chOff x="1379071" y="2429415"/>
                <a:chExt cx="1295400" cy="1613867"/>
              </a:xfrm>
            </p:grpSpPr>
            <p:sp>
              <p:nvSpPr>
                <p:cNvPr id="50" name="Freeform 49"/>
                <p:cNvSpPr/>
                <p:nvPr/>
              </p:nvSpPr>
              <p:spPr>
                <a:xfrm>
                  <a:off x="1875865" y="2978940"/>
                  <a:ext cx="228600" cy="10643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rgbClr val="800000"/>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51" name="TextBox 50"/>
                <p:cNvSpPr txBox="1"/>
                <p:nvPr/>
              </p:nvSpPr>
              <p:spPr>
                <a:xfrm>
                  <a:off x="1379071" y="2429415"/>
                  <a:ext cx="1295400" cy="4039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rPr>
                    <a:t>Analytics</a:t>
                  </a:r>
                  <a:endPar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sp>
              <p:nvSpPr>
                <p:cNvPr id="52" name="Freeform 51"/>
                <p:cNvSpPr/>
                <p:nvPr/>
              </p:nvSpPr>
              <p:spPr>
                <a:xfrm>
                  <a:off x="2104465" y="2978940"/>
                  <a:ext cx="228600" cy="10643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rgbClr val="800000"/>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grpSp>
          <p:grpSp>
            <p:nvGrpSpPr>
              <p:cNvPr id="46" name="Group 45"/>
              <p:cNvGrpSpPr/>
              <p:nvPr/>
            </p:nvGrpSpPr>
            <p:grpSpPr>
              <a:xfrm>
                <a:off x="7627471" y="3553600"/>
                <a:ext cx="1295400" cy="1475600"/>
                <a:chOff x="1379071" y="2429415"/>
                <a:chExt cx="1295400" cy="1613867"/>
              </a:xfrm>
            </p:grpSpPr>
            <p:sp>
              <p:nvSpPr>
                <p:cNvPr id="47" name="Freeform 46"/>
                <p:cNvSpPr/>
                <p:nvPr/>
              </p:nvSpPr>
              <p:spPr>
                <a:xfrm>
                  <a:off x="1828800" y="2978940"/>
                  <a:ext cx="228600" cy="10643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rgbClr val="800000"/>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48" name="TextBox 47"/>
                <p:cNvSpPr txBox="1"/>
                <p:nvPr/>
              </p:nvSpPr>
              <p:spPr>
                <a:xfrm>
                  <a:off x="1379071" y="2429415"/>
                  <a:ext cx="1295400" cy="4039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rPr>
                    <a:t>Analytics</a:t>
                  </a:r>
                  <a:endPar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sp>
              <p:nvSpPr>
                <p:cNvPr id="49" name="Freeform 48"/>
                <p:cNvSpPr/>
                <p:nvPr/>
              </p:nvSpPr>
              <p:spPr>
                <a:xfrm>
                  <a:off x="2057400" y="2978940"/>
                  <a:ext cx="228600" cy="10643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rgbClr val="800000"/>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grpSp>
        </p:grpSp>
        <p:sp>
          <p:nvSpPr>
            <p:cNvPr id="40" name="TextBox 39"/>
            <p:cNvSpPr txBox="1"/>
            <p:nvPr/>
          </p:nvSpPr>
          <p:spPr>
            <a:xfrm>
              <a:off x="4808071" y="6220598"/>
              <a:ext cx="4191000" cy="5706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0" cap="none" spc="0" normalizeH="0" baseline="0" noProof="0" dirty="0">
                  <a:ln>
                    <a:noFill/>
                  </a:ln>
                  <a:solidFill>
                    <a:sysClr val="windowText" lastClr="000000"/>
                  </a:solidFill>
                  <a:effectLst/>
                  <a:uLnTx/>
                  <a:uFillTx/>
                  <a:latin typeface="Gill Sans MT"/>
                  <a:ea typeface="+mn-ea"/>
                  <a:cs typeface="Gill Sans MT"/>
                </a:rPr>
                <a:t>Multiple-Instance</a:t>
              </a:r>
            </a:p>
          </p:txBody>
        </p:sp>
      </p:grpSp>
      <p:sp>
        <p:nvSpPr>
          <p:cNvPr id="58" name="Rectangle 57"/>
          <p:cNvSpPr/>
          <p:nvPr/>
        </p:nvSpPr>
        <p:spPr>
          <a:xfrm>
            <a:off x="-152400" y="4267200"/>
            <a:ext cx="5486400"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We observe </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two key problems</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a:t>
            </a:r>
          </a:p>
        </p:txBody>
      </p:sp>
      <p:grpSp>
        <p:nvGrpSpPr>
          <p:cNvPr id="64" name="Group 63"/>
          <p:cNvGrpSpPr/>
          <p:nvPr/>
        </p:nvGrpSpPr>
        <p:grpSpPr>
          <a:xfrm>
            <a:off x="0" y="4800600"/>
            <a:ext cx="9144000" cy="788313"/>
            <a:chOff x="0" y="2212776"/>
            <a:chExt cx="9144000" cy="788313"/>
          </a:xfrm>
          <a:solidFill>
            <a:srgbClr val="811800"/>
          </a:solidFill>
        </p:grpSpPr>
        <p:sp>
          <p:nvSpPr>
            <p:cNvPr id="65" name="Rectangle 64"/>
            <p:cNvSpPr/>
            <p:nvPr/>
          </p:nvSpPr>
          <p:spPr>
            <a:xfrm>
              <a:off x="0" y="2231648"/>
              <a:ext cx="9144000" cy="769441"/>
            </a:xfrm>
            <a:prstGeom prst="rect">
              <a:avLst/>
            </a:prstGeom>
            <a:grp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sng" strike="noStrike" kern="1200" cap="none" spc="0" normalizeH="0" baseline="0" noProof="0" dirty="0">
                  <a:ln>
                    <a:noFill/>
                  </a:ln>
                  <a:solidFill>
                    <a:prstClr val="white"/>
                  </a:solidFill>
                  <a:effectLst/>
                  <a:uLnTx/>
                  <a:uFillTx/>
                  <a:latin typeface="Gill Sans MT"/>
                  <a:ea typeface="+mn-ea"/>
                  <a:cs typeface="Gill Sans MT"/>
                </a:rPr>
                <a:t>Data freshness and consistency mechanisms</a:t>
              </a:r>
              <a:br>
                <a:rPr kumimoji="0" lang="en-US" sz="2200" b="1" i="0" u="none" strike="noStrike" kern="1200" cap="none" spc="0" normalizeH="0" baseline="0" noProof="0" dirty="0">
                  <a:ln>
                    <a:noFill/>
                  </a:ln>
                  <a:solidFill>
                    <a:prstClr val="white"/>
                  </a:solidFill>
                  <a:effectLst/>
                  <a:uLnTx/>
                  <a:uFillTx/>
                  <a:latin typeface="Gill Sans MT"/>
                  <a:ea typeface="+mn-ea"/>
                  <a:cs typeface="Gill Sans MT"/>
                </a:rPr>
              </a:br>
              <a:r>
                <a:rPr kumimoji="0" lang="en-US" sz="2200" b="1" i="0" u="none" strike="noStrike" kern="1200" cap="none" spc="0" normalizeH="0" baseline="0" noProof="0" dirty="0">
                  <a:ln>
                    <a:noFill/>
                  </a:ln>
                  <a:solidFill>
                    <a:prstClr val="white"/>
                  </a:solidFill>
                  <a:effectLst/>
                  <a:uLnTx/>
                  <a:uFillTx/>
                  <a:latin typeface="Gill Sans MT"/>
                  <a:ea typeface="+mn-ea"/>
                  <a:cs typeface="Gill Sans MT"/>
                </a:rPr>
                <a:t> are costly and cause a drastic reduction in throughput</a:t>
              </a:r>
            </a:p>
          </p:txBody>
        </p:sp>
        <p:sp>
          <p:nvSpPr>
            <p:cNvPr id="67" name="TextBox 66"/>
            <p:cNvSpPr txBox="1"/>
            <p:nvPr/>
          </p:nvSpPr>
          <p:spPr>
            <a:xfrm>
              <a:off x="135589" y="2212776"/>
              <a:ext cx="474011"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1</a:t>
              </a:r>
            </a:p>
          </p:txBody>
        </p:sp>
      </p:grpSp>
      <p:grpSp>
        <p:nvGrpSpPr>
          <p:cNvPr id="5" name="Group 4"/>
          <p:cNvGrpSpPr/>
          <p:nvPr/>
        </p:nvGrpSpPr>
        <p:grpSpPr>
          <a:xfrm>
            <a:off x="0" y="5704249"/>
            <a:ext cx="9144000" cy="776882"/>
            <a:chOff x="0" y="5783759"/>
            <a:chExt cx="9144000" cy="776882"/>
          </a:xfrm>
          <a:solidFill>
            <a:srgbClr val="811800"/>
          </a:solidFill>
        </p:grpSpPr>
        <p:sp>
          <p:nvSpPr>
            <p:cNvPr id="68" name="Rectangle 67"/>
            <p:cNvSpPr/>
            <p:nvPr/>
          </p:nvSpPr>
          <p:spPr>
            <a:xfrm>
              <a:off x="0" y="5783759"/>
              <a:ext cx="9144000" cy="769441"/>
            </a:xfrm>
            <a:prstGeom prst="rect">
              <a:avLst/>
            </a:prstGeom>
            <a:grp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Gill Sans MT"/>
                  <a:ea typeface="+mn-ea"/>
                  <a:cs typeface="Gill Sans MT"/>
                </a:rPr>
                <a:t>These systems fail to provide performance isolation </a:t>
              </a:r>
              <a:br>
                <a:rPr kumimoji="0" lang="en-US" sz="2200" b="1" i="0" u="none" strike="noStrike" kern="1200" cap="none" spc="0" normalizeH="0" baseline="0" noProof="0" dirty="0">
                  <a:ln>
                    <a:noFill/>
                  </a:ln>
                  <a:solidFill>
                    <a:prstClr val="white"/>
                  </a:solidFill>
                  <a:effectLst/>
                  <a:uLnTx/>
                  <a:uFillTx/>
                  <a:latin typeface="Gill Sans MT"/>
                  <a:ea typeface="+mn-ea"/>
                  <a:cs typeface="Gill Sans MT"/>
                </a:rPr>
              </a:br>
              <a:r>
                <a:rPr kumimoji="0" lang="en-US" sz="2200" b="1" i="0" u="none" strike="noStrike" kern="1200" cap="none" spc="0" normalizeH="0" baseline="0" noProof="0" dirty="0">
                  <a:ln>
                    <a:noFill/>
                  </a:ln>
                  <a:solidFill>
                    <a:prstClr val="white"/>
                  </a:solidFill>
                  <a:effectLst/>
                  <a:uLnTx/>
                  <a:uFillTx/>
                  <a:latin typeface="Gill Sans MT"/>
                  <a:ea typeface="+mn-ea"/>
                  <a:cs typeface="Gill Sans MT"/>
                </a:rPr>
                <a:t>because of </a:t>
              </a:r>
              <a:r>
                <a:rPr kumimoji="0" lang="en-US" sz="2200" b="1" i="0" u="sng" strike="noStrike" kern="1200" cap="none" spc="0" normalizeH="0" baseline="0" noProof="0" dirty="0">
                  <a:ln>
                    <a:noFill/>
                  </a:ln>
                  <a:solidFill>
                    <a:prstClr val="white"/>
                  </a:solidFill>
                  <a:effectLst/>
                  <a:uLnTx/>
                  <a:uFillTx/>
                  <a:latin typeface="Gill Sans MT"/>
                  <a:ea typeface="+mn-ea"/>
                  <a:cs typeface="Gill Sans MT"/>
                </a:rPr>
                <a:t>high main memory contention</a:t>
              </a:r>
            </a:p>
          </p:txBody>
        </p:sp>
        <p:sp>
          <p:nvSpPr>
            <p:cNvPr id="69" name="TextBox 68"/>
            <p:cNvSpPr txBox="1"/>
            <p:nvPr/>
          </p:nvSpPr>
          <p:spPr>
            <a:xfrm>
              <a:off x="135589" y="5791200"/>
              <a:ext cx="474011"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2</a:t>
              </a:r>
            </a:p>
          </p:txBody>
        </p:sp>
      </p:grpSp>
      <p:sp>
        <p:nvSpPr>
          <p:cNvPr id="70" name="Title 16">
            <a:extLst>
              <a:ext uri="{FF2B5EF4-FFF2-40B4-BE49-F238E27FC236}">
                <a16:creationId xmlns:a16="http://schemas.microsoft.com/office/drawing/2014/main" id="{8ECCF496-5C38-2973-0D4D-2F8710B97FA6}"/>
              </a:ext>
            </a:extLst>
          </p:cNvPr>
          <p:cNvSpPr>
            <a:spLocks noGrp="1"/>
          </p:cNvSpPr>
          <p:nvPr>
            <p:ph type="title"/>
          </p:nvPr>
        </p:nvSpPr>
        <p:spPr/>
        <p:txBody>
          <a:bodyPr/>
          <a:lstStyle/>
          <a:p>
            <a:r>
              <a:rPr lang="en-US" dirty="0"/>
              <a:t>State-of-the-Art HTAP Systems</a:t>
            </a:r>
          </a:p>
        </p:txBody>
      </p:sp>
      <p:sp>
        <p:nvSpPr>
          <p:cNvPr id="73" name="Rectangle 72">
            <a:extLst>
              <a:ext uri="{FF2B5EF4-FFF2-40B4-BE49-F238E27FC236}">
                <a16:creationId xmlns:a16="http://schemas.microsoft.com/office/drawing/2014/main" id="{94B69E42-846A-A7EB-541C-02412908CFA3}"/>
              </a:ext>
            </a:extLst>
          </p:cNvPr>
          <p:cNvSpPr/>
          <p:nvPr/>
        </p:nvSpPr>
        <p:spPr>
          <a:xfrm>
            <a:off x="0" y="914400"/>
            <a:ext cx="9144000" cy="461665"/>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We study two major types of HTAP systems:</a:t>
            </a:r>
          </a:p>
        </p:txBody>
      </p:sp>
      <p:sp>
        <p:nvSpPr>
          <p:cNvPr id="66" name="Rectangle 65">
            <a:extLst>
              <a:ext uri="{FF2B5EF4-FFF2-40B4-BE49-F238E27FC236}">
                <a16:creationId xmlns:a16="http://schemas.microsoft.com/office/drawing/2014/main" id="{19EC4626-7524-18DF-B470-7C6F332CB97A}"/>
              </a:ext>
            </a:extLst>
          </p:cNvPr>
          <p:cNvSpPr/>
          <p:nvPr/>
        </p:nvSpPr>
        <p:spPr>
          <a:xfrm>
            <a:off x="0" y="770431"/>
            <a:ext cx="9144000" cy="5754255"/>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grpSp>
        <p:nvGrpSpPr>
          <p:cNvPr id="22" name="Group 21"/>
          <p:cNvGrpSpPr/>
          <p:nvPr/>
        </p:nvGrpSpPr>
        <p:grpSpPr>
          <a:xfrm>
            <a:off x="304800" y="1676400"/>
            <a:ext cx="3733800" cy="2335887"/>
            <a:chOff x="76200" y="3195825"/>
            <a:chExt cx="4191000" cy="3597152"/>
          </a:xfrm>
        </p:grpSpPr>
        <p:grpSp>
          <p:nvGrpSpPr>
            <p:cNvPr id="23" name="Group 22"/>
            <p:cNvGrpSpPr/>
            <p:nvPr/>
          </p:nvGrpSpPr>
          <p:grpSpPr>
            <a:xfrm>
              <a:off x="533400" y="3195825"/>
              <a:ext cx="3139749" cy="2659908"/>
              <a:chOff x="533400" y="3283692"/>
              <a:chExt cx="3139749" cy="2659908"/>
            </a:xfrm>
          </p:grpSpPr>
          <p:grpSp>
            <p:nvGrpSpPr>
              <p:cNvPr id="25" name="Group 24"/>
              <p:cNvGrpSpPr/>
              <p:nvPr/>
            </p:nvGrpSpPr>
            <p:grpSpPr>
              <a:xfrm>
                <a:off x="533400" y="4953000"/>
                <a:ext cx="3124200" cy="990600"/>
                <a:chOff x="152400" y="3962400"/>
                <a:chExt cx="2590800" cy="990600"/>
              </a:xfrm>
            </p:grpSpPr>
            <p:sp>
              <p:nvSpPr>
                <p:cNvPr id="35" name="Can 34"/>
                <p:cNvSpPr/>
                <p:nvPr/>
              </p:nvSpPr>
              <p:spPr>
                <a:xfrm>
                  <a:off x="533400" y="3962400"/>
                  <a:ext cx="1828800" cy="990600"/>
                </a:xfrm>
                <a:prstGeom prst="can">
                  <a:avLst/>
                </a:prstGeom>
                <a:solidFill>
                  <a:srgbClr val="1F497D"/>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mn-ea"/>
                    <a:cs typeface="Gill Sans MT"/>
                  </a:endParaRPr>
                </a:p>
              </p:txBody>
            </p:sp>
            <p:sp>
              <p:nvSpPr>
                <p:cNvPr id="36" name="Rectangle 35"/>
                <p:cNvSpPr/>
                <p:nvPr/>
              </p:nvSpPr>
              <p:spPr>
                <a:xfrm>
                  <a:off x="152400" y="4239867"/>
                  <a:ext cx="2590800" cy="400110"/>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Gill Sans MT"/>
                      <a:ea typeface="+mn-ea"/>
                      <a:cs typeface="Gill Sans MT"/>
                    </a:rPr>
                    <a:t>Main Replica</a:t>
                  </a:r>
                </a:p>
              </p:txBody>
            </p:sp>
          </p:grpSp>
          <p:grpSp>
            <p:nvGrpSpPr>
              <p:cNvPr id="26" name="Group 25"/>
              <p:cNvGrpSpPr/>
              <p:nvPr/>
            </p:nvGrpSpPr>
            <p:grpSpPr>
              <a:xfrm>
                <a:off x="589384" y="3283692"/>
                <a:ext cx="1821329" cy="1514450"/>
                <a:chOff x="208384" y="2293092"/>
                <a:chExt cx="1821329" cy="1514450"/>
              </a:xfrm>
            </p:grpSpPr>
            <p:sp>
              <p:nvSpPr>
                <p:cNvPr id="31" name="Freeform 30"/>
                <p:cNvSpPr/>
                <p:nvPr/>
              </p:nvSpPr>
              <p:spPr>
                <a:xfrm>
                  <a:off x="1059329" y="2971800"/>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32" name="TextBox 31"/>
                <p:cNvSpPr txBox="1"/>
                <p:nvPr/>
              </p:nvSpPr>
              <p:spPr>
                <a:xfrm>
                  <a:off x="208384" y="2293092"/>
                  <a:ext cx="182132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rPr>
                    <a:t>Transactions</a:t>
                  </a:r>
                  <a:endPar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sp>
              <p:nvSpPr>
                <p:cNvPr id="33" name="Freeform 32"/>
                <p:cNvSpPr/>
                <p:nvPr/>
              </p:nvSpPr>
              <p:spPr>
                <a:xfrm>
                  <a:off x="1295400" y="3176321"/>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34" name="Freeform 33"/>
                <p:cNvSpPr/>
                <p:nvPr/>
              </p:nvSpPr>
              <p:spPr>
                <a:xfrm>
                  <a:off x="838200" y="3276600"/>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grpSp>
          <p:grpSp>
            <p:nvGrpSpPr>
              <p:cNvPr id="27" name="Group 26"/>
              <p:cNvGrpSpPr/>
              <p:nvPr/>
            </p:nvGrpSpPr>
            <p:grpSpPr>
              <a:xfrm>
                <a:off x="2128934" y="3283692"/>
                <a:ext cx="1544215" cy="1593107"/>
                <a:chOff x="1747934" y="2300897"/>
                <a:chExt cx="1544215" cy="1742385"/>
              </a:xfrm>
            </p:grpSpPr>
            <p:sp>
              <p:nvSpPr>
                <p:cNvPr id="28" name="Freeform 27"/>
                <p:cNvSpPr/>
                <p:nvPr/>
              </p:nvSpPr>
              <p:spPr>
                <a:xfrm>
                  <a:off x="2057400" y="2978940"/>
                  <a:ext cx="228600" cy="10643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rgbClr val="800000"/>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29" name="TextBox 28"/>
                <p:cNvSpPr txBox="1"/>
                <p:nvPr/>
              </p:nvSpPr>
              <p:spPr>
                <a:xfrm>
                  <a:off x="1747934" y="2300897"/>
                  <a:ext cx="1544215" cy="69669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rPr>
                    <a:t>Analytics</a:t>
                  </a:r>
                  <a:endPar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sp>
              <p:nvSpPr>
                <p:cNvPr id="30" name="Freeform 29"/>
                <p:cNvSpPr/>
                <p:nvPr/>
              </p:nvSpPr>
              <p:spPr>
                <a:xfrm>
                  <a:off x="2286000" y="2978940"/>
                  <a:ext cx="228600" cy="10643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rgbClr val="800000"/>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grpSp>
        </p:grpSp>
        <p:sp>
          <p:nvSpPr>
            <p:cNvPr id="24" name="TextBox 23"/>
            <p:cNvSpPr txBox="1"/>
            <p:nvPr/>
          </p:nvSpPr>
          <p:spPr>
            <a:xfrm>
              <a:off x="76200" y="6129432"/>
              <a:ext cx="4191000" cy="6635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0" cap="none" spc="0" normalizeH="0" baseline="0" noProof="0" dirty="0">
                  <a:ln>
                    <a:noFill/>
                  </a:ln>
                  <a:solidFill>
                    <a:sysClr val="windowText" lastClr="000000"/>
                  </a:solidFill>
                  <a:effectLst/>
                  <a:uLnTx/>
                  <a:uFillTx/>
                  <a:latin typeface="Gill Sans MT"/>
                  <a:ea typeface="+mn-ea"/>
                  <a:cs typeface="Gill Sans MT"/>
                </a:rPr>
                <a:t>Single-Instance</a:t>
              </a:r>
            </a:p>
          </p:txBody>
        </p:sp>
      </p:grpSp>
      <p:sp>
        <p:nvSpPr>
          <p:cNvPr id="2" name="Slide Number Placeholder 1">
            <a:extLst>
              <a:ext uri="{FF2B5EF4-FFF2-40B4-BE49-F238E27FC236}">
                <a16:creationId xmlns:a16="http://schemas.microsoft.com/office/drawing/2014/main" id="{977A3EA5-19CA-F1C7-35A4-B6CC7BE24B5D}"/>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71" name="Table 4">
            <a:extLst>
              <a:ext uri="{FF2B5EF4-FFF2-40B4-BE49-F238E27FC236}">
                <a16:creationId xmlns:a16="http://schemas.microsoft.com/office/drawing/2014/main" id="{D06292DE-0045-DCCA-462E-0CC9DD2540A4}"/>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a:t>
                      </a:r>
                      <a:r>
                        <a:rPr lang="en-US" sz="800" kern="1200" dirty="0">
                          <a:solidFill>
                            <a:srgbClr val="1E497D"/>
                          </a:solidFill>
                          <a:latin typeface="+mn-lt"/>
                          <a:ea typeface="+mn-ea"/>
                          <a:cs typeface="Futura Medium" panose="020B0602020204020303" pitchFamily="34" charset="-79"/>
                        </a:rPr>
                        <a:t>●</a:t>
                      </a:r>
                      <a:r>
                        <a:rPr lang="en-US" sz="800" kern="1200" dirty="0">
                          <a:solidFill>
                            <a:srgbClr val="A6A6A6"/>
                          </a:solidFill>
                          <a:latin typeface="+mn-lt"/>
                          <a:ea typeface="+mn-ea"/>
                          <a:cs typeface="Futura Medium" panose="020B0602020204020303" pitchFamily="34" charset="-79"/>
                        </a:rPr>
                        <a:t>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3173873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914400"/>
            <a:ext cx="8839200" cy="6324600"/>
          </a:xfrm>
        </p:spPr>
        <p:txBody>
          <a:bodyPr>
            <a:normAutofit/>
          </a:bodyPr>
          <a:lstStyle/>
          <a:p>
            <a:pPr marL="0" lvl="1" indent="0">
              <a:buNone/>
            </a:pPr>
            <a:endParaRPr lang="en-US" sz="2800" dirty="0">
              <a:solidFill>
                <a:srgbClr val="0000FF"/>
              </a:solidFill>
            </a:endParaRPr>
          </a:p>
          <a:p>
            <a:pPr lvl="1"/>
            <a:endParaRPr lang="en-US" sz="2000" dirty="0">
              <a:solidFill>
                <a:srgbClr val="595959"/>
              </a:solidFill>
            </a:endParaRPr>
          </a:p>
          <a:p>
            <a:pPr lvl="1"/>
            <a:endParaRPr lang="en-US" sz="2000" dirty="0">
              <a:solidFill>
                <a:srgbClr val="595959"/>
              </a:solidFill>
            </a:endParaRPr>
          </a:p>
          <a:p>
            <a:endParaRPr lang="en-US" dirty="0"/>
          </a:p>
          <a:p>
            <a:endParaRPr lang="en-US" dirty="0"/>
          </a:p>
        </p:txBody>
      </p:sp>
      <p:sp>
        <p:nvSpPr>
          <p:cNvPr id="16" name="Rectangle 15"/>
          <p:cNvSpPr/>
          <p:nvPr/>
        </p:nvSpPr>
        <p:spPr>
          <a:xfrm>
            <a:off x="0" y="913624"/>
            <a:ext cx="9144000" cy="830997"/>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Since both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analytics</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 and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transactions</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 work on the </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same data concurrently</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 we need to ensure that the data is </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consistent </a:t>
            </a:r>
          </a:p>
        </p:txBody>
      </p:sp>
      <p:sp>
        <p:nvSpPr>
          <p:cNvPr id="18" name="Rectangle 17"/>
          <p:cNvSpPr/>
          <p:nvPr/>
        </p:nvSpPr>
        <p:spPr>
          <a:xfrm>
            <a:off x="193963" y="1844991"/>
            <a:ext cx="8915400" cy="49244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prstClr val="black"/>
                </a:solidFill>
                <a:effectLst/>
                <a:uLnTx/>
                <a:uFillTx/>
                <a:latin typeface="Gill Sans MT"/>
                <a:ea typeface="+mn-ea"/>
                <a:cs typeface="Gill Sans MT"/>
              </a:rPr>
              <a:t>There are </a:t>
            </a:r>
            <a:r>
              <a:rPr kumimoji="0" lang="en-US" sz="2600" b="1" i="0" u="none" strike="noStrike" kern="1200" cap="none" spc="0" normalizeH="0" baseline="0" noProof="0" dirty="0">
                <a:ln>
                  <a:noFill/>
                </a:ln>
                <a:solidFill>
                  <a:srgbClr val="1F497D"/>
                </a:solidFill>
                <a:effectLst/>
                <a:uLnTx/>
                <a:uFillTx/>
                <a:latin typeface="Gill Sans MT"/>
                <a:ea typeface="+mn-ea"/>
                <a:cs typeface="Gill Sans MT"/>
              </a:rPr>
              <a:t>two major mechanisms </a:t>
            </a:r>
            <a:r>
              <a:rPr kumimoji="0" lang="en-US" sz="2600" b="1" i="0" u="none" strike="noStrike" kern="1200" cap="none" spc="0" normalizeH="0" baseline="0" noProof="0" dirty="0">
                <a:ln>
                  <a:noFill/>
                </a:ln>
                <a:solidFill>
                  <a:prstClr val="black"/>
                </a:solidFill>
                <a:effectLst/>
                <a:uLnTx/>
                <a:uFillTx/>
                <a:latin typeface="Gill Sans MT"/>
                <a:ea typeface="+mn-ea"/>
                <a:cs typeface="Gill Sans MT"/>
              </a:rPr>
              <a:t>to ensure consistency:</a:t>
            </a:r>
          </a:p>
        </p:txBody>
      </p:sp>
      <p:grpSp>
        <p:nvGrpSpPr>
          <p:cNvPr id="33" name="Group 32"/>
          <p:cNvGrpSpPr/>
          <p:nvPr/>
        </p:nvGrpSpPr>
        <p:grpSpPr>
          <a:xfrm>
            <a:off x="-465" y="2393213"/>
            <a:ext cx="3190358" cy="1618489"/>
            <a:chOff x="0" y="3429001"/>
            <a:chExt cx="9144000" cy="786173"/>
          </a:xfrm>
        </p:grpSpPr>
        <p:grpSp>
          <p:nvGrpSpPr>
            <p:cNvPr id="34" name="Group 33"/>
            <p:cNvGrpSpPr/>
            <p:nvPr/>
          </p:nvGrpSpPr>
          <p:grpSpPr>
            <a:xfrm>
              <a:off x="0" y="3429001"/>
              <a:ext cx="9144000" cy="786173"/>
              <a:chOff x="0" y="2503686"/>
              <a:chExt cx="9144000" cy="667497"/>
            </a:xfrm>
          </p:grpSpPr>
          <p:sp>
            <p:nvSpPr>
              <p:cNvPr id="36" name="Rectangle 35"/>
              <p:cNvSpPr/>
              <p:nvPr/>
            </p:nvSpPr>
            <p:spPr>
              <a:xfrm>
                <a:off x="0" y="2503686"/>
                <a:ext cx="9144000" cy="667497"/>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37" name="TextBox 36"/>
              <p:cNvSpPr txBox="1"/>
              <p:nvPr/>
            </p:nvSpPr>
            <p:spPr>
              <a:xfrm>
                <a:off x="172650" y="2650225"/>
                <a:ext cx="474010" cy="3427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lumMod val="65000"/>
                        <a:lumOff val="35000"/>
                      </a:prstClr>
                    </a:solidFill>
                    <a:effectLst/>
                    <a:uLnTx/>
                    <a:uFillTx/>
                    <a:latin typeface="Arial Black" panose="020B0A04020102020204" pitchFamily="34" charset="0"/>
                    <a:ea typeface="+mn-ea"/>
                    <a:cs typeface="+mn-cs"/>
                  </a:rPr>
                  <a:t>1</a:t>
                </a:r>
              </a:p>
            </p:txBody>
          </p:sp>
        </p:grpSp>
        <p:sp>
          <p:nvSpPr>
            <p:cNvPr id="35" name="Rectangle 34"/>
            <p:cNvSpPr/>
            <p:nvPr/>
          </p:nvSpPr>
          <p:spPr>
            <a:xfrm>
              <a:off x="409657" y="3691293"/>
              <a:ext cx="8382000" cy="224252"/>
            </a:xfrm>
            <a:prstGeom prst="rect">
              <a:avLst/>
            </a:prstGeom>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t>Snapshotting</a:t>
              </a:r>
              <a:endParaRPr kumimoji="0" lang="en-US" sz="2400" b="1" i="0" u="none" strike="noStrike" kern="1200" cap="none" spc="0" normalizeH="0" baseline="0" noProof="0" dirty="0">
                <a:ln>
                  <a:noFill/>
                </a:ln>
                <a:solidFill>
                  <a:srgbClr val="1F497D"/>
                </a:solidFill>
                <a:effectLst/>
                <a:uLnTx/>
                <a:uFillTx/>
                <a:latin typeface="Gill Sans MT"/>
                <a:ea typeface="+mn-ea"/>
                <a:cs typeface="Gill Sans MT"/>
              </a:endParaRPr>
            </a:p>
          </p:txBody>
        </p:sp>
      </p:grpSp>
      <p:grpSp>
        <p:nvGrpSpPr>
          <p:cNvPr id="38" name="Group 37"/>
          <p:cNvGrpSpPr/>
          <p:nvPr/>
        </p:nvGrpSpPr>
        <p:grpSpPr>
          <a:xfrm>
            <a:off x="-34622" y="4705495"/>
            <a:ext cx="3226323" cy="1969941"/>
            <a:chOff x="-103081" y="3406156"/>
            <a:chExt cx="9247081" cy="1049612"/>
          </a:xfrm>
        </p:grpSpPr>
        <p:grpSp>
          <p:nvGrpSpPr>
            <p:cNvPr id="39" name="Group 38"/>
            <p:cNvGrpSpPr/>
            <p:nvPr/>
          </p:nvGrpSpPr>
          <p:grpSpPr>
            <a:xfrm>
              <a:off x="0" y="3406156"/>
              <a:ext cx="9144000" cy="1049612"/>
              <a:chOff x="0" y="2484296"/>
              <a:chExt cx="9144000" cy="891171"/>
            </a:xfrm>
          </p:grpSpPr>
          <p:sp>
            <p:nvSpPr>
              <p:cNvPr id="41" name="Rectangle 40"/>
              <p:cNvSpPr/>
              <p:nvPr/>
            </p:nvSpPr>
            <p:spPr>
              <a:xfrm>
                <a:off x="0" y="2484296"/>
                <a:ext cx="9144000" cy="732178"/>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42" name="TextBox 41"/>
              <p:cNvSpPr txBox="1"/>
              <p:nvPr/>
            </p:nvSpPr>
            <p:spPr>
              <a:xfrm>
                <a:off x="89051" y="2669912"/>
                <a:ext cx="474010" cy="7055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lumMod val="65000"/>
                        <a:lumOff val="35000"/>
                      </a:prstClr>
                    </a:solidFill>
                    <a:effectLst/>
                    <a:uLnTx/>
                    <a:uFillTx/>
                    <a:latin typeface="Arial Black" panose="020B0A04020102020204" pitchFamily="34" charset="0"/>
                    <a:ea typeface="+mn-ea"/>
                    <a:cs typeface="+mn-cs"/>
                  </a:rPr>
                  <a:t>2</a:t>
                </a:r>
              </a:p>
            </p:txBody>
          </p:sp>
        </p:grpSp>
        <p:sp>
          <p:nvSpPr>
            <p:cNvPr id="40" name="Rectangle 39"/>
            <p:cNvSpPr/>
            <p:nvPr/>
          </p:nvSpPr>
          <p:spPr>
            <a:xfrm>
              <a:off x="-103081" y="3528569"/>
              <a:ext cx="9059108" cy="639552"/>
            </a:xfrm>
            <a:prstGeom prst="rect">
              <a:avLst/>
            </a:prstGeom>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t>Multi-Version Concurrency Control (MVCC)</a:t>
              </a:r>
            </a:p>
          </p:txBody>
        </p:sp>
      </p:grpSp>
      <p:grpSp>
        <p:nvGrpSpPr>
          <p:cNvPr id="120" name="Group 119">
            <a:extLst>
              <a:ext uri="{FF2B5EF4-FFF2-40B4-BE49-F238E27FC236}">
                <a16:creationId xmlns:a16="http://schemas.microsoft.com/office/drawing/2014/main" id="{89AC9B3D-5FC3-A3FD-1FE5-22C307D64A85}"/>
              </a:ext>
            </a:extLst>
          </p:cNvPr>
          <p:cNvGrpSpPr/>
          <p:nvPr/>
        </p:nvGrpSpPr>
        <p:grpSpPr>
          <a:xfrm>
            <a:off x="3115805" y="2293181"/>
            <a:ext cx="4417079" cy="1639385"/>
            <a:chOff x="3115805" y="2293181"/>
            <a:chExt cx="4417079" cy="1639385"/>
          </a:xfrm>
        </p:grpSpPr>
        <p:grpSp>
          <p:nvGrpSpPr>
            <p:cNvPr id="21" name="Group 20">
              <a:extLst>
                <a:ext uri="{FF2B5EF4-FFF2-40B4-BE49-F238E27FC236}">
                  <a16:creationId xmlns:a16="http://schemas.microsoft.com/office/drawing/2014/main" id="{AF16EF7D-F290-6A81-43B9-6060ED8E5430}"/>
                </a:ext>
              </a:extLst>
            </p:cNvPr>
            <p:cNvGrpSpPr/>
            <p:nvPr/>
          </p:nvGrpSpPr>
          <p:grpSpPr>
            <a:xfrm>
              <a:off x="3727646" y="3244194"/>
              <a:ext cx="1880021" cy="563399"/>
              <a:chOff x="790335" y="3962400"/>
              <a:chExt cx="1571866" cy="990611"/>
            </a:xfrm>
          </p:grpSpPr>
          <p:sp>
            <p:nvSpPr>
              <p:cNvPr id="22" name="Can 21">
                <a:extLst>
                  <a:ext uri="{FF2B5EF4-FFF2-40B4-BE49-F238E27FC236}">
                    <a16:creationId xmlns:a16="http://schemas.microsoft.com/office/drawing/2014/main" id="{032ADA87-029F-6DDF-E9F0-1DD40E1FFC0D}"/>
                  </a:ext>
                </a:extLst>
              </p:cNvPr>
              <p:cNvSpPr/>
              <p:nvPr/>
            </p:nvSpPr>
            <p:spPr>
              <a:xfrm>
                <a:off x="790335" y="3962400"/>
                <a:ext cx="1571866" cy="990600"/>
              </a:xfrm>
              <a:prstGeom prst="can">
                <a:avLst/>
              </a:prstGeom>
              <a:solidFill>
                <a:srgbClr val="1F497D"/>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mn-ea"/>
                  <a:cs typeface="Gill Sans MT"/>
                </a:endParaRPr>
              </a:p>
            </p:txBody>
          </p:sp>
          <p:sp>
            <p:nvSpPr>
              <p:cNvPr id="23" name="Rectangle 22">
                <a:extLst>
                  <a:ext uri="{FF2B5EF4-FFF2-40B4-BE49-F238E27FC236}">
                    <a16:creationId xmlns:a16="http://schemas.microsoft.com/office/drawing/2014/main" id="{109EB028-F9D4-31BE-6420-AF44F91C63B3}"/>
                  </a:ext>
                </a:extLst>
              </p:cNvPr>
              <p:cNvSpPr/>
              <p:nvPr/>
            </p:nvSpPr>
            <p:spPr>
              <a:xfrm>
                <a:off x="790335" y="4249507"/>
                <a:ext cx="1571866" cy="703504"/>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Gill Sans MT"/>
                    <a:ea typeface="+mn-ea"/>
                    <a:cs typeface="Gill Sans MT"/>
                  </a:rPr>
                  <a:t>Main Replica</a:t>
                </a:r>
              </a:p>
            </p:txBody>
          </p:sp>
        </p:grpSp>
        <p:grpSp>
          <p:nvGrpSpPr>
            <p:cNvPr id="24" name="Group 23">
              <a:extLst>
                <a:ext uri="{FF2B5EF4-FFF2-40B4-BE49-F238E27FC236}">
                  <a16:creationId xmlns:a16="http://schemas.microsoft.com/office/drawing/2014/main" id="{9DEBD816-CF48-4600-F1DA-6896CC7E6894}"/>
                </a:ext>
              </a:extLst>
            </p:cNvPr>
            <p:cNvGrpSpPr/>
            <p:nvPr/>
          </p:nvGrpSpPr>
          <p:grpSpPr>
            <a:xfrm>
              <a:off x="3115805" y="2293181"/>
              <a:ext cx="2947553" cy="897448"/>
              <a:chOff x="-381000" y="2211594"/>
              <a:chExt cx="2971800" cy="1577964"/>
            </a:xfrm>
          </p:grpSpPr>
          <p:sp>
            <p:nvSpPr>
              <p:cNvPr id="25" name="Freeform 24">
                <a:extLst>
                  <a:ext uri="{FF2B5EF4-FFF2-40B4-BE49-F238E27FC236}">
                    <a16:creationId xmlns:a16="http://schemas.microsoft.com/office/drawing/2014/main" id="{2818AE27-CECF-318E-762B-F34DADF7080E}"/>
                  </a:ext>
                </a:extLst>
              </p:cNvPr>
              <p:cNvSpPr/>
              <p:nvPr/>
            </p:nvSpPr>
            <p:spPr>
              <a:xfrm>
                <a:off x="1087073" y="2953816"/>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26" name="TextBox 25">
                <a:extLst>
                  <a:ext uri="{FF2B5EF4-FFF2-40B4-BE49-F238E27FC236}">
                    <a16:creationId xmlns:a16="http://schemas.microsoft.com/office/drawing/2014/main" id="{6DD7A27F-3B6E-D6B8-C62E-D7353197B743}"/>
                  </a:ext>
                </a:extLst>
              </p:cNvPr>
              <p:cNvSpPr txBox="1"/>
              <p:nvPr/>
            </p:nvSpPr>
            <p:spPr>
              <a:xfrm>
                <a:off x="-381000" y="2211594"/>
                <a:ext cx="2971800" cy="64938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rPr>
                  <a:t>Transactions</a:t>
                </a:r>
              </a:p>
            </p:txBody>
          </p:sp>
          <p:sp>
            <p:nvSpPr>
              <p:cNvPr id="27" name="Freeform 26">
                <a:extLst>
                  <a:ext uri="{FF2B5EF4-FFF2-40B4-BE49-F238E27FC236}">
                    <a16:creationId xmlns:a16="http://schemas.microsoft.com/office/drawing/2014/main" id="{603F7248-B6E5-8561-F5A4-631216FF428F}"/>
                  </a:ext>
                </a:extLst>
              </p:cNvPr>
              <p:cNvSpPr/>
              <p:nvPr/>
            </p:nvSpPr>
            <p:spPr>
              <a:xfrm>
                <a:off x="1323144" y="3158338"/>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28" name="Freeform 27">
                <a:extLst>
                  <a:ext uri="{FF2B5EF4-FFF2-40B4-BE49-F238E27FC236}">
                    <a16:creationId xmlns:a16="http://schemas.microsoft.com/office/drawing/2014/main" id="{B21E81B5-9097-2180-0089-5696F3BB94AE}"/>
                  </a:ext>
                </a:extLst>
              </p:cNvPr>
              <p:cNvSpPr/>
              <p:nvPr/>
            </p:nvSpPr>
            <p:spPr>
              <a:xfrm>
                <a:off x="865944" y="3258616"/>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grpSp>
        <p:pic>
          <p:nvPicPr>
            <p:cNvPr id="32" name="Picture 31">
              <a:extLst>
                <a:ext uri="{FF2B5EF4-FFF2-40B4-BE49-F238E27FC236}">
                  <a16:creationId xmlns:a16="http://schemas.microsoft.com/office/drawing/2014/main" id="{ACC80D57-9CA3-F447-6F87-303CA8471656}"/>
                </a:ext>
              </a:extLst>
            </p:cNvPr>
            <p:cNvPicPr>
              <a:picLocks noChangeAspect="1"/>
            </p:cNvPicPr>
            <p:nvPr/>
          </p:nvPicPr>
          <p:blipFill>
            <a:blip r:embed="rId3"/>
            <a:stretch>
              <a:fillRect/>
            </a:stretch>
          </p:blipFill>
          <p:spPr>
            <a:xfrm>
              <a:off x="6475450" y="3008040"/>
              <a:ext cx="600335" cy="627037"/>
            </a:xfrm>
            <a:prstGeom prst="rect">
              <a:avLst/>
            </a:prstGeom>
          </p:spPr>
        </p:pic>
        <p:sp>
          <p:nvSpPr>
            <p:cNvPr id="43" name="TextBox 42">
              <a:extLst>
                <a:ext uri="{FF2B5EF4-FFF2-40B4-BE49-F238E27FC236}">
                  <a16:creationId xmlns:a16="http://schemas.microsoft.com/office/drawing/2014/main" id="{7F4CCC87-F22A-95E8-F2B8-F6FC744C3AF3}"/>
                </a:ext>
              </a:extLst>
            </p:cNvPr>
            <p:cNvSpPr txBox="1"/>
            <p:nvPr/>
          </p:nvSpPr>
          <p:spPr>
            <a:xfrm>
              <a:off x="6021318" y="3599981"/>
              <a:ext cx="1511566" cy="3325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rPr>
                <a:t>Transactional </a:t>
              </a:r>
              <a:br>
                <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rPr>
              </a:br>
              <a:r>
                <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rPr>
                <a:t>Data</a:t>
              </a:r>
              <a:endParaRPr kumimoji="0" lang="en-US" sz="14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cxnSp>
          <p:nvCxnSpPr>
            <p:cNvPr id="51" name="Straight Arrow Connector 50">
              <a:extLst>
                <a:ext uri="{FF2B5EF4-FFF2-40B4-BE49-F238E27FC236}">
                  <a16:creationId xmlns:a16="http://schemas.microsoft.com/office/drawing/2014/main" id="{F63DEB97-ADDF-4A8E-374B-1CF36471270B}"/>
                </a:ext>
              </a:extLst>
            </p:cNvPr>
            <p:cNvCxnSpPr>
              <a:cxnSpLocks/>
            </p:cNvCxnSpPr>
            <p:nvPr/>
          </p:nvCxnSpPr>
          <p:spPr>
            <a:xfrm>
              <a:off x="5730887" y="3401534"/>
              <a:ext cx="575293" cy="0"/>
            </a:xfrm>
            <a:prstGeom prst="straightConnector1">
              <a:avLst/>
            </a:prstGeom>
            <a:ln w="38100" cmpd="sng">
              <a:solidFill>
                <a:srgbClr val="000000"/>
              </a:solidFill>
              <a:prstDash val="sysDash"/>
              <a:headEnd type="none" w="med" len="med"/>
              <a:tailEnd type="arrow"/>
            </a:ln>
          </p:spPr>
          <p:style>
            <a:lnRef idx="1">
              <a:schemeClr val="accent1"/>
            </a:lnRef>
            <a:fillRef idx="0">
              <a:schemeClr val="accent1"/>
            </a:fillRef>
            <a:effectRef idx="0">
              <a:schemeClr val="accent1"/>
            </a:effectRef>
            <a:fontRef idx="minor">
              <a:schemeClr val="tx1"/>
            </a:fontRef>
          </p:style>
        </p:cxnSp>
      </p:grpSp>
      <p:grpSp>
        <p:nvGrpSpPr>
          <p:cNvPr id="76" name="Group 75">
            <a:extLst>
              <a:ext uri="{FF2B5EF4-FFF2-40B4-BE49-F238E27FC236}">
                <a16:creationId xmlns:a16="http://schemas.microsoft.com/office/drawing/2014/main" id="{BF28A033-2582-28DC-1E93-874B447D0125}"/>
              </a:ext>
            </a:extLst>
          </p:cNvPr>
          <p:cNvGrpSpPr/>
          <p:nvPr/>
        </p:nvGrpSpPr>
        <p:grpSpPr>
          <a:xfrm>
            <a:off x="5860621" y="4294835"/>
            <a:ext cx="1547255" cy="2028432"/>
            <a:chOff x="4686910" y="1922887"/>
            <a:chExt cx="1905000" cy="3230792"/>
          </a:xfrm>
        </p:grpSpPr>
        <p:sp>
          <p:nvSpPr>
            <p:cNvPr id="77" name="Rectangle 76">
              <a:extLst>
                <a:ext uri="{FF2B5EF4-FFF2-40B4-BE49-F238E27FC236}">
                  <a16:creationId xmlns:a16="http://schemas.microsoft.com/office/drawing/2014/main" id="{3F54DD67-1320-041E-E031-420EDE006E69}"/>
                </a:ext>
              </a:extLst>
            </p:cNvPr>
            <p:cNvSpPr/>
            <p:nvPr/>
          </p:nvSpPr>
          <p:spPr>
            <a:xfrm>
              <a:off x="5410200" y="2438400"/>
              <a:ext cx="533400" cy="228600"/>
            </a:xfrm>
            <a:prstGeom prst="rect">
              <a:avLst/>
            </a:prstGeom>
            <a:solidFill>
              <a:srgbClr val="1F497D"/>
            </a:solidFill>
            <a:ln w="28575" cmpd="sng"/>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sp>
          <p:nvSpPr>
            <p:cNvPr id="80" name="Rectangle 79">
              <a:extLst>
                <a:ext uri="{FF2B5EF4-FFF2-40B4-BE49-F238E27FC236}">
                  <a16:creationId xmlns:a16="http://schemas.microsoft.com/office/drawing/2014/main" id="{8A92A2B1-C0C4-E893-8A49-D7B0A78F0A9B}"/>
                </a:ext>
              </a:extLst>
            </p:cNvPr>
            <p:cNvSpPr/>
            <p:nvPr/>
          </p:nvSpPr>
          <p:spPr>
            <a:xfrm>
              <a:off x="5037058" y="4388818"/>
              <a:ext cx="1058836" cy="539233"/>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81" name="Rectangle 80">
              <a:extLst>
                <a:ext uri="{FF2B5EF4-FFF2-40B4-BE49-F238E27FC236}">
                  <a16:creationId xmlns:a16="http://schemas.microsoft.com/office/drawing/2014/main" id="{7F7D1240-213E-7298-9538-D44B94624061}"/>
                </a:ext>
              </a:extLst>
            </p:cNvPr>
            <p:cNvSpPr/>
            <p:nvPr/>
          </p:nvSpPr>
          <p:spPr>
            <a:xfrm>
              <a:off x="5105400" y="3852446"/>
              <a:ext cx="1058836" cy="539233"/>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82" name="Rectangle 81">
              <a:extLst>
                <a:ext uri="{FF2B5EF4-FFF2-40B4-BE49-F238E27FC236}">
                  <a16:creationId xmlns:a16="http://schemas.microsoft.com/office/drawing/2014/main" id="{5E75E56A-2998-26D2-6EE7-FF45E6A9F99E}"/>
                </a:ext>
              </a:extLst>
            </p:cNvPr>
            <p:cNvSpPr/>
            <p:nvPr/>
          </p:nvSpPr>
          <p:spPr>
            <a:xfrm>
              <a:off x="5105400" y="4236610"/>
              <a:ext cx="1058836" cy="539233"/>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83" name="Rectangle 82">
              <a:extLst>
                <a:ext uri="{FF2B5EF4-FFF2-40B4-BE49-F238E27FC236}">
                  <a16:creationId xmlns:a16="http://schemas.microsoft.com/office/drawing/2014/main" id="{CFD80C18-3CCF-E485-8B26-B944962B552F}"/>
                </a:ext>
              </a:extLst>
            </p:cNvPr>
            <p:cNvSpPr/>
            <p:nvPr/>
          </p:nvSpPr>
          <p:spPr>
            <a:xfrm>
              <a:off x="5105400" y="4614446"/>
              <a:ext cx="1058836" cy="539233"/>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89" name="TextBox 88">
              <a:extLst>
                <a:ext uri="{FF2B5EF4-FFF2-40B4-BE49-F238E27FC236}">
                  <a16:creationId xmlns:a16="http://schemas.microsoft.com/office/drawing/2014/main" id="{666998EC-FB29-9B7B-7650-2614AAD134F5}"/>
                </a:ext>
              </a:extLst>
            </p:cNvPr>
            <p:cNvSpPr txBox="1"/>
            <p:nvPr/>
          </p:nvSpPr>
          <p:spPr>
            <a:xfrm>
              <a:off x="4686910" y="1922887"/>
              <a:ext cx="190500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rPr>
                <a:t>Column</a:t>
              </a:r>
              <a:endParaRPr kumimoji="0" lang="en-US" sz="14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grpSp>
      <p:sp>
        <p:nvSpPr>
          <p:cNvPr id="56" name="Rectangle 55">
            <a:extLst>
              <a:ext uri="{FF2B5EF4-FFF2-40B4-BE49-F238E27FC236}">
                <a16:creationId xmlns:a16="http://schemas.microsoft.com/office/drawing/2014/main" id="{FEE12FE3-0DD2-087E-0F88-9D1136B67591}"/>
              </a:ext>
            </a:extLst>
          </p:cNvPr>
          <p:cNvSpPr/>
          <p:nvPr/>
        </p:nvSpPr>
        <p:spPr>
          <a:xfrm>
            <a:off x="6977382" y="6986213"/>
            <a:ext cx="859995" cy="212559"/>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10</a:t>
            </a:r>
          </a:p>
        </p:txBody>
      </p:sp>
      <p:sp>
        <p:nvSpPr>
          <p:cNvPr id="57" name="Rectangle 56">
            <a:extLst>
              <a:ext uri="{FF2B5EF4-FFF2-40B4-BE49-F238E27FC236}">
                <a16:creationId xmlns:a16="http://schemas.microsoft.com/office/drawing/2014/main" id="{05D2CDC7-7DAC-913F-F84C-58AD340E43AB}"/>
              </a:ext>
            </a:extLst>
          </p:cNvPr>
          <p:cNvSpPr/>
          <p:nvPr/>
        </p:nvSpPr>
        <p:spPr>
          <a:xfrm>
            <a:off x="7638176" y="7104783"/>
            <a:ext cx="859995" cy="212559"/>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7</a:t>
            </a:r>
          </a:p>
        </p:txBody>
      </p:sp>
      <p:grpSp>
        <p:nvGrpSpPr>
          <p:cNvPr id="121" name="Group 120">
            <a:extLst>
              <a:ext uri="{FF2B5EF4-FFF2-40B4-BE49-F238E27FC236}">
                <a16:creationId xmlns:a16="http://schemas.microsoft.com/office/drawing/2014/main" id="{397C8EB9-2738-2BFF-C5E1-ADF5A288F8FC}"/>
              </a:ext>
            </a:extLst>
          </p:cNvPr>
          <p:cNvGrpSpPr/>
          <p:nvPr/>
        </p:nvGrpSpPr>
        <p:grpSpPr>
          <a:xfrm>
            <a:off x="7160346" y="2286060"/>
            <a:ext cx="2228211" cy="1673151"/>
            <a:chOff x="7160346" y="2286060"/>
            <a:chExt cx="2228211" cy="1673151"/>
          </a:xfrm>
        </p:grpSpPr>
        <p:cxnSp>
          <p:nvCxnSpPr>
            <p:cNvPr id="30" name="Straight Arrow Connector 29">
              <a:extLst>
                <a:ext uri="{FF2B5EF4-FFF2-40B4-BE49-F238E27FC236}">
                  <a16:creationId xmlns:a16="http://schemas.microsoft.com/office/drawing/2014/main" id="{BCF45013-B1C5-6F92-333D-DD518D13F00C}"/>
                </a:ext>
              </a:extLst>
            </p:cNvPr>
            <p:cNvCxnSpPr/>
            <p:nvPr/>
          </p:nvCxnSpPr>
          <p:spPr>
            <a:xfrm>
              <a:off x="7346826" y="3397262"/>
              <a:ext cx="759496" cy="4272"/>
            </a:xfrm>
            <a:prstGeom prst="straightConnector1">
              <a:avLst/>
            </a:prstGeom>
            <a:ln w="7620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43BF848E-98E0-8DEB-C4B1-44E69C2354CF}"/>
                </a:ext>
              </a:extLst>
            </p:cNvPr>
            <p:cNvSpPr txBox="1"/>
            <p:nvPr/>
          </p:nvSpPr>
          <p:spPr>
            <a:xfrm>
              <a:off x="7160346" y="2971473"/>
              <a:ext cx="1069139"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1400FF"/>
                  </a:solidFill>
                  <a:effectLst/>
                  <a:uLnTx/>
                  <a:uFillTx/>
                  <a:latin typeface="Gill Sans MT"/>
                  <a:ea typeface="+mn-ea"/>
                  <a:cs typeface="Gill Sans MT"/>
                </a:rPr>
                <a:t>Snapshot</a:t>
              </a:r>
              <a:endParaRPr kumimoji="0" lang="en-US" sz="1200" b="1" i="0" u="none" strike="noStrike" kern="1200" cap="none" spc="0" normalizeH="0" baseline="0" noProof="0" dirty="0">
                <a:ln>
                  <a:noFill/>
                </a:ln>
                <a:solidFill>
                  <a:srgbClr val="1400FF"/>
                </a:solidFill>
                <a:effectLst/>
                <a:uLnTx/>
                <a:uFillTx/>
                <a:latin typeface="Gill Sans MT"/>
                <a:ea typeface="+mn-ea"/>
                <a:cs typeface="Gill Sans MT"/>
              </a:endParaRPr>
            </a:p>
          </p:txBody>
        </p:sp>
        <p:sp>
          <p:nvSpPr>
            <p:cNvPr id="46" name="TextBox 45">
              <a:extLst>
                <a:ext uri="{FF2B5EF4-FFF2-40B4-BE49-F238E27FC236}">
                  <a16:creationId xmlns:a16="http://schemas.microsoft.com/office/drawing/2014/main" id="{AE3EBF05-2CCA-DBC4-A8AE-445951D99288}"/>
                </a:ext>
              </a:extLst>
            </p:cNvPr>
            <p:cNvSpPr txBox="1"/>
            <p:nvPr/>
          </p:nvSpPr>
          <p:spPr>
            <a:xfrm>
              <a:off x="8008553" y="3598521"/>
              <a:ext cx="1159751" cy="36069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rPr>
                <a:t>Analytical Snapshot</a:t>
              </a:r>
              <a:endParaRPr kumimoji="0" lang="en-US" sz="12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grpSp>
          <p:nvGrpSpPr>
            <p:cNvPr id="10" name="Group 9">
              <a:extLst>
                <a:ext uri="{FF2B5EF4-FFF2-40B4-BE49-F238E27FC236}">
                  <a16:creationId xmlns:a16="http://schemas.microsoft.com/office/drawing/2014/main" id="{B30CE527-C9F9-7803-C745-CE65D62DF201}"/>
                </a:ext>
              </a:extLst>
            </p:cNvPr>
            <p:cNvGrpSpPr/>
            <p:nvPr/>
          </p:nvGrpSpPr>
          <p:grpSpPr>
            <a:xfrm>
              <a:off x="7671855" y="2286060"/>
              <a:ext cx="1716702" cy="702270"/>
              <a:chOff x="7732797" y="2275228"/>
              <a:chExt cx="1716702" cy="702270"/>
            </a:xfrm>
          </p:grpSpPr>
          <p:sp>
            <p:nvSpPr>
              <p:cNvPr id="48" name="Freeform 47">
                <a:extLst>
                  <a:ext uri="{FF2B5EF4-FFF2-40B4-BE49-F238E27FC236}">
                    <a16:creationId xmlns:a16="http://schemas.microsoft.com/office/drawing/2014/main" id="{E5C8589F-0B0E-0217-FBF0-E06DC73B5DC5}"/>
                  </a:ext>
                </a:extLst>
              </p:cNvPr>
              <p:cNvSpPr/>
              <p:nvPr/>
            </p:nvSpPr>
            <p:spPr>
              <a:xfrm>
                <a:off x="8370277" y="2647123"/>
                <a:ext cx="226735" cy="330375"/>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rgbClr val="800000"/>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49" name="TextBox 48">
                <a:extLst>
                  <a:ext uri="{FF2B5EF4-FFF2-40B4-BE49-F238E27FC236}">
                    <a16:creationId xmlns:a16="http://schemas.microsoft.com/office/drawing/2014/main" id="{EA2F3EA8-1AEF-9CB6-EA06-F8B48456764F}"/>
                  </a:ext>
                </a:extLst>
              </p:cNvPr>
              <p:cNvSpPr txBox="1"/>
              <p:nvPr/>
            </p:nvSpPr>
            <p:spPr>
              <a:xfrm>
                <a:off x="7732797" y="2275228"/>
                <a:ext cx="171670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rPr>
                  <a:t>Analytics</a:t>
                </a:r>
              </a:p>
            </p:txBody>
          </p:sp>
          <p:sp>
            <p:nvSpPr>
              <p:cNvPr id="50" name="Freeform 49">
                <a:extLst>
                  <a:ext uri="{FF2B5EF4-FFF2-40B4-BE49-F238E27FC236}">
                    <a16:creationId xmlns:a16="http://schemas.microsoft.com/office/drawing/2014/main" id="{ECBD903F-A360-82E6-80FE-794F5BC92498}"/>
                  </a:ext>
                </a:extLst>
              </p:cNvPr>
              <p:cNvSpPr/>
              <p:nvPr/>
            </p:nvSpPr>
            <p:spPr>
              <a:xfrm>
                <a:off x="8597012" y="2647123"/>
                <a:ext cx="226735" cy="330375"/>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rgbClr val="800000"/>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grpSp>
        <p:pic>
          <p:nvPicPr>
            <p:cNvPr id="112" name="Picture 111">
              <a:extLst>
                <a:ext uri="{FF2B5EF4-FFF2-40B4-BE49-F238E27FC236}">
                  <a16:creationId xmlns:a16="http://schemas.microsoft.com/office/drawing/2014/main" id="{02A009CC-4129-DFA3-1EE4-C11451DFC637}"/>
                </a:ext>
              </a:extLst>
            </p:cNvPr>
            <p:cNvPicPr>
              <a:picLocks noChangeAspect="1"/>
            </p:cNvPicPr>
            <p:nvPr/>
          </p:nvPicPr>
          <p:blipFill>
            <a:blip r:embed="rId3"/>
            <a:stretch>
              <a:fillRect/>
            </a:stretch>
          </p:blipFill>
          <p:spPr>
            <a:xfrm>
              <a:off x="8288260" y="3001173"/>
              <a:ext cx="600335" cy="627037"/>
            </a:xfrm>
            <a:prstGeom prst="rect">
              <a:avLst/>
            </a:prstGeom>
          </p:spPr>
        </p:pic>
      </p:grpSp>
      <p:grpSp>
        <p:nvGrpSpPr>
          <p:cNvPr id="122" name="Group 121">
            <a:extLst>
              <a:ext uri="{FF2B5EF4-FFF2-40B4-BE49-F238E27FC236}">
                <a16:creationId xmlns:a16="http://schemas.microsoft.com/office/drawing/2014/main" id="{E98E60B2-1DE3-C1B3-2296-1C51A6E953B0}"/>
              </a:ext>
            </a:extLst>
          </p:cNvPr>
          <p:cNvGrpSpPr/>
          <p:nvPr/>
        </p:nvGrpSpPr>
        <p:grpSpPr>
          <a:xfrm>
            <a:off x="3040251" y="4625218"/>
            <a:ext cx="3286725" cy="1663841"/>
            <a:chOff x="3040251" y="4625218"/>
            <a:chExt cx="3286725" cy="1663841"/>
          </a:xfrm>
        </p:grpSpPr>
        <p:grpSp>
          <p:nvGrpSpPr>
            <p:cNvPr id="98" name="Group 97">
              <a:extLst>
                <a:ext uri="{FF2B5EF4-FFF2-40B4-BE49-F238E27FC236}">
                  <a16:creationId xmlns:a16="http://schemas.microsoft.com/office/drawing/2014/main" id="{B3E196C3-5B20-1C1D-000D-09C5D3522E11}"/>
                </a:ext>
              </a:extLst>
            </p:cNvPr>
            <p:cNvGrpSpPr/>
            <p:nvPr/>
          </p:nvGrpSpPr>
          <p:grpSpPr>
            <a:xfrm>
              <a:off x="3040251" y="4861103"/>
              <a:ext cx="1794816" cy="813309"/>
              <a:chOff x="7471" y="2427705"/>
              <a:chExt cx="1821329" cy="1379837"/>
            </a:xfrm>
          </p:grpSpPr>
          <p:sp>
            <p:nvSpPr>
              <p:cNvPr id="103" name="Freeform 102">
                <a:extLst>
                  <a:ext uri="{FF2B5EF4-FFF2-40B4-BE49-F238E27FC236}">
                    <a16:creationId xmlns:a16="http://schemas.microsoft.com/office/drawing/2014/main" id="{6C375ADF-A054-F6DE-4914-148CD8FA0376}"/>
                  </a:ext>
                </a:extLst>
              </p:cNvPr>
              <p:cNvSpPr/>
              <p:nvPr/>
            </p:nvSpPr>
            <p:spPr>
              <a:xfrm>
                <a:off x="983129" y="2971800"/>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104" name="TextBox 103">
                <a:extLst>
                  <a:ext uri="{FF2B5EF4-FFF2-40B4-BE49-F238E27FC236}">
                    <a16:creationId xmlns:a16="http://schemas.microsoft.com/office/drawing/2014/main" id="{B631BCB9-72D8-E511-DB4E-59666CF08A4B}"/>
                  </a:ext>
                </a:extLst>
              </p:cNvPr>
              <p:cNvSpPr txBox="1"/>
              <p:nvPr/>
            </p:nvSpPr>
            <p:spPr>
              <a:xfrm>
                <a:off x="7471" y="2427705"/>
                <a:ext cx="1821329" cy="369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rPr>
                  <a:t>Transactions</a:t>
                </a:r>
                <a:endPar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sp>
            <p:nvSpPr>
              <p:cNvPr id="105" name="Freeform 104">
                <a:extLst>
                  <a:ext uri="{FF2B5EF4-FFF2-40B4-BE49-F238E27FC236}">
                    <a16:creationId xmlns:a16="http://schemas.microsoft.com/office/drawing/2014/main" id="{C1E9A5AC-3508-0842-3701-0F988E02036D}"/>
                  </a:ext>
                </a:extLst>
              </p:cNvPr>
              <p:cNvSpPr/>
              <p:nvPr/>
            </p:nvSpPr>
            <p:spPr>
              <a:xfrm>
                <a:off x="1219200" y="3176321"/>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106" name="Freeform 105">
                <a:extLst>
                  <a:ext uri="{FF2B5EF4-FFF2-40B4-BE49-F238E27FC236}">
                    <a16:creationId xmlns:a16="http://schemas.microsoft.com/office/drawing/2014/main" id="{7D9CF4C3-E065-11AE-B871-46E639C886FF}"/>
                  </a:ext>
                </a:extLst>
              </p:cNvPr>
              <p:cNvSpPr/>
              <p:nvPr/>
            </p:nvSpPr>
            <p:spPr>
              <a:xfrm>
                <a:off x="762000" y="3276600"/>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grpSp>
        <p:grpSp>
          <p:nvGrpSpPr>
            <p:cNvPr id="99" name="Group 98">
              <a:extLst>
                <a:ext uri="{FF2B5EF4-FFF2-40B4-BE49-F238E27FC236}">
                  <a16:creationId xmlns:a16="http://schemas.microsoft.com/office/drawing/2014/main" id="{882E9285-8C5C-7322-9E19-9DC6BC871375}"/>
                </a:ext>
              </a:extLst>
            </p:cNvPr>
            <p:cNvGrpSpPr/>
            <p:nvPr/>
          </p:nvGrpSpPr>
          <p:grpSpPr>
            <a:xfrm>
              <a:off x="4406874" y="4625218"/>
              <a:ext cx="1541238" cy="976803"/>
              <a:chOff x="1498036" y="2361827"/>
              <a:chExt cx="1295400" cy="1796121"/>
            </a:xfrm>
          </p:grpSpPr>
          <p:sp>
            <p:nvSpPr>
              <p:cNvPr id="100" name="Freeform 99">
                <a:extLst>
                  <a:ext uri="{FF2B5EF4-FFF2-40B4-BE49-F238E27FC236}">
                    <a16:creationId xmlns:a16="http://schemas.microsoft.com/office/drawing/2014/main" id="{E6351C6E-3769-622C-BA6D-A0E449A9731D}"/>
                  </a:ext>
                </a:extLst>
              </p:cNvPr>
              <p:cNvSpPr/>
              <p:nvPr/>
            </p:nvSpPr>
            <p:spPr>
              <a:xfrm>
                <a:off x="1870909" y="3042310"/>
                <a:ext cx="228600" cy="10643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rgbClr val="800000"/>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101" name="TextBox 100">
                <a:extLst>
                  <a:ext uri="{FF2B5EF4-FFF2-40B4-BE49-F238E27FC236}">
                    <a16:creationId xmlns:a16="http://schemas.microsoft.com/office/drawing/2014/main" id="{12036BCB-F257-29B7-5061-255D8956321C}"/>
                  </a:ext>
                </a:extLst>
              </p:cNvPr>
              <p:cNvSpPr txBox="1"/>
              <p:nvPr/>
            </p:nvSpPr>
            <p:spPr>
              <a:xfrm>
                <a:off x="1498036" y="2361827"/>
                <a:ext cx="1295400" cy="40393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rPr>
                  <a:t>Analytics</a:t>
                </a:r>
                <a:endPar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sp>
            <p:nvSpPr>
              <p:cNvPr id="102" name="Freeform 101">
                <a:extLst>
                  <a:ext uri="{FF2B5EF4-FFF2-40B4-BE49-F238E27FC236}">
                    <a16:creationId xmlns:a16="http://schemas.microsoft.com/office/drawing/2014/main" id="{A875D72F-CB02-D370-2C31-F91E4F8A741E}"/>
                  </a:ext>
                </a:extLst>
              </p:cNvPr>
              <p:cNvSpPr/>
              <p:nvPr/>
            </p:nvSpPr>
            <p:spPr>
              <a:xfrm>
                <a:off x="2145736" y="3093606"/>
                <a:ext cx="228600" cy="10643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rgbClr val="800000"/>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grpSp>
        <p:cxnSp>
          <p:nvCxnSpPr>
            <p:cNvPr id="109" name="Straight Arrow Connector 108">
              <a:extLst>
                <a:ext uri="{FF2B5EF4-FFF2-40B4-BE49-F238E27FC236}">
                  <a16:creationId xmlns:a16="http://schemas.microsoft.com/office/drawing/2014/main" id="{1FDAD0B8-0632-3D8E-392F-B3FC04F6E91D}"/>
                </a:ext>
              </a:extLst>
            </p:cNvPr>
            <p:cNvCxnSpPr>
              <a:cxnSpLocks/>
            </p:cNvCxnSpPr>
            <p:nvPr/>
          </p:nvCxnSpPr>
          <p:spPr>
            <a:xfrm>
              <a:off x="5674802" y="5458830"/>
              <a:ext cx="652174" cy="0"/>
            </a:xfrm>
            <a:prstGeom prst="straightConnector1">
              <a:avLst/>
            </a:prstGeom>
            <a:ln w="38100" cmpd="sng">
              <a:solidFill>
                <a:srgbClr val="000000"/>
              </a:solidFill>
              <a:prstDash val="sysDash"/>
              <a:headEnd type="none" w="med" len="med"/>
              <a:tailEnd type="arrow"/>
            </a:ln>
          </p:spPr>
          <p:style>
            <a:lnRef idx="1">
              <a:schemeClr val="accent1"/>
            </a:lnRef>
            <a:fillRef idx="0">
              <a:schemeClr val="accent1"/>
            </a:fillRef>
            <a:effectRef idx="0">
              <a:schemeClr val="accent1"/>
            </a:effectRef>
            <a:fontRef idx="minor">
              <a:schemeClr val="tx1"/>
            </a:fontRef>
          </p:style>
        </p:cxnSp>
        <p:grpSp>
          <p:nvGrpSpPr>
            <p:cNvPr id="113" name="Group 112">
              <a:extLst>
                <a:ext uri="{FF2B5EF4-FFF2-40B4-BE49-F238E27FC236}">
                  <a16:creationId xmlns:a16="http://schemas.microsoft.com/office/drawing/2014/main" id="{FFB891D5-C758-35B5-9C9D-C1744D0372DD}"/>
                </a:ext>
              </a:extLst>
            </p:cNvPr>
            <p:cNvGrpSpPr/>
            <p:nvPr/>
          </p:nvGrpSpPr>
          <p:grpSpPr>
            <a:xfrm>
              <a:off x="3646690" y="5725660"/>
              <a:ext cx="1880021" cy="563399"/>
              <a:chOff x="790335" y="3962400"/>
              <a:chExt cx="1571866" cy="990611"/>
            </a:xfrm>
          </p:grpSpPr>
          <p:sp>
            <p:nvSpPr>
              <p:cNvPr id="114" name="Can 113">
                <a:extLst>
                  <a:ext uri="{FF2B5EF4-FFF2-40B4-BE49-F238E27FC236}">
                    <a16:creationId xmlns:a16="http://schemas.microsoft.com/office/drawing/2014/main" id="{72E13C16-1BA3-C3DA-A851-A1ACE97001AE}"/>
                  </a:ext>
                </a:extLst>
              </p:cNvPr>
              <p:cNvSpPr/>
              <p:nvPr/>
            </p:nvSpPr>
            <p:spPr>
              <a:xfrm>
                <a:off x="790335" y="3962400"/>
                <a:ext cx="1571866" cy="990600"/>
              </a:xfrm>
              <a:prstGeom prst="can">
                <a:avLst/>
              </a:prstGeom>
              <a:solidFill>
                <a:srgbClr val="1F497D"/>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mn-ea"/>
                  <a:cs typeface="Gill Sans MT"/>
                </a:endParaRPr>
              </a:p>
            </p:txBody>
          </p:sp>
          <p:sp>
            <p:nvSpPr>
              <p:cNvPr id="115" name="Rectangle 114">
                <a:extLst>
                  <a:ext uri="{FF2B5EF4-FFF2-40B4-BE49-F238E27FC236}">
                    <a16:creationId xmlns:a16="http://schemas.microsoft.com/office/drawing/2014/main" id="{145D9767-0833-CDAF-38B5-B6949EF8363E}"/>
                  </a:ext>
                </a:extLst>
              </p:cNvPr>
              <p:cNvSpPr/>
              <p:nvPr/>
            </p:nvSpPr>
            <p:spPr>
              <a:xfrm>
                <a:off x="790335" y="4249507"/>
                <a:ext cx="1571866" cy="703504"/>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Gill Sans MT"/>
                    <a:ea typeface="+mn-ea"/>
                    <a:cs typeface="Gill Sans MT"/>
                  </a:rPr>
                  <a:t>Main Replica</a:t>
                </a:r>
              </a:p>
            </p:txBody>
          </p:sp>
        </p:grpSp>
      </p:grpSp>
      <p:grpSp>
        <p:nvGrpSpPr>
          <p:cNvPr id="123" name="Group 122">
            <a:extLst>
              <a:ext uri="{FF2B5EF4-FFF2-40B4-BE49-F238E27FC236}">
                <a16:creationId xmlns:a16="http://schemas.microsoft.com/office/drawing/2014/main" id="{5B0EE448-0625-EB47-7D9C-4C200AFB69E4}"/>
              </a:ext>
            </a:extLst>
          </p:cNvPr>
          <p:cNvGrpSpPr/>
          <p:nvPr/>
        </p:nvGrpSpPr>
        <p:grpSpPr>
          <a:xfrm>
            <a:off x="5840373" y="4447517"/>
            <a:ext cx="5310962" cy="1749755"/>
            <a:chOff x="5840373" y="4447517"/>
            <a:chExt cx="5310962" cy="1749755"/>
          </a:xfrm>
        </p:grpSpPr>
        <p:sp>
          <p:nvSpPr>
            <p:cNvPr id="59" name="Rectangle 58">
              <a:extLst>
                <a:ext uri="{FF2B5EF4-FFF2-40B4-BE49-F238E27FC236}">
                  <a16:creationId xmlns:a16="http://schemas.microsoft.com/office/drawing/2014/main" id="{665F2693-1F80-371D-FF73-66AF62722E76}"/>
                </a:ext>
              </a:extLst>
            </p:cNvPr>
            <p:cNvSpPr/>
            <p:nvPr/>
          </p:nvSpPr>
          <p:spPr>
            <a:xfrm>
              <a:off x="8676131" y="5240438"/>
              <a:ext cx="433231" cy="239208"/>
            </a:xfrm>
            <a:prstGeom prst="rect">
              <a:avLst/>
            </a:prstGeom>
            <a:ln w="28575" cmpd="sng"/>
          </p:spPr>
          <p:style>
            <a:lnRef idx="2">
              <a:schemeClr val="dk1"/>
            </a:lnRef>
            <a:fillRef idx="1">
              <a:schemeClr val="lt1"/>
            </a:fillRef>
            <a:effectRef idx="0">
              <a:schemeClr val="dk1"/>
            </a:effectRef>
            <a:fontRef idx="minor">
              <a:schemeClr val="dk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w="0"/>
                  <a:solidFill>
                    <a:prstClr val="black"/>
                  </a:solidFill>
                  <a:effectLst/>
                  <a:uLnTx/>
                  <a:uFillTx/>
                  <a:latin typeface="Gill Sans MT"/>
                  <a:ea typeface="+mn-ea"/>
                  <a:cs typeface="+mn-cs"/>
                </a:rPr>
                <a:t>T3: 84</a:t>
              </a:r>
            </a:p>
          </p:txBody>
        </p:sp>
        <p:cxnSp>
          <p:nvCxnSpPr>
            <p:cNvPr id="61" name="Straight Arrow Connector 60">
              <a:extLst>
                <a:ext uri="{FF2B5EF4-FFF2-40B4-BE49-F238E27FC236}">
                  <a16:creationId xmlns:a16="http://schemas.microsoft.com/office/drawing/2014/main" id="{B32D84FB-4CD1-6C59-1162-1CA38B000997}"/>
                </a:ext>
              </a:extLst>
            </p:cNvPr>
            <p:cNvCxnSpPr/>
            <p:nvPr/>
          </p:nvCxnSpPr>
          <p:spPr>
            <a:xfrm>
              <a:off x="6881314" y="4905547"/>
              <a:ext cx="309451" cy="0"/>
            </a:xfrm>
            <a:prstGeom prst="straightConnector1">
              <a:avLst/>
            </a:prstGeom>
            <a:ln w="3810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90" name="Rectangle 89">
              <a:extLst>
                <a:ext uri="{FF2B5EF4-FFF2-40B4-BE49-F238E27FC236}">
                  <a16:creationId xmlns:a16="http://schemas.microsoft.com/office/drawing/2014/main" id="{E4F1B118-EE57-1AF1-3B9A-6641170DF8AF}"/>
                </a:ext>
              </a:extLst>
            </p:cNvPr>
            <p:cNvSpPr/>
            <p:nvPr/>
          </p:nvSpPr>
          <p:spPr>
            <a:xfrm>
              <a:off x="6448083" y="4762022"/>
              <a:ext cx="433231" cy="239208"/>
            </a:xfrm>
            <a:prstGeom prst="rect">
              <a:avLst/>
            </a:prstGeom>
            <a:ln w="28575" cmpd="sng"/>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Gill Sans MT"/>
                  <a:ea typeface="+mn-ea"/>
                  <a:cs typeface="+mn-cs"/>
                </a:rPr>
                <a:t>4</a:t>
              </a:r>
            </a:p>
          </p:txBody>
        </p:sp>
        <p:sp>
          <p:nvSpPr>
            <p:cNvPr id="91" name="Rectangle 90">
              <a:extLst>
                <a:ext uri="{FF2B5EF4-FFF2-40B4-BE49-F238E27FC236}">
                  <a16:creationId xmlns:a16="http://schemas.microsoft.com/office/drawing/2014/main" id="{C8E65D72-855A-2160-EAF7-9AD02937C680}"/>
                </a:ext>
              </a:extLst>
            </p:cNvPr>
            <p:cNvSpPr/>
            <p:nvPr/>
          </p:nvSpPr>
          <p:spPr>
            <a:xfrm>
              <a:off x="6448083" y="5001230"/>
              <a:ext cx="433231" cy="239208"/>
            </a:xfrm>
            <a:prstGeom prst="rect">
              <a:avLst/>
            </a:prstGeom>
            <a:ln w="28575" cmpd="sng"/>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Gill Sans MT"/>
                  <a:ea typeface="+mn-ea"/>
                  <a:cs typeface="+mn-cs"/>
                </a:rPr>
                <a:t>1</a:t>
              </a:r>
            </a:p>
          </p:txBody>
        </p:sp>
        <p:sp>
          <p:nvSpPr>
            <p:cNvPr id="92" name="Rectangle 91">
              <a:extLst>
                <a:ext uri="{FF2B5EF4-FFF2-40B4-BE49-F238E27FC236}">
                  <a16:creationId xmlns:a16="http://schemas.microsoft.com/office/drawing/2014/main" id="{4FC890C4-03B4-16F4-5135-3369380CBE8E}"/>
                </a:ext>
              </a:extLst>
            </p:cNvPr>
            <p:cNvSpPr/>
            <p:nvPr/>
          </p:nvSpPr>
          <p:spPr>
            <a:xfrm>
              <a:off x="6448083" y="5240439"/>
              <a:ext cx="433231" cy="239208"/>
            </a:xfrm>
            <a:prstGeom prst="rect">
              <a:avLst/>
            </a:prstGeom>
            <a:ln w="28575" cmpd="sng"/>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Gill Sans MT"/>
                  <a:ea typeface="+mn-ea"/>
                  <a:cs typeface="+mn-cs"/>
                </a:rPr>
                <a:t>8</a:t>
              </a:r>
            </a:p>
          </p:txBody>
        </p:sp>
        <p:sp>
          <p:nvSpPr>
            <p:cNvPr id="93" name="Rectangle 92">
              <a:extLst>
                <a:ext uri="{FF2B5EF4-FFF2-40B4-BE49-F238E27FC236}">
                  <a16:creationId xmlns:a16="http://schemas.microsoft.com/office/drawing/2014/main" id="{7EBC64BE-1234-5C68-F7D9-E7E19699A914}"/>
                </a:ext>
              </a:extLst>
            </p:cNvPr>
            <p:cNvSpPr/>
            <p:nvPr/>
          </p:nvSpPr>
          <p:spPr>
            <a:xfrm>
              <a:off x="6448083" y="5479647"/>
              <a:ext cx="433231" cy="239208"/>
            </a:xfrm>
            <a:prstGeom prst="rect">
              <a:avLst/>
            </a:prstGeom>
            <a:ln w="28575" cmpd="sng"/>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Gill Sans MT"/>
                  <a:ea typeface="+mn-ea"/>
                  <a:cs typeface="+mn-cs"/>
                </a:rPr>
                <a:t>3</a:t>
              </a:r>
            </a:p>
          </p:txBody>
        </p:sp>
        <p:sp>
          <p:nvSpPr>
            <p:cNvPr id="94" name="Rectangle 93">
              <a:extLst>
                <a:ext uri="{FF2B5EF4-FFF2-40B4-BE49-F238E27FC236}">
                  <a16:creationId xmlns:a16="http://schemas.microsoft.com/office/drawing/2014/main" id="{8200277D-B8D1-377A-46C4-F5135790ED31}"/>
                </a:ext>
              </a:extLst>
            </p:cNvPr>
            <p:cNvSpPr/>
            <p:nvPr/>
          </p:nvSpPr>
          <p:spPr>
            <a:xfrm>
              <a:off x="6448083" y="5718855"/>
              <a:ext cx="433231" cy="239208"/>
            </a:xfrm>
            <a:prstGeom prst="rect">
              <a:avLst/>
            </a:prstGeom>
            <a:ln w="28575" cmpd="sng"/>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Gill Sans MT"/>
                  <a:ea typeface="+mn-ea"/>
                  <a:cs typeface="+mn-cs"/>
                </a:rPr>
                <a:t>2</a:t>
              </a:r>
            </a:p>
          </p:txBody>
        </p:sp>
        <p:sp>
          <p:nvSpPr>
            <p:cNvPr id="95" name="Rectangle 94">
              <a:extLst>
                <a:ext uri="{FF2B5EF4-FFF2-40B4-BE49-F238E27FC236}">
                  <a16:creationId xmlns:a16="http://schemas.microsoft.com/office/drawing/2014/main" id="{027D4C9B-3E39-9C8C-7E34-D367E2544D72}"/>
                </a:ext>
              </a:extLst>
            </p:cNvPr>
            <p:cNvSpPr/>
            <p:nvPr/>
          </p:nvSpPr>
          <p:spPr>
            <a:xfrm>
              <a:off x="6448083" y="5958064"/>
              <a:ext cx="433231" cy="239208"/>
            </a:xfrm>
            <a:prstGeom prst="rect">
              <a:avLst/>
            </a:prstGeom>
            <a:ln w="28575" cmpd="sng"/>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Gill Sans MT"/>
                  <a:ea typeface="+mn-ea"/>
                  <a:cs typeface="+mn-cs"/>
                </a:rPr>
                <a:t>3</a:t>
              </a:r>
            </a:p>
          </p:txBody>
        </p:sp>
        <p:sp>
          <p:nvSpPr>
            <p:cNvPr id="63" name="Rectangle 62">
              <a:extLst>
                <a:ext uri="{FF2B5EF4-FFF2-40B4-BE49-F238E27FC236}">
                  <a16:creationId xmlns:a16="http://schemas.microsoft.com/office/drawing/2014/main" id="{CA77942F-0AF7-506F-39F7-8B31326B4C68}"/>
                </a:ext>
              </a:extLst>
            </p:cNvPr>
            <p:cNvSpPr/>
            <p:nvPr/>
          </p:nvSpPr>
          <p:spPr>
            <a:xfrm>
              <a:off x="7190765" y="4762022"/>
              <a:ext cx="433231" cy="239208"/>
            </a:xfrm>
            <a:prstGeom prst="rect">
              <a:avLst/>
            </a:prstGeom>
            <a:ln w="28575" cmpd="sng"/>
          </p:spPr>
          <p:style>
            <a:lnRef idx="2">
              <a:schemeClr val="dk1"/>
            </a:lnRef>
            <a:fillRef idx="1">
              <a:schemeClr val="lt1"/>
            </a:fillRef>
            <a:effectRef idx="0">
              <a:schemeClr val="dk1"/>
            </a:effectRef>
            <a:fontRef idx="minor">
              <a:schemeClr val="dk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w="0"/>
                  <a:solidFill>
                    <a:prstClr val="black"/>
                  </a:solidFill>
                  <a:effectLst/>
                  <a:uLnTx/>
                  <a:uFillTx/>
                  <a:latin typeface="Gill Sans MT"/>
                  <a:ea typeface="+mn-ea"/>
                  <a:cs typeface="+mn-cs"/>
                </a:rPr>
                <a:t>T1: 54</a:t>
              </a:r>
              <a:endParaRPr kumimoji="0" lang="en-US" sz="1200" b="1" i="0" u="none" strike="noStrike" kern="1200" cap="none" spc="0" normalizeH="0" baseline="0" noProof="0" dirty="0">
                <a:ln>
                  <a:noFill/>
                </a:ln>
                <a:solidFill>
                  <a:prstClr val="black"/>
                </a:solidFill>
                <a:effectLst/>
                <a:uLnTx/>
                <a:uFillTx/>
                <a:latin typeface="Gill Sans MT"/>
                <a:ea typeface="+mn-ea"/>
                <a:cs typeface="+mn-cs"/>
              </a:endParaRPr>
            </a:p>
          </p:txBody>
        </p:sp>
        <p:cxnSp>
          <p:nvCxnSpPr>
            <p:cNvPr id="64" name="Straight Arrow Connector 63">
              <a:extLst>
                <a:ext uri="{FF2B5EF4-FFF2-40B4-BE49-F238E27FC236}">
                  <a16:creationId xmlns:a16="http://schemas.microsoft.com/office/drawing/2014/main" id="{1E359847-4D02-B4CD-D0B8-F57EF586D40D}"/>
                </a:ext>
              </a:extLst>
            </p:cNvPr>
            <p:cNvCxnSpPr/>
            <p:nvPr/>
          </p:nvCxnSpPr>
          <p:spPr>
            <a:xfrm>
              <a:off x="6881314" y="5383964"/>
              <a:ext cx="309451" cy="0"/>
            </a:xfrm>
            <a:prstGeom prst="straightConnector1">
              <a:avLst/>
            </a:prstGeom>
            <a:ln w="3810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BBBCDB8D-E1A8-72DA-A96F-1B810E87764C}"/>
                </a:ext>
              </a:extLst>
            </p:cNvPr>
            <p:cNvCxnSpPr/>
            <p:nvPr/>
          </p:nvCxnSpPr>
          <p:spPr>
            <a:xfrm>
              <a:off x="6881314" y="6101589"/>
              <a:ext cx="309451" cy="0"/>
            </a:xfrm>
            <a:prstGeom prst="straightConnector1">
              <a:avLst/>
            </a:prstGeom>
            <a:ln w="3810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66" name="Rectangle 65">
              <a:extLst>
                <a:ext uri="{FF2B5EF4-FFF2-40B4-BE49-F238E27FC236}">
                  <a16:creationId xmlns:a16="http://schemas.microsoft.com/office/drawing/2014/main" id="{4F4B9C0E-0C26-85F8-62DC-062A9D250E07}"/>
                </a:ext>
              </a:extLst>
            </p:cNvPr>
            <p:cNvSpPr/>
            <p:nvPr/>
          </p:nvSpPr>
          <p:spPr>
            <a:xfrm>
              <a:off x="7190765" y="5240438"/>
              <a:ext cx="433231" cy="239208"/>
            </a:xfrm>
            <a:prstGeom prst="rect">
              <a:avLst/>
            </a:prstGeom>
            <a:ln w="28575" cmpd="sng"/>
          </p:spPr>
          <p:style>
            <a:lnRef idx="2">
              <a:schemeClr val="dk1"/>
            </a:lnRef>
            <a:fillRef idx="1">
              <a:schemeClr val="lt1"/>
            </a:fillRef>
            <a:effectRef idx="0">
              <a:schemeClr val="dk1"/>
            </a:effectRef>
            <a:fontRef idx="minor">
              <a:schemeClr val="dk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w="0"/>
                  <a:solidFill>
                    <a:prstClr val="black"/>
                  </a:solidFill>
                  <a:effectLst/>
                  <a:uLnTx/>
                  <a:uFillTx/>
                  <a:latin typeface="Gill Sans MT"/>
                  <a:ea typeface="+mn-ea"/>
                  <a:cs typeface="+mn-cs"/>
                </a:rPr>
                <a:t>T1: 12</a:t>
              </a:r>
            </a:p>
          </p:txBody>
        </p:sp>
        <p:cxnSp>
          <p:nvCxnSpPr>
            <p:cNvPr id="67" name="Straight Arrow Connector 66">
              <a:extLst>
                <a:ext uri="{FF2B5EF4-FFF2-40B4-BE49-F238E27FC236}">
                  <a16:creationId xmlns:a16="http://schemas.microsoft.com/office/drawing/2014/main" id="{D7599728-194C-5F91-6626-C999388182E7}"/>
                </a:ext>
              </a:extLst>
            </p:cNvPr>
            <p:cNvCxnSpPr/>
            <p:nvPr/>
          </p:nvCxnSpPr>
          <p:spPr>
            <a:xfrm>
              <a:off x="7623997" y="5383964"/>
              <a:ext cx="309451" cy="0"/>
            </a:xfrm>
            <a:prstGeom prst="straightConnector1">
              <a:avLst/>
            </a:prstGeom>
            <a:ln w="3810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68" name="Rectangle 67">
              <a:extLst>
                <a:ext uri="{FF2B5EF4-FFF2-40B4-BE49-F238E27FC236}">
                  <a16:creationId xmlns:a16="http://schemas.microsoft.com/office/drawing/2014/main" id="{169AAF97-ACA3-ED4D-85B6-977CEDE5F630}"/>
                </a:ext>
              </a:extLst>
            </p:cNvPr>
            <p:cNvSpPr/>
            <p:nvPr/>
          </p:nvSpPr>
          <p:spPr>
            <a:xfrm>
              <a:off x="7933448" y="5240438"/>
              <a:ext cx="433231" cy="239208"/>
            </a:xfrm>
            <a:prstGeom prst="rect">
              <a:avLst/>
            </a:prstGeom>
            <a:ln w="28575" cmpd="sng"/>
          </p:spPr>
          <p:style>
            <a:lnRef idx="2">
              <a:schemeClr val="dk1"/>
            </a:lnRef>
            <a:fillRef idx="1">
              <a:schemeClr val="lt1"/>
            </a:fillRef>
            <a:effectRef idx="0">
              <a:schemeClr val="dk1"/>
            </a:effectRef>
            <a:fontRef idx="minor">
              <a:schemeClr val="dk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w="0"/>
                  <a:solidFill>
                    <a:prstClr val="black"/>
                  </a:solidFill>
                  <a:effectLst/>
                  <a:uLnTx/>
                  <a:uFillTx/>
                  <a:latin typeface="Gill Sans MT"/>
                  <a:ea typeface="+mn-ea"/>
                  <a:cs typeface="+mn-cs"/>
                </a:rPr>
                <a:t>T2: 13</a:t>
              </a:r>
            </a:p>
          </p:txBody>
        </p:sp>
        <p:cxnSp>
          <p:nvCxnSpPr>
            <p:cNvPr id="69" name="Straight Arrow Connector 68">
              <a:extLst>
                <a:ext uri="{FF2B5EF4-FFF2-40B4-BE49-F238E27FC236}">
                  <a16:creationId xmlns:a16="http://schemas.microsoft.com/office/drawing/2014/main" id="{8DAA59FB-0E19-962C-17D5-1B400446F849}"/>
                </a:ext>
              </a:extLst>
            </p:cNvPr>
            <p:cNvCxnSpPr/>
            <p:nvPr/>
          </p:nvCxnSpPr>
          <p:spPr>
            <a:xfrm>
              <a:off x="8366679" y="5383964"/>
              <a:ext cx="309451" cy="0"/>
            </a:xfrm>
            <a:prstGeom prst="straightConnector1">
              <a:avLst/>
            </a:prstGeom>
            <a:ln w="3810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70" name="Rectangle 69">
              <a:extLst>
                <a:ext uri="{FF2B5EF4-FFF2-40B4-BE49-F238E27FC236}">
                  <a16:creationId xmlns:a16="http://schemas.microsoft.com/office/drawing/2014/main" id="{CA7B2118-3059-1968-442F-3F90629C7EF2}"/>
                </a:ext>
              </a:extLst>
            </p:cNvPr>
            <p:cNvSpPr/>
            <p:nvPr/>
          </p:nvSpPr>
          <p:spPr>
            <a:xfrm>
              <a:off x="7190765" y="5958064"/>
              <a:ext cx="433231" cy="239208"/>
            </a:xfrm>
            <a:prstGeom prst="rect">
              <a:avLst/>
            </a:prstGeom>
            <a:ln w="28575" cmpd="sng"/>
          </p:spPr>
          <p:style>
            <a:lnRef idx="2">
              <a:schemeClr val="dk1"/>
            </a:lnRef>
            <a:fillRef idx="1">
              <a:schemeClr val="lt1"/>
            </a:fillRef>
            <a:effectRef idx="0">
              <a:schemeClr val="dk1"/>
            </a:effectRef>
            <a:fontRef idx="minor">
              <a:schemeClr val="dk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w="0"/>
                  <a:solidFill>
                    <a:prstClr val="black"/>
                  </a:solidFill>
                  <a:effectLst/>
                  <a:uLnTx/>
                  <a:uFillTx/>
                  <a:latin typeface="Gill Sans MT"/>
                  <a:ea typeface="+mn-ea"/>
                  <a:cs typeface="+mn-cs"/>
                </a:rPr>
                <a:t>T1: 10</a:t>
              </a:r>
            </a:p>
          </p:txBody>
        </p:sp>
        <p:cxnSp>
          <p:nvCxnSpPr>
            <p:cNvPr id="71" name="Straight Arrow Connector 70">
              <a:extLst>
                <a:ext uri="{FF2B5EF4-FFF2-40B4-BE49-F238E27FC236}">
                  <a16:creationId xmlns:a16="http://schemas.microsoft.com/office/drawing/2014/main" id="{98D0DA1F-E3E5-0071-2831-DCAA201E58FC}"/>
                </a:ext>
              </a:extLst>
            </p:cNvPr>
            <p:cNvCxnSpPr/>
            <p:nvPr/>
          </p:nvCxnSpPr>
          <p:spPr>
            <a:xfrm>
              <a:off x="7623997" y="6101589"/>
              <a:ext cx="309451" cy="0"/>
            </a:xfrm>
            <a:prstGeom prst="straightConnector1">
              <a:avLst/>
            </a:prstGeom>
            <a:ln w="3810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72" name="Rectangle 71">
              <a:extLst>
                <a:ext uri="{FF2B5EF4-FFF2-40B4-BE49-F238E27FC236}">
                  <a16:creationId xmlns:a16="http://schemas.microsoft.com/office/drawing/2014/main" id="{51B3E8CF-7359-AD39-127D-69CF1DE5142B}"/>
                </a:ext>
              </a:extLst>
            </p:cNvPr>
            <p:cNvSpPr/>
            <p:nvPr/>
          </p:nvSpPr>
          <p:spPr>
            <a:xfrm>
              <a:off x="7933448" y="5958064"/>
              <a:ext cx="433231" cy="239208"/>
            </a:xfrm>
            <a:prstGeom prst="rect">
              <a:avLst/>
            </a:prstGeom>
            <a:ln w="28575" cmpd="sng"/>
          </p:spPr>
          <p:style>
            <a:lnRef idx="2">
              <a:schemeClr val="dk1"/>
            </a:lnRef>
            <a:fillRef idx="1">
              <a:schemeClr val="lt1"/>
            </a:fillRef>
            <a:effectRef idx="0">
              <a:schemeClr val="dk1"/>
            </a:effectRef>
            <a:fontRef idx="minor">
              <a:schemeClr val="dk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w="0"/>
                  <a:solidFill>
                    <a:prstClr val="black"/>
                  </a:solidFill>
                  <a:effectLst/>
                  <a:uLnTx/>
                  <a:uFillTx/>
                  <a:latin typeface="Gill Sans MT"/>
                  <a:ea typeface="+mn-ea"/>
                  <a:cs typeface="+mn-cs"/>
                </a:rPr>
                <a:t>T2: 7</a:t>
              </a:r>
            </a:p>
          </p:txBody>
        </p:sp>
        <p:sp>
          <p:nvSpPr>
            <p:cNvPr id="110" name="TextBox 109">
              <a:extLst>
                <a:ext uri="{FF2B5EF4-FFF2-40B4-BE49-F238E27FC236}">
                  <a16:creationId xmlns:a16="http://schemas.microsoft.com/office/drawing/2014/main" id="{65AE00EA-8016-06D1-FA7B-41B64337F0A1}"/>
                </a:ext>
              </a:extLst>
            </p:cNvPr>
            <p:cNvSpPr txBox="1"/>
            <p:nvPr/>
          </p:nvSpPr>
          <p:spPr>
            <a:xfrm>
              <a:off x="7586956" y="4447517"/>
              <a:ext cx="154725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rPr>
                <a:t>Transaction Updates</a:t>
              </a:r>
              <a:endParaRPr kumimoji="0" lang="en-US" sz="14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sp>
          <p:nvSpPr>
            <p:cNvPr id="116" name="TextBox 115">
              <a:extLst>
                <a:ext uri="{FF2B5EF4-FFF2-40B4-BE49-F238E27FC236}">
                  <a16:creationId xmlns:a16="http://schemas.microsoft.com/office/drawing/2014/main" id="{409A04BC-72B4-C24F-ACE9-760EB77A46EC}"/>
                </a:ext>
              </a:extLst>
            </p:cNvPr>
            <p:cNvSpPr txBox="1"/>
            <p:nvPr/>
          </p:nvSpPr>
          <p:spPr>
            <a:xfrm>
              <a:off x="5840373" y="5465416"/>
              <a:ext cx="5310962"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ysClr val="windowText" lastClr="000000"/>
                  </a:solidFill>
                  <a:effectLst/>
                  <a:uLnTx/>
                  <a:uFillTx/>
                  <a:latin typeface="Gill Sans MT"/>
                  <a:ea typeface="+mn-ea"/>
                  <a:cs typeface="Gill Sans MT"/>
                </a:rPr>
                <a:t>Time-stamped </a:t>
              </a:r>
              <a:br>
                <a:rPr kumimoji="0" lang="en-US" sz="1400" b="1" i="0" u="none" strike="noStrike" kern="0" cap="none" spc="0" normalizeH="0" baseline="0" noProof="0" dirty="0">
                  <a:ln>
                    <a:noFill/>
                  </a:ln>
                  <a:solidFill>
                    <a:sysClr val="windowText" lastClr="000000"/>
                  </a:solidFill>
                  <a:effectLst/>
                  <a:uLnTx/>
                  <a:uFillTx/>
                  <a:latin typeface="Gill Sans MT"/>
                  <a:ea typeface="+mn-ea"/>
                  <a:cs typeface="Gill Sans MT"/>
                </a:rPr>
              </a:br>
              <a:r>
                <a:rPr kumimoji="0" lang="en-US" sz="1400" b="1" i="0" u="none" strike="noStrike" kern="0" cap="none" spc="0" normalizeH="0" baseline="0" noProof="0" dirty="0">
                  <a:ln>
                    <a:noFill/>
                  </a:ln>
                  <a:solidFill>
                    <a:srgbClr val="1400FF"/>
                  </a:solidFill>
                  <a:effectLst/>
                  <a:uLnTx/>
                  <a:uFillTx/>
                  <a:latin typeface="Gill Sans MT"/>
                  <a:ea typeface="+mn-ea"/>
                  <a:cs typeface="Gill Sans MT"/>
                </a:rPr>
                <a:t>version chain</a:t>
              </a:r>
              <a:endParaRPr kumimoji="0" lang="en-US" sz="1200" b="1" i="0" u="none" strike="noStrike" kern="0" cap="none" spc="0" normalizeH="0" baseline="0" noProof="0" dirty="0">
                <a:ln>
                  <a:noFill/>
                </a:ln>
                <a:solidFill>
                  <a:srgbClr val="1400FF"/>
                </a:solidFill>
                <a:effectLst/>
                <a:uLnTx/>
                <a:uFillTx/>
                <a:latin typeface="Gill Sans MT"/>
                <a:ea typeface="+mn-ea"/>
                <a:cs typeface="Gill Sans MT"/>
              </a:endParaRPr>
            </a:p>
          </p:txBody>
        </p:sp>
      </p:grpSp>
      <p:sp>
        <p:nvSpPr>
          <p:cNvPr id="117" name="Title 116">
            <a:extLst>
              <a:ext uri="{FF2B5EF4-FFF2-40B4-BE49-F238E27FC236}">
                <a16:creationId xmlns:a16="http://schemas.microsoft.com/office/drawing/2014/main" id="{0625B7AB-C8BD-04A3-3420-6D54273ADA96}"/>
              </a:ext>
            </a:extLst>
          </p:cNvPr>
          <p:cNvSpPr>
            <a:spLocks noGrp="1"/>
          </p:cNvSpPr>
          <p:nvPr>
            <p:ph type="title"/>
          </p:nvPr>
        </p:nvSpPr>
        <p:spPr/>
        <p:txBody>
          <a:bodyPr/>
          <a:lstStyle/>
          <a:p>
            <a:r>
              <a:rPr lang="en-US" sz="4000" dirty="0"/>
              <a:t>Single-Instance: Data Consistency</a:t>
            </a:r>
          </a:p>
        </p:txBody>
      </p:sp>
      <p:graphicFrame>
        <p:nvGraphicFramePr>
          <p:cNvPr id="118" name="Table 4">
            <a:extLst>
              <a:ext uri="{FF2B5EF4-FFF2-40B4-BE49-F238E27FC236}">
                <a16:creationId xmlns:a16="http://schemas.microsoft.com/office/drawing/2014/main" id="{0CA3AEEF-0154-A8CA-2670-5275EA43EB6F}"/>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r>
                        <a:rPr lang="en-US" sz="800" kern="1200" dirty="0">
                          <a:solidFill>
                            <a:srgbClr val="1E497D"/>
                          </a:solidFill>
                          <a:latin typeface="+mn-lt"/>
                          <a:ea typeface="+mn-ea"/>
                          <a:cs typeface="Futura Medium" panose="020B0602020204020303" pitchFamily="34" charset="-79"/>
                        </a:rPr>
                        <a:t>●</a:t>
                      </a:r>
                      <a:r>
                        <a:rPr lang="en-US" sz="800" kern="1200" dirty="0">
                          <a:solidFill>
                            <a:srgbClr val="A6A6A6"/>
                          </a:solidFill>
                          <a:latin typeface="+mn-lt"/>
                          <a:ea typeface="+mn-ea"/>
                          <a:cs typeface="Futura Medium" panose="020B0602020204020303" pitchFamily="34" charset="-79"/>
                        </a:rPr>
                        <a:t>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
        <p:nvSpPr>
          <p:cNvPr id="119" name="Slide Number Placeholder 118">
            <a:extLst>
              <a:ext uri="{FF2B5EF4-FFF2-40B4-BE49-F238E27FC236}">
                <a16:creationId xmlns:a16="http://schemas.microsoft.com/office/drawing/2014/main" id="{54617B6C-A757-6860-7F27-A6B23569F15F}"/>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spTree>
    <p:extLst>
      <p:ext uri="{BB962C8B-B14F-4D97-AF65-F5344CB8AC3E}">
        <p14:creationId xmlns:p14="http://schemas.microsoft.com/office/powerpoint/2010/main" val="2360828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0"/>
                                        </p:tgtEl>
                                        <p:attrNameLst>
                                          <p:attrName>style.visibility</p:attrName>
                                        </p:attrNameLst>
                                      </p:cBhvr>
                                      <p:to>
                                        <p:strVal val="visible"/>
                                      </p:to>
                                    </p:set>
                                    <p:animEffect transition="in" filter="fade">
                                      <p:cBhvr>
                                        <p:cTn id="22" dur="500"/>
                                        <p:tgtEl>
                                          <p:spTgt spid="1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1"/>
                                        </p:tgtEl>
                                        <p:attrNameLst>
                                          <p:attrName>style.visibility</p:attrName>
                                        </p:attrNameLst>
                                      </p:cBhvr>
                                      <p:to>
                                        <p:strVal val="visible"/>
                                      </p:to>
                                    </p:set>
                                    <p:animEffect transition="in" filter="fade">
                                      <p:cBhvr>
                                        <p:cTn id="27" dur="500"/>
                                        <p:tgtEl>
                                          <p:spTgt spid="1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2"/>
                                        </p:tgtEl>
                                        <p:attrNameLst>
                                          <p:attrName>style.visibility</p:attrName>
                                        </p:attrNameLst>
                                      </p:cBhvr>
                                      <p:to>
                                        <p:strVal val="visible"/>
                                      </p:to>
                                    </p:set>
                                    <p:animEffect transition="in" filter="fade">
                                      <p:cBhvr>
                                        <p:cTn id="37" dur="500"/>
                                        <p:tgtEl>
                                          <p:spTgt spid="12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500"/>
                                        <p:tgtEl>
                                          <p:spTgt spid="76"/>
                                        </p:tgtEl>
                                      </p:cBhvr>
                                    </p:animEffect>
                                  </p:childTnLst>
                                </p:cTn>
                              </p:par>
                              <p:par>
                                <p:cTn id="43" presetID="10" presetClass="entr" presetSubtype="0" fill="hold" nodeType="withEffect">
                                  <p:stCondLst>
                                    <p:cond delay="0"/>
                                  </p:stCondLst>
                                  <p:childTnLst>
                                    <p:set>
                                      <p:cBhvr>
                                        <p:cTn id="44" dur="1" fill="hold">
                                          <p:stCondLst>
                                            <p:cond delay="0"/>
                                          </p:stCondLst>
                                        </p:cTn>
                                        <p:tgtEl>
                                          <p:spTgt spid="123"/>
                                        </p:tgtEl>
                                        <p:attrNameLst>
                                          <p:attrName>style.visibility</p:attrName>
                                        </p:attrNameLst>
                                      </p:cBhvr>
                                      <p:to>
                                        <p:strVal val="visible"/>
                                      </p:to>
                                    </p:set>
                                    <p:animEffect transition="in" filter="fade">
                                      <p:cBhvr>
                                        <p:cTn id="45"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F9F26-43EC-20F8-4C5C-4A4D546275AD}"/>
              </a:ext>
            </a:extLst>
          </p:cNvPr>
          <p:cNvSpPr>
            <a:spLocks noGrp="1"/>
          </p:cNvSpPr>
          <p:nvPr>
            <p:ph type="title"/>
          </p:nvPr>
        </p:nvSpPr>
        <p:spPr/>
        <p:txBody>
          <a:bodyPr/>
          <a:lstStyle/>
          <a:p>
            <a:r>
              <a:rPr lang="en-US" sz="3600" dirty="0"/>
              <a:t>Drawbacks of Snapshotting and MVCC</a:t>
            </a:r>
          </a:p>
        </p:txBody>
      </p:sp>
      <p:sp>
        <p:nvSpPr>
          <p:cNvPr id="4" name="Slide Number Placeholder 3">
            <a:extLst>
              <a:ext uri="{FF2B5EF4-FFF2-40B4-BE49-F238E27FC236}">
                <a16:creationId xmlns:a16="http://schemas.microsoft.com/office/drawing/2014/main" id="{404768E7-2C6C-4ACA-3E6B-8AD7077A0089}"/>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53</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sp>
        <p:nvSpPr>
          <p:cNvPr id="9" name="Rectangle 8">
            <a:extLst>
              <a:ext uri="{FF2B5EF4-FFF2-40B4-BE49-F238E27FC236}">
                <a16:creationId xmlns:a16="http://schemas.microsoft.com/office/drawing/2014/main" id="{7AA7C4E0-E141-0468-311E-E460F58877F7}"/>
              </a:ext>
            </a:extLst>
          </p:cNvPr>
          <p:cNvSpPr/>
          <p:nvPr/>
        </p:nvSpPr>
        <p:spPr>
          <a:xfrm>
            <a:off x="4829608" y="1622519"/>
            <a:ext cx="4156414" cy="1608133"/>
          </a:xfrm>
          <a:prstGeom prst="rect">
            <a:avLst/>
          </a:prstGeom>
          <a:solidFill>
            <a:srgbClr val="800000"/>
          </a:solidFill>
        </p:spPr>
        <p:txBody>
          <a:bodyPr wrap="square" anchor="ctr">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Gill Sans MT"/>
                <a:ea typeface="+mn-ea"/>
                <a:cs typeface="Gill Sans MT"/>
              </a:rPr>
              <a:t>Throughput loss comes from </a:t>
            </a:r>
            <a:r>
              <a:rPr kumimoji="0" lang="en-US" sz="2200" b="1" i="0" u="sng" strike="noStrike" kern="1200" cap="none" spc="0" normalizeH="0" baseline="0" noProof="0" dirty="0">
                <a:ln>
                  <a:noFill/>
                </a:ln>
                <a:solidFill>
                  <a:prstClr val="white"/>
                </a:solidFill>
                <a:effectLst/>
                <a:uLnTx/>
                <a:uFillTx/>
                <a:latin typeface="Gill Sans MT"/>
                <a:ea typeface="+mn-ea"/>
                <a:cs typeface="Gill Sans MT"/>
              </a:rPr>
              <a:t>m</a:t>
            </a:r>
            <a:r>
              <a:rPr kumimoji="0" lang="en-US" sz="2200" b="1" i="0" u="sng" strike="noStrike" kern="1200" cap="none" spc="0" normalizeH="0" baseline="0" noProof="0" dirty="0" err="1">
                <a:ln>
                  <a:noFill/>
                </a:ln>
                <a:solidFill>
                  <a:prstClr val="white"/>
                </a:solidFill>
                <a:effectLst/>
                <a:uLnTx/>
                <a:uFillTx/>
                <a:latin typeface="Gill Sans MT"/>
                <a:ea typeface="+mn-ea"/>
                <a:cs typeface="Gill Sans MT"/>
              </a:rPr>
              <a:t>emcpy</a:t>
            </a:r>
            <a:r>
              <a:rPr kumimoji="0" lang="en-US" sz="2200" b="1" i="0" u="none" strike="noStrike" kern="1200" cap="none" spc="0" normalizeH="0" baseline="0" noProof="0" dirty="0">
                <a:ln>
                  <a:noFill/>
                </a:ln>
                <a:solidFill>
                  <a:prstClr val="white"/>
                </a:solidFill>
                <a:effectLst/>
                <a:uLnTx/>
                <a:uFillTx/>
                <a:latin typeface="Gill Sans MT"/>
                <a:ea typeface="+mn-ea"/>
                <a:cs typeface="Gill Sans MT"/>
              </a:rPr>
              <a:t> operation: </a:t>
            </a:r>
            <a:br>
              <a:rPr kumimoji="0" lang="en-US" sz="2200" b="1" i="0" u="none" strike="noStrike" kern="1200" cap="none" spc="0" normalizeH="0" baseline="0" noProof="0" dirty="0">
                <a:ln>
                  <a:noFill/>
                </a:ln>
                <a:solidFill>
                  <a:prstClr val="white"/>
                </a:solidFill>
                <a:effectLst/>
                <a:uLnTx/>
                <a:uFillTx/>
                <a:latin typeface="Gill Sans MT"/>
                <a:ea typeface="+mn-ea"/>
                <a:cs typeface="Gill Sans MT"/>
              </a:rPr>
            </a:br>
            <a:br>
              <a:rPr kumimoji="0" lang="en-US" sz="1050" b="1" i="0" u="none" strike="noStrike" kern="1200" cap="none" spc="0" normalizeH="0" baseline="0" noProof="0" dirty="0">
                <a:ln>
                  <a:noFill/>
                </a:ln>
                <a:solidFill>
                  <a:prstClr val="white"/>
                </a:solidFill>
                <a:effectLst/>
                <a:uLnTx/>
                <a:uFillTx/>
                <a:latin typeface="Gill Sans MT"/>
                <a:ea typeface="+mn-ea"/>
                <a:cs typeface="Gill Sans MT"/>
              </a:rPr>
            </a:br>
            <a:r>
              <a:rPr kumimoji="0" lang="en-US" sz="2200" b="1" i="0" u="none" strike="noStrike" kern="1200" cap="none" spc="0" normalizeH="0" baseline="0" noProof="0" dirty="0">
                <a:ln>
                  <a:noFill/>
                </a:ln>
                <a:solidFill>
                  <a:prstClr val="white"/>
                </a:solidFill>
                <a:effectLst/>
                <a:uLnTx/>
                <a:uFillTx/>
                <a:latin typeface="Gill Sans MT"/>
                <a:ea typeface="+mn-ea"/>
                <a:cs typeface="Gill Sans MT"/>
              </a:rPr>
              <a:t>generates a large amount of data movement</a:t>
            </a:r>
          </a:p>
        </p:txBody>
      </p:sp>
      <p:graphicFrame>
        <p:nvGraphicFramePr>
          <p:cNvPr id="5" name="Chart 4">
            <a:extLst>
              <a:ext uri="{FF2B5EF4-FFF2-40B4-BE49-F238E27FC236}">
                <a16:creationId xmlns:a16="http://schemas.microsoft.com/office/drawing/2014/main" id="{E60909AE-0151-A0C8-6190-DB9C7C294909}"/>
              </a:ext>
            </a:extLst>
          </p:cNvPr>
          <p:cNvGraphicFramePr>
            <a:graphicFrameLocks/>
          </p:cNvGraphicFramePr>
          <p:nvPr/>
        </p:nvGraphicFramePr>
        <p:xfrm>
          <a:off x="-148858" y="1432795"/>
          <a:ext cx="4766472" cy="2314353"/>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Group 5">
            <a:extLst>
              <a:ext uri="{FF2B5EF4-FFF2-40B4-BE49-F238E27FC236}">
                <a16:creationId xmlns:a16="http://schemas.microsoft.com/office/drawing/2014/main" id="{56C6D079-D70B-474F-B494-DD3F87E8710D}"/>
              </a:ext>
            </a:extLst>
          </p:cNvPr>
          <p:cNvGrpSpPr/>
          <p:nvPr/>
        </p:nvGrpSpPr>
        <p:grpSpPr>
          <a:xfrm>
            <a:off x="3561907" y="1885061"/>
            <a:ext cx="1828800" cy="914400"/>
            <a:chOff x="6130128" y="2438400"/>
            <a:chExt cx="1828800" cy="1219200"/>
          </a:xfrm>
        </p:grpSpPr>
        <p:cxnSp>
          <p:nvCxnSpPr>
            <p:cNvPr id="7" name="Straight Arrow Connector 6">
              <a:extLst>
                <a:ext uri="{FF2B5EF4-FFF2-40B4-BE49-F238E27FC236}">
                  <a16:creationId xmlns:a16="http://schemas.microsoft.com/office/drawing/2014/main" id="{F5563645-2ED0-638D-D62D-59BCAEAA95CD}"/>
                </a:ext>
              </a:extLst>
            </p:cNvPr>
            <p:cNvCxnSpPr/>
            <p:nvPr/>
          </p:nvCxnSpPr>
          <p:spPr>
            <a:xfrm>
              <a:off x="6705600" y="2438400"/>
              <a:ext cx="0" cy="1219200"/>
            </a:xfrm>
            <a:prstGeom prst="straightConnector1">
              <a:avLst/>
            </a:prstGeom>
            <a:ln w="38100" cmpd="sng">
              <a:solidFill>
                <a:srgbClr val="000000"/>
              </a:solidFill>
              <a:prstDash val="sysDash"/>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1AE4C5C1-7C5A-751C-4218-D7AA94F67354}"/>
                </a:ext>
              </a:extLst>
            </p:cNvPr>
            <p:cNvSpPr txBox="1"/>
            <p:nvPr/>
          </p:nvSpPr>
          <p:spPr>
            <a:xfrm>
              <a:off x="6130128" y="2778535"/>
              <a:ext cx="1828800" cy="53348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C00000"/>
                  </a:solidFill>
                  <a:effectLst/>
                  <a:uLnTx/>
                  <a:uFillTx/>
                  <a:latin typeface="Gill Sans MT"/>
                  <a:ea typeface="+mn-ea"/>
                  <a:cs typeface="Gill Sans MT"/>
                </a:rPr>
                <a:t>75%</a:t>
              </a:r>
              <a:endParaRPr kumimoji="0" lang="en-US" sz="1800" b="1" i="0" u="none" strike="noStrike" kern="0" cap="none" spc="0" normalizeH="0" baseline="0" noProof="0" dirty="0">
                <a:ln>
                  <a:noFill/>
                </a:ln>
                <a:solidFill>
                  <a:srgbClr val="C00000"/>
                </a:solidFill>
                <a:effectLst/>
                <a:uLnTx/>
                <a:uFillTx/>
                <a:latin typeface="Gill Sans MT"/>
                <a:ea typeface="+mn-ea"/>
                <a:cs typeface="Gill Sans MT"/>
              </a:endParaRPr>
            </a:p>
          </p:txBody>
        </p:sp>
      </p:grpSp>
      <p:grpSp>
        <p:nvGrpSpPr>
          <p:cNvPr id="10" name="Group 9">
            <a:extLst>
              <a:ext uri="{FF2B5EF4-FFF2-40B4-BE49-F238E27FC236}">
                <a16:creationId xmlns:a16="http://schemas.microsoft.com/office/drawing/2014/main" id="{7FBA7925-DB3E-D4AB-1A3E-BACD5373B8EE}"/>
              </a:ext>
            </a:extLst>
          </p:cNvPr>
          <p:cNvGrpSpPr/>
          <p:nvPr/>
        </p:nvGrpSpPr>
        <p:grpSpPr>
          <a:xfrm>
            <a:off x="1811736" y="1885061"/>
            <a:ext cx="1143000" cy="541525"/>
            <a:chOff x="3326876" y="2438400"/>
            <a:chExt cx="1143000" cy="704910"/>
          </a:xfrm>
        </p:grpSpPr>
        <p:cxnSp>
          <p:nvCxnSpPr>
            <p:cNvPr id="11" name="Straight Arrow Connector 10">
              <a:extLst>
                <a:ext uri="{FF2B5EF4-FFF2-40B4-BE49-F238E27FC236}">
                  <a16:creationId xmlns:a16="http://schemas.microsoft.com/office/drawing/2014/main" id="{0B2CD26B-8B98-0ED4-E50E-14E4904CA160}"/>
                </a:ext>
              </a:extLst>
            </p:cNvPr>
            <p:cNvCxnSpPr/>
            <p:nvPr/>
          </p:nvCxnSpPr>
          <p:spPr>
            <a:xfrm>
              <a:off x="3581400" y="2438400"/>
              <a:ext cx="0" cy="704910"/>
            </a:xfrm>
            <a:prstGeom prst="straightConnector1">
              <a:avLst/>
            </a:prstGeom>
            <a:ln w="38100" cmpd="sng">
              <a:solidFill>
                <a:srgbClr val="000000"/>
              </a:solidFill>
              <a:prstDash val="sysDash"/>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FD235CDD-6B04-8351-9EFE-CD792A688463}"/>
                </a:ext>
              </a:extLst>
            </p:cNvPr>
            <p:cNvSpPr txBox="1"/>
            <p:nvPr/>
          </p:nvSpPr>
          <p:spPr>
            <a:xfrm>
              <a:off x="3326876" y="2438400"/>
              <a:ext cx="1143000" cy="5208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C00000"/>
                  </a:solidFill>
                  <a:effectLst/>
                  <a:uLnTx/>
                  <a:uFillTx/>
                  <a:latin typeface="Gill Sans MT"/>
                  <a:ea typeface="+mn-ea"/>
                  <a:cs typeface="Gill Sans MT"/>
                </a:rPr>
                <a:t>43%</a:t>
              </a:r>
              <a:endParaRPr kumimoji="0" lang="en-US" sz="1800" b="1" i="0" u="none" strike="noStrike" kern="0" cap="none" spc="0" normalizeH="0" baseline="0" noProof="0" dirty="0">
                <a:ln>
                  <a:noFill/>
                </a:ln>
                <a:solidFill>
                  <a:srgbClr val="C00000"/>
                </a:solidFill>
                <a:effectLst/>
                <a:uLnTx/>
                <a:uFillTx/>
                <a:latin typeface="Gill Sans MT"/>
                <a:ea typeface="+mn-ea"/>
                <a:cs typeface="Gill Sans MT"/>
              </a:endParaRPr>
            </a:p>
          </p:txBody>
        </p:sp>
      </p:grpSp>
      <p:graphicFrame>
        <p:nvGraphicFramePr>
          <p:cNvPr id="14" name="Chart 13">
            <a:extLst>
              <a:ext uri="{FF2B5EF4-FFF2-40B4-BE49-F238E27FC236}">
                <a16:creationId xmlns:a16="http://schemas.microsoft.com/office/drawing/2014/main" id="{2B0DFD34-5E2F-A0DD-286A-5D0EF5517009}"/>
              </a:ext>
            </a:extLst>
          </p:cNvPr>
          <p:cNvGraphicFramePr>
            <a:graphicFrameLocks/>
          </p:cNvGraphicFramePr>
          <p:nvPr/>
        </p:nvGraphicFramePr>
        <p:xfrm>
          <a:off x="0" y="4178530"/>
          <a:ext cx="4766472" cy="2314353"/>
        </p:xfrm>
        <a:graphic>
          <a:graphicData uri="http://schemas.openxmlformats.org/drawingml/2006/chart">
            <c:chart xmlns:c="http://schemas.openxmlformats.org/drawingml/2006/chart" xmlns:r="http://schemas.openxmlformats.org/officeDocument/2006/relationships" r:id="rId4"/>
          </a:graphicData>
        </a:graphic>
      </p:graphicFrame>
      <p:grpSp>
        <p:nvGrpSpPr>
          <p:cNvPr id="16" name="Group 15">
            <a:extLst>
              <a:ext uri="{FF2B5EF4-FFF2-40B4-BE49-F238E27FC236}">
                <a16:creationId xmlns:a16="http://schemas.microsoft.com/office/drawing/2014/main" id="{BE975763-BEDC-6ED3-6492-7AB644666CA9}"/>
              </a:ext>
            </a:extLst>
          </p:cNvPr>
          <p:cNvGrpSpPr/>
          <p:nvPr/>
        </p:nvGrpSpPr>
        <p:grpSpPr>
          <a:xfrm>
            <a:off x="1875532" y="4597126"/>
            <a:ext cx="1143000" cy="541525"/>
            <a:chOff x="3312700" y="2438400"/>
            <a:chExt cx="1143000" cy="704910"/>
          </a:xfrm>
        </p:grpSpPr>
        <p:cxnSp>
          <p:nvCxnSpPr>
            <p:cNvPr id="17" name="Straight Arrow Connector 16">
              <a:extLst>
                <a:ext uri="{FF2B5EF4-FFF2-40B4-BE49-F238E27FC236}">
                  <a16:creationId xmlns:a16="http://schemas.microsoft.com/office/drawing/2014/main" id="{7E8A706C-4E6F-E358-9D01-CAD925E06CE5}"/>
                </a:ext>
              </a:extLst>
            </p:cNvPr>
            <p:cNvCxnSpPr/>
            <p:nvPr/>
          </p:nvCxnSpPr>
          <p:spPr>
            <a:xfrm>
              <a:off x="3581400" y="2438400"/>
              <a:ext cx="0" cy="704910"/>
            </a:xfrm>
            <a:prstGeom prst="straightConnector1">
              <a:avLst/>
            </a:prstGeom>
            <a:ln w="38100" cmpd="sng">
              <a:solidFill>
                <a:srgbClr val="000000"/>
              </a:solidFill>
              <a:prstDash val="sysDash"/>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5B7CEBB-F290-D893-5A34-C2ECD5C30F1A}"/>
                </a:ext>
              </a:extLst>
            </p:cNvPr>
            <p:cNvSpPr txBox="1"/>
            <p:nvPr/>
          </p:nvSpPr>
          <p:spPr>
            <a:xfrm>
              <a:off x="3312700" y="2438400"/>
              <a:ext cx="1143000" cy="5208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C00000"/>
                  </a:solidFill>
                  <a:effectLst/>
                  <a:uLnTx/>
                  <a:uFillTx/>
                  <a:latin typeface="Gill Sans MT"/>
                  <a:ea typeface="+mn-ea"/>
                  <a:cs typeface="Gill Sans MT"/>
                </a:rPr>
                <a:t>42%</a:t>
              </a:r>
              <a:endParaRPr kumimoji="0" lang="en-US" sz="1800" b="1" i="0" u="none" strike="noStrike" kern="0" cap="none" spc="0" normalizeH="0" baseline="0" noProof="0" dirty="0">
                <a:ln>
                  <a:noFill/>
                </a:ln>
                <a:solidFill>
                  <a:srgbClr val="C00000"/>
                </a:solidFill>
                <a:effectLst/>
                <a:uLnTx/>
                <a:uFillTx/>
                <a:latin typeface="Gill Sans MT"/>
                <a:ea typeface="+mn-ea"/>
                <a:cs typeface="Gill Sans MT"/>
              </a:endParaRPr>
            </a:p>
          </p:txBody>
        </p:sp>
      </p:grpSp>
      <p:sp>
        <p:nvSpPr>
          <p:cNvPr id="19" name="Rectangle 18">
            <a:extLst>
              <a:ext uri="{FF2B5EF4-FFF2-40B4-BE49-F238E27FC236}">
                <a16:creationId xmlns:a16="http://schemas.microsoft.com/office/drawing/2014/main" id="{8B037340-7472-C9B7-9CB9-3112C103AAAA}"/>
              </a:ext>
            </a:extLst>
          </p:cNvPr>
          <p:cNvSpPr/>
          <p:nvPr/>
        </p:nvSpPr>
        <p:spPr>
          <a:xfrm>
            <a:off x="4829608" y="4207642"/>
            <a:ext cx="4156414" cy="2285241"/>
          </a:xfrm>
          <a:prstGeom prst="rect">
            <a:avLst/>
          </a:prstGeom>
          <a:solidFill>
            <a:srgbClr val="800000"/>
          </a:solidFill>
        </p:spPr>
        <p:txBody>
          <a:bodyPr wrap="square" anchor="ctr">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Gill Sans MT"/>
                <a:ea typeface="+mn-ea"/>
                <a:cs typeface="Gill Sans MT"/>
              </a:rPr>
              <a:t>Throughput loss comes from </a:t>
            </a:r>
            <a:r>
              <a:rPr kumimoji="0" lang="en-US" sz="2200" b="1" i="0" u="sng" strike="noStrike" kern="1200" cap="none" spc="0" normalizeH="0" baseline="0" noProof="0" dirty="0">
                <a:ln>
                  <a:noFill/>
                </a:ln>
                <a:solidFill>
                  <a:prstClr val="white"/>
                </a:solidFill>
                <a:effectLst/>
                <a:uLnTx/>
                <a:uFillTx/>
                <a:latin typeface="Gill Sans MT"/>
                <a:ea typeface="+mn-ea"/>
                <a:cs typeface="Gill Sans MT"/>
              </a:rPr>
              <a:t>long version chains</a:t>
            </a:r>
            <a:r>
              <a:rPr kumimoji="0" lang="en-US" sz="2200" b="1" i="0" u="none" strike="noStrike" kern="1200" cap="none" spc="0" normalizeH="0" baseline="0" noProof="0" dirty="0">
                <a:ln>
                  <a:noFill/>
                </a:ln>
                <a:solidFill>
                  <a:prstClr val="white"/>
                </a:solidFill>
                <a:effectLst/>
                <a:uLnTx/>
                <a:uFillTx/>
                <a:latin typeface="Gill Sans MT"/>
                <a:ea typeface="+mn-ea"/>
                <a:cs typeface="Gill Sans MT"/>
              </a:rPr>
              <a:t>: </a:t>
            </a:r>
            <a:br>
              <a:rPr kumimoji="0" lang="en-US" sz="2200" b="1" i="0" u="none" strike="noStrike" kern="1200" cap="none" spc="0" normalizeH="0" baseline="0" noProof="0" dirty="0">
                <a:ln>
                  <a:noFill/>
                </a:ln>
                <a:solidFill>
                  <a:prstClr val="white"/>
                </a:solidFill>
                <a:effectLst/>
                <a:uLnTx/>
                <a:uFillTx/>
                <a:latin typeface="Gill Sans MT"/>
                <a:ea typeface="+mn-ea"/>
                <a:cs typeface="Gill Sans MT"/>
              </a:rPr>
            </a:br>
            <a:br>
              <a:rPr kumimoji="0" lang="en-US" sz="1050" b="1" i="0" u="none" strike="noStrike" kern="1200" cap="none" spc="0" normalizeH="0" baseline="0" noProof="0" dirty="0">
                <a:ln>
                  <a:noFill/>
                </a:ln>
                <a:solidFill>
                  <a:prstClr val="white"/>
                </a:solidFill>
                <a:effectLst/>
                <a:uLnTx/>
                <a:uFillTx/>
                <a:latin typeface="Gill Sans MT"/>
                <a:ea typeface="+mn-ea"/>
                <a:cs typeface="Gill Sans MT"/>
              </a:rPr>
            </a:br>
            <a:r>
              <a:rPr kumimoji="0" lang="en-US" sz="2200" b="1" i="0" u="none" strike="noStrike" kern="1200" cap="none" spc="0" normalizeH="0" baseline="0" noProof="0" dirty="0">
                <a:ln>
                  <a:noFill/>
                </a:ln>
                <a:solidFill>
                  <a:prstClr val="white"/>
                </a:solidFill>
                <a:effectLst/>
                <a:uLnTx/>
                <a:uFillTx/>
                <a:latin typeface="Gill Sans MT"/>
                <a:ea typeface="+mn-ea"/>
                <a:cs typeface="Gill Sans MT"/>
              </a:rPr>
              <a:t>e</a:t>
            </a:r>
            <a:r>
              <a:rPr kumimoji="0" lang="en-US" sz="2200" b="1" i="0" u="none" strike="noStrike" kern="1200" cap="none" spc="0" normalizeH="0" baseline="0" noProof="0" dirty="0" err="1">
                <a:ln>
                  <a:noFill/>
                </a:ln>
                <a:solidFill>
                  <a:prstClr val="white"/>
                </a:solidFill>
                <a:effectLst/>
                <a:uLnTx/>
                <a:uFillTx/>
                <a:latin typeface="Gill Sans MT"/>
                <a:ea typeface="+mn-ea"/>
                <a:cs typeface="Gill Sans MT"/>
              </a:rPr>
              <a:t>xpensive</a:t>
            </a:r>
            <a:r>
              <a:rPr kumimoji="0" lang="en-US" sz="2200" b="1" i="0" u="none" strike="noStrike" kern="1200" cap="none" spc="0" normalizeH="0" baseline="0" noProof="0" dirty="0">
                <a:ln>
                  <a:noFill/>
                </a:ln>
                <a:solidFill>
                  <a:prstClr val="white"/>
                </a:solidFill>
                <a:effectLst/>
                <a:uLnTx/>
                <a:uFillTx/>
                <a:latin typeface="Gill Sans MT"/>
                <a:ea typeface="+mn-ea"/>
                <a:cs typeface="Gill Sans MT"/>
              </a:rPr>
              <a:t> time-stamp comparison and </a:t>
            </a:r>
            <a:br>
              <a:rPr kumimoji="0" lang="en-US" sz="2200" b="1" i="0" u="none" strike="noStrike" kern="1200" cap="none" spc="0" normalizeH="0" baseline="0" noProof="0" dirty="0">
                <a:ln>
                  <a:noFill/>
                </a:ln>
                <a:solidFill>
                  <a:prstClr val="white"/>
                </a:solidFill>
                <a:effectLst/>
                <a:uLnTx/>
                <a:uFillTx/>
                <a:latin typeface="Gill Sans MT"/>
                <a:ea typeface="+mn-ea"/>
                <a:cs typeface="Gill Sans MT"/>
              </a:rPr>
            </a:br>
            <a:r>
              <a:rPr kumimoji="0" lang="en-US" sz="2200" b="1" i="0" u="none" strike="noStrike" kern="1200" cap="none" spc="0" normalizeH="0" baseline="0" noProof="0" dirty="0">
                <a:ln>
                  <a:noFill/>
                </a:ln>
                <a:solidFill>
                  <a:prstClr val="white"/>
                </a:solidFill>
                <a:effectLst/>
                <a:uLnTx/>
                <a:uFillTx/>
                <a:latin typeface="Gill Sans MT"/>
                <a:ea typeface="+mn-ea"/>
                <a:cs typeface="Gill Sans MT"/>
              </a:rPr>
              <a:t>a large number of random memory accesses</a:t>
            </a:r>
          </a:p>
        </p:txBody>
      </p:sp>
      <p:sp>
        <p:nvSpPr>
          <p:cNvPr id="23" name="Rectangle 22">
            <a:extLst>
              <a:ext uri="{FF2B5EF4-FFF2-40B4-BE49-F238E27FC236}">
                <a16:creationId xmlns:a16="http://schemas.microsoft.com/office/drawing/2014/main" id="{70E96113-4565-088F-42F3-1002FFF79A9F}"/>
              </a:ext>
            </a:extLst>
          </p:cNvPr>
          <p:cNvSpPr/>
          <p:nvPr/>
        </p:nvSpPr>
        <p:spPr>
          <a:xfrm>
            <a:off x="0" y="891270"/>
            <a:ext cx="9144000" cy="400110"/>
          </a:xfrm>
          <a:prstGeom prst="rect">
            <a:avLst/>
          </a:prstGeom>
          <a:solidFill>
            <a:schemeClr val="accent6">
              <a:lumMod val="20000"/>
              <a:lumOff val="80000"/>
            </a:schemeClr>
          </a:solid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We evaluate the </a:t>
            </a:r>
            <a:r>
              <a:rPr kumimoji="0" lang="en-US" sz="2000" b="1" i="0" u="none" strike="noStrike" kern="1200" cap="none" spc="0" normalizeH="0" baseline="0" noProof="0" dirty="0">
                <a:ln>
                  <a:noFill/>
                </a:ln>
                <a:solidFill>
                  <a:srgbClr val="C00000"/>
                </a:solidFill>
                <a:effectLst/>
                <a:uLnTx/>
                <a:uFillTx/>
                <a:latin typeface="Gill Sans MT"/>
                <a:ea typeface="+mn-ea"/>
                <a:cs typeface="Gill Sans MT"/>
              </a:rPr>
              <a:t>throughput loss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caused by Snapshotting and MVCC:</a:t>
            </a:r>
            <a:endParaRPr kumimoji="0" lang="en-US" sz="2000" b="0" i="0" u="none" strike="noStrike" kern="1200" cap="none" spc="0" normalizeH="0" baseline="0" noProof="0" dirty="0">
              <a:ln>
                <a:noFill/>
              </a:ln>
              <a:solidFill>
                <a:prstClr val="black"/>
              </a:solidFill>
              <a:effectLst/>
              <a:uLnTx/>
              <a:uFillTx/>
              <a:latin typeface="Gill Sans MT"/>
              <a:ea typeface="+mn-ea"/>
              <a:cs typeface="+mn-cs"/>
            </a:endParaRPr>
          </a:p>
        </p:txBody>
      </p:sp>
      <p:graphicFrame>
        <p:nvGraphicFramePr>
          <p:cNvPr id="26" name="Table 4">
            <a:extLst>
              <a:ext uri="{FF2B5EF4-FFF2-40B4-BE49-F238E27FC236}">
                <a16:creationId xmlns:a16="http://schemas.microsoft.com/office/drawing/2014/main" id="{2B022A77-5310-90F7-E292-2DE9BFA2748E}"/>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a:t>
                      </a:r>
                      <a:r>
                        <a:rPr lang="en-US" sz="800" kern="1200" dirty="0">
                          <a:solidFill>
                            <a:srgbClr val="1E497D"/>
                          </a:solidFill>
                          <a:latin typeface="+mn-lt"/>
                          <a:ea typeface="+mn-ea"/>
                          <a:cs typeface="Futura Medium" panose="020B0602020204020303" pitchFamily="34" charset="-79"/>
                        </a:rPr>
                        <a:t>●</a:t>
                      </a:r>
                      <a:r>
                        <a:rPr lang="en-US" sz="800" kern="1200" dirty="0">
                          <a:solidFill>
                            <a:srgbClr val="A6A6A6"/>
                          </a:solidFill>
                          <a:latin typeface="+mn-lt"/>
                          <a:ea typeface="+mn-ea"/>
                          <a:cs typeface="Futura Medium" panose="020B0602020204020303" pitchFamily="34" charset="-79"/>
                        </a:rPr>
                        <a:t>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1998697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Graphic spid="5" grpId="0">
        <p:bldAsOne/>
      </p:bldGraphic>
      <p:bldGraphic spid="14" grpId="0">
        <p:bldAsOne/>
      </p:bldGraphic>
      <p:bldP spid="19" grpId="0" animBg="1"/>
      <p:bldP spid="2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14400"/>
            <a:ext cx="8839200" cy="6324600"/>
          </a:xfrm>
        </p:spPr>
        <p:txBody>
          <a:bodyPr>
            <a:normAutofit/>
          </a:bodyPr>
          <a:lstStyle/>
          <a:p>
            <a:pPr lvl="1"/>
            <a:endParaRPr lang="en-US" sz="2200" dirty="0">
              <a:solidFill>
                <a:srgbClr val="595959"/>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lvl="1"/>
            <a:endParaRPr lang="en-US" sz="2400" dirty="0">
              <a:solidFill>
                <a:srgbClr val="595959"/>
              </a:solidFill>
            </a:endParaRPr>
          </a:p>
          <a:p>
            <a:pPr lvl="1"/>
            <a:endParaRPr lang="en-US" sz="2200" dirty="0">
              <a:solidFill>
                <a:srgbClr val="595959"/>
              </a:solidFill>
            </a:endParaRPr>
          </a:p>
        </p:txBody>
      </p:sp>
      <p:sp>
        <p:nvSpPr>
          <p:cNvPr id="72" name="TextBox 71"/>
          <p:cNvSpPr txBox="1"/>
          <p:nvPr/>
        </p:nvSpPr>
        <p:spPr>
          <a:xfrm>
            <a:off x="76200" y="2514600"/>
            <a:ext cx="47401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1</a:t>
            </a:r>
          </a:p>
        </p:txBody>
      </p:sp>
      <p:sp>
        <p:nvSpPr>
          <p:cNvPr id="84" name="TextBox 83"/>
          <p:cNvSpPr txBox="1"/>
          <p:nvPr/>
        </p:nvSpPr>
        <p:spPr>
          <a:xfrm>
            <a:off x="59389" y="4807803"/>
            <a:ext cx="47401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1</a:t>
            </a:r>
          </a:p>
        </p:txBody>
      </p:sp>
      <p:sp>
        <p:nvSpPr>
          <p:cNvPr id="113" name="TextBox 112"/>
          <p:cNvSpPr txBox="1"/>
          <p:nvPr/>
        </p:nvSpPr>
        <p:spPr>
          <a:xfrm>
            <a:off x="76200" y="5798403"/>
            <a:ext cx="47401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2</a:t>
            </a:r>
          </a:p>
        </p:txBody>
      </p:sp>
      <p:sp>
        <p:nvSpPr>
          <p:cNvPr id="20" name="Content Placeholder 2"/>
          <p:cNvSpPr txBox="1">
            <a:spLocks/>
          </p:cNvSpPr>
          <p:nvPr/>
        </p:nvSpPr>
        <p:spPr>
          <a:xfrm>
            <a:off x="0" y="-1066800"/>
            <a:ext cx="8839200" cy="6324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600" b="1" kern="1200">
                <a:solidFill>
                  <a:schemeClr val="tx1">
                    <a:lumMod val="65000"/>
                    <a:lumOff val="3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3200" b="1" kern="1200">
                <a:solidFill>
                  <a:schemeClr val="tx1">
                    <a:lumMod val="65000"/>
                    <a:lumOff val="3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800" b="1" kern="1200">
                <a:solidFill>
                  <a:schemeClr val="tx1">
                    <a:lumMod val="65000"/>
                    <a:lumOff val="3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400" b="1" kern="1200">
                <a:solidFill>
                  <a:schemeClr val="tx1">
                    <a:lumMod val="65000"/>
                    <a:lumOff val="3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400" b="1" kern="1200">
                <a:solidFill>
                  <a:schemeClr val="tx1">
                    <a:lumMod val="65000"/>
                    <a:lumOff val="3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1"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800" b="1" i="0" u="none" strike="noStrike" kern="1200" cap="none" spc="0" normalizeH="0" baseline="0" noProof="0">
              <a:ln>
                <a:noFill/>
              </a:ln>
              <a:solidFill>
                <a:srgbClr val="0000FF"/>
              </a:solidFill>
              <a:effectLst/>
              <a:uLnTx/>
              <a:uFillTx/>
              <a:latin typeface="Gill Sans M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000" b="1" i="0" u="none" strike="noStrike" kern="1200" cap="none" spc="0" normalizeH="0" baseline="0" noProof="0">
              <a:ln>
                <a:noFill/>
              </a:ln>
              <a:solidFill>
                <a:srgbClr val="595959"/>
              </a:solidFill>
              <a:effectLst/>
              <a:uLnTx/>
              <a:uFillTx/>
              <a:latin typeface="Gill Sans M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2000" b="1" i="0" u="none" strike="noStrike" kern="1200" cap="none" spc="0" normalizeH="0" baseline="0" noProof="0">
              <a:ln>
                <a:noFill/>
              </a:ln>
              <a:solidFill>
                <a:srgbClr val="595959"/>
              </a:solidFill>
              <a:effectLst/>
              <a:uLnTx/>
              <a:uFillTx/>
              <a:latin typeface="Gill Sans M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600" b="1" i="0" u="none" strike="noStrike" kern="1200" cap="none" spc="0" normalizeH="0" baseline="0" noProof="0">
              <a:ln>
                <a:noFill/>
              </a:ln>
              <a:solidFill>
                <a:prstClr val="black">
                  <a:lumMod val="65000"/>
                  <a:lumOff val="35000"/>
                </a:prstClr>
              </a:solidFill>
              <a:effectLst/>
              <a:uLnTx/>
              <a:uFillTx/>
              <a:latin typeface="Gill Sans M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3600" b="1" i="0" u="none" strike="noStrike" kern="1200" cap="none" spc="0" normalizeH="0" baseline="0" noProof="0" dirty="0">
              <a:ln>
                <a:noFill/>
              </a:ln>
              <a:solidFill>
                <a:prstClr val="black">
                  <a:lumMod val="65000"/>
                  <a:lumOff val="35000"/>
                </a:prstClr>
              </a:solidFill>
              <a:effectLst/>
              <a:uLnTx/>
              <a:uFillTx/>
              <a:latin typeface="Gill Sans MT"/>
              <a:ea typeface="+mn-ea"/>
              <a:cs typeface="+mn-cs"/>
            </a:endParaRPr>
          </a:p>
        </p:txBody>
      </p:sp>
      <p:sp>
        <p:nvSpPr>
          <p:cNvPr id="58" name="Rectangle 57"/>
          <p:cNvSpPr/>
          <p:nvPr/>
        </p:nvSpPr>
        <p:spPr>
          <a:xfrm>
            <a:off x="-152400" y="4267200"/>
            <a:ext cx="5486400"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We observe </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two key problems</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a:t>
            </a:r>
          </a:p>
        </p:txBody>
      </p:sp>
      <p:grpSp>
        <p:nvGrpSpPr>
          <p:cNvPr id="64" name="Group 63"/>
          <p:cNvGrpSpPr/>
          <p:nvPr/>
        </p:nvGrpSpPr>
        <p:grpSpPr>
          <a:xfrm>
            <a:off x="0" y="4800600"/>
            <a:ext cx="9144000" cy="788313"/>
            <a:chOff x="0" y="2212776"/>
            <a:chExt cx="9144000" cy="788313"/>
          </a:xfrm>
          <a:solidFill>
            <a:srgbClr val="811800"/>
          </a:solidFill>
        </p:grpSpPr>
        <p:sp>
          <p:nvSpPr>
            <p:cNvPr id="65" name="Rectangle 64"/>
            <p:cNvSpPr/>
            <p:nvPr/>
          </p:nvSpPr>
          <p:spPr>
            <a:xfrm>
              <a:off x="0" y="2231648"/>
              <a:ext cx="9144000" cy="769441"/>
            </a:xfrm>
            <a:prstGeom prst="rect">
              <a:avLst/>
            </a:prstGeom>
            <a:grp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sng" strike="noStrike" kern="1200" cap="none" spc="0" normalizeH="0" baseline="0" noProof="0" dirty="0">
                  <a:ln>
                    <a:noFill/>
                  </a:ln>
                  <a:solidFill>
                    <a:prstClr val="white"/>
                  </a:solidFill>
                  <a:effectLst/>
                  <a:uLnTx/>
                  <a:uFillTx/>
                  <a:latin typeface="Gill Sans MT"/>
                  <a:ea typeface="+mn-ea"/>
                  <a:cs typeface="Gill Sans MT"/>
                </a:rPr>
                <a:t>Data freshness and consistency mechanisms</a:t>
              </a:r>
              <a:br>
                <a:rPr kumimoji="0" lang="en-US" sz="2200" b="1" i="0" u="none" strike="noStrike" kern="1200" cap="none" spc="0" normalizeH="0" baseline="0" noProof="0" dirty="0">
                  <a:ln>
                    <a:noFill/>
                  </a:ln>
                  <a:solidFill>
                    <a:prstClr val="white"/>
                  </a:solidFill>
                  <a:effectLst/>
                  <a:uLnTx/>
                  <a:uFillTx/>
                  <a:latin typeface="Gill Sans MT"/>
                  <a:ea typeface="+mn-ea"/>
                  <a:cs typeface="Gill Sans MT"/>
                </a:rPr>
              </a:br>
              <a:r>
                <a:rPr kumimoji="0" lang="en-US" sz="2200" b="1" i="0" u="none" strike="noStrike" kern="1200" cap="none" spc="0" normalizeH="0" baseline="0" noProof="0" dirty="0">
                  <a:ln>
                    <a:noFill/>
                  </a:ln>
                  <a:solidFill>
                    <a:prstClr val="white"/>
                  </a:solidFill>
                  <a:effectLst/>
                  <a:uLnTx/>
                  <a:uFillTx/>
                  <a:latin typeface="Gill Sans MT"/>
                  <a:ea typeface="+mn-ea"/>
                  <a:cs typeface="Gill Sans MT"/>
                </a:rPr>
                <a:t> are costly and cause a drastic reduction in throughput</a:t>
              </a:r>
            </a:p>
          </p:txBody>
        </p:sp>
        <p:sp>
          <p:nvSpPr>
            <p:cNvPr id="67" name="TextBox 66"/>
            <p:cNvSpPr txBox="1"/>
            <p:nvPr/>
          </p:nvSpPr>
          <p:spPr>
            <a:xfrm>
              <a:off x="135589" y="2212776"/>
              <a:ext cx="474011"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1</a:t>
              </a:r>
            </a:p>
          </p:txBody>
        </p:sp>
      </p:grpSp>
      <p:grpSp>
        <p:nvGrpSpPr>
          <p:cNvPr id="5" name="Group 4"/>
          <p:cNvGrpSpPr/>
          <p:nvPr/>
        </p:nvGrpSpPr>
        <p:grpSpPr>
          <a:xfrm>
            <a:off x="0" y="5704249"/>
            <a:ext cx="9144000" cy="776882"/>
            <a:chOff x="0" y="5783759"/>
            <a:chExt cx="9144000" cy="776882"/>
          </a:xfrm>
          <a:solidFill>
            <a:srgbClr val="811800"/>
          </a:solidFill>
        </p:grpSpPr>
        <p:sp>
          <p:nvSpPr>
            <p:cNvPr id="68" name="Rectangle 67"/>
            <p:cNvSpPr/>
            <p:nvPr/>
          </p:nvSpPr>
          <p:spPr>
            <a:xfrm>
              <a:off x="0" y="5783759"/>
              <a:ext cx="9144000" cy="769441"/>
            </a:xfrm>
            <a:prstGeom prst="rect">
              <a:avLst/>
            </a:prstGeom>
            <a:grp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Gill Sans MT"/>
                  <a:ea typeface="+mn-ea"/>
                  <a:cs typeface="Gill Sans MT"/>
                </a:rPr>
                <a:t>These systems fail to provide performance isolation </a:t>
              </a:r>
              <a:br>
                <a:rPr kumimoji="0" lang="en-US" sz="2200" b="1" i="0" u="none" strike="noStrike" kern="1200" cap="none" spc="0" normalizeH="0" baseline="0" noProof="0" dirty="0">
                  <a:ln>
                    <a:noFill/>
                  </a:ln>
                  <a:solidFill>
                    <a:prstClr val="white"/>
                  </a:solidFill>
                  <a:effectLst/>
                  <a:uLnTx/>
                  <a:uFillTx/>
                  <a:latin typeface="Gill Sans MT"/>
                  <a:ea typeface="+mn-ea"/>
                  <a:cs typeface="Gill Sans MT"/>
                </a:rPr>
              </a:br>
              <a:r>
                <a:rPr kumimoji="0" lang="en-US" sz="2200" b="1" i="0" u="none" strike="noStrike" kern="1200" cap="none" spc="0" normalizeH="0" baseline="0" noProof="0" dirty="0">
                  <a:ln>
                    <a:noFill/>
                  </a:ln>
                  <a:solidFill>
                    <a:prstClr val="white"/>
                  </a:solidFill>
                  <a:effectLst/>
                  <a:uLnTx/>
                  <a:uFillTx/>
                  <a:latin typeface="Gill Sans MT"/>
                  <a:ea typeface="+mn-ea"/>
                  <a:cs typeface="Gill Sans MT"/>
                </a:rPr>
                <a:t>because of </a:t>
              </a:r>
              <a:r>
                <a:rPr kumimoji="0" lang="en-US" sz="2200" b="1" i="0" u="sng" strike="noStrike" kern="1200" cap="none" spc="0" normalizeH="0" baseline="0" noProof="0" dirty="0">
                  <a:ln>
                    <a:noFill/>
                  </a:ln>
                  <a:solidFill>
                    <a:prstClr val="white"/>
                  </a:solidFill>
                  <a:effectLst/>
                  <a:uLnTx/>
                  <a:uFillTx/>
                  <a:latin typeface="Gill Sans MT"/>
                  <a:ea typeface="+mn-ea"/>
                  <a:cs typeface="Gill Sans MT"/>
                </a:rPr>
                <a:t>high main memory contention</a:t>
              </a:r>
            </a:p>
          </p:txBody>
        </p:sp>
        <p:sp>
          <p:nvSpPr>
            <p:cNvPr id="69" name="TextBox 68"/>
            <p:cNvSpPr txBox="1"/>
            <p:nvPr/>
          </p:nvSpPr>
          <p:spPr>
            <a:xfrm>
              <a:off x="135589" y="5791200"/>
              <a:ext cx="474011"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2</a:t>
              </a:r>
            </a:p>
          </p:txBody>
        </p:sp>
      </p:grpSp>
      <p:sp>
        <p:nvSpPr>
          <p:cNvPr id="70" name="Title 16">
            <a:extLst>
              <a:ext uri="{FF2B5EF4-FFF2-40B4-BE49-F238E27FC236}">
                <a16:creationId xmlns:a16="http://schemas.microsoft.com/office/drawing/2014/main" id="{8ECCF496-5C38-2973-0D4D-2F8710B97FA6}"/>
              </a:ext>
            </a:extLst>
          </p:cNvPr>
          <p:cNvSpPr>
            <a:spLocks noGrp="1"/>
          </p:cNvSpPr>
          <p:nvPr>
            <p:ph type="title"/>
          </p:nvPr>
        </p:nvSpPr>
        <p:spPr/>
        <p:txBody>
          <a:bodyPr/>
          <a:lstStyle/>
          <a:p>
            <a:r>
              <a:rPr lang="en-US" dirty="0"/>
              <a:t>State-of-the-Art HTAP Systems</a:t>
            </a:r>
          </a:p>
        </p:txBody>
      </p:sp>
      <p:sp>
        <p:nvSpPr>
          <p:cNvPr id="73" name="Rectangle 72">
            <a:extLst>
              <a:ext uri="{FF2B5EF4-FFF2-40B4-BE49-F238E27FC236}">
                <a16:creationId xmlns:a16="http://schemas.microsoft.com/office/drawing/2014/main" id="{94B69E42-846A-A7EB-541C-02412908CFA3}"/>
              </a:ext>
            </a:extLst>
          </p:cNvPr>
          <p:cNvSpPr/>
          <p:nvPr/>
        </p:nvSpPr>
        <p:spPr>
          <a:xfrm>
            <a:off x="0" y="914400"/>
            <a:ext cx="9144000" cy="461665"/>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We study two major types of HTAP systems:</a:t>
            </a:r>
          </a:p>
        </p:txBody>
      </p:sp>
      <p:grpSp>
        <p:nvGrpSpPr>
          <p:cNvPr id="22" name="Group 21"/>
          <p:cNvGrpSpPr/>
          <p:nvPr/>
        </p:nvGrpSpPr>
        <p:grpSpPr>
          <a:xfrm>
            <a:off x="304800" y="1676400"/>
            <a:ext cx="3733800" cy="2335887"/>
            <a:chOff x="76200" y="3195825"/>
            <a:chExt cx="4191000" cy="3597152"/>
          </a:xfrm>
        </p:grpSpPr>
        <p:grpSp>
          <p:nvGrpSpPr>
            <p:cNvPr id="23" name="Group 22"/>
            <p:cNvGrpSpPr/>
            <p:nvPr/>
          </p:nvGrpSpPr>
          <p:grpSpPr>
            <a:xfrm>
              <a:off x="533400" y="3195825"/>
              <a:ext cx="3139749" cy="2659908"/>
              <a:chOff x="533400" y="3283692"/>
              <a:chExt cx="3139749" cy="2659908"/>
            </a:xfrm>
          </p:grpSpPr>
          <p:grpSp>
            <p:nvGrpSpPr>
              <p:cNvPr id="25" name="Group 24"/>
              <p:cNvGrpSpPr/>
              <p:nvPr/>
            </p:nvGrpSpPr>
            <p:grpSpPr>
              <a:xfrm>
                <a:off x="533400" y="4953000"/>
                <a:ext cx="3124200" cy="990600"/>
                <a:chOff x="152400" y="3962400"/>
                <a:chExt cx="2590800" cy="990600"/>
              </a:xfrm>
            </p:grpSpPr>
            <p:sp>
              <p:nvSpPr>
                <p:cNvPr id="35" name="Can 34"/>
                <p:cNvSpPr/>
                <p:nvPr/>
              </p:nvSpPr>
              <p:spPr>
                <a:xfrm>
                  <a:off x="533400" y="3962400"/>
                  <a:ext cx="1828800" cy="990600"/>
                </a:xfrm>
                <a:prstGeom prst="can">
                  <a:avLst/>
                </a:prstGeom>
                <a:solidFill>
                  <a:srgbClr val="1F497D"/>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mn-ea"/>
                    <a:cs typeface="Gill Sans MT"/>
                  </a:endParaRPr>
                </a:p>
              </p:txBody>
            </p:sp>
            <p:sp>
              <p:nvSpPr>
                <p:cNvPr id="36" name="Rectangle 35"/>
                <p:cNvSpPr/>
                <p:nvPr/>
              </p:nvSpPr>
              <p:spPr>
                <a:xfrm>
                  <a:off x="152400" y="4239867"/>
                  <a:ext cx="2590800" cy="400110"/>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Gill Sans MT"/>
                      <a:ea typeface="+mn-ea"/>
                      <a:cs typeface="Gill Sans MT"/>
                    </a:rPr>
                    <a:t>Main Replica</a:t>
                  </a:r>
                </a:p>
              </p:txBody>
            </p:sp>
          </p:grpSp>
          <p:grpSp>
            <p:nvGrpSpPr>
              <p:cNvPr id="26" name="Group 25"/>
              <p:cNvGrpSpPr/>
              <p:nvPr/>
            </p:nvGrpSpPr>
            <p:grpSpPr>
              <a:xfrm>
                <a:off x="589384" y="3283692"/>
                <a:ext cx="1821329" cy="1514450"/>
                <a:chOff x="208384" y="2293092"/>
                <a:chExt cx="1821329" cy="1514450"/>
              </a:xfrm>
            </p:grpSpPr>
            <p:sp>
              <p:nvSpPr>
                <p:cNvPr id="31" name="Freeform 30"/>
                <p:cNvSpPr/>
                <p:nvPr/>
              </p:nvSpPr>
              <p:spPr>
                <a:xfrm>
                  <a:off x="1059329" y="2971800"/>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32" name="TextBox 31"/>
                <p:cNvSpPr txBox="1"/>
                <p:nvPr/>
              </p:nvSpPr>
              <p:spPr>
                <a:xfrm>
                  <a:off x="208384" y="2293092"/>
                  <a:ext cx="182132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rPr>
                    <a:t>Transactions</a:t>
                  </a:r>
                  <a:endPar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sp>
              <p:nvSpPr>
                <p:cNvPr id="33" name="Freeform 32"/>
                <p:cNvSpPr/>
                <p:nvPr/>
              </p:nvSpPr>
              <p:spPr>
                <a:xfrm>
                  <a:off x="1295400" y="3176321"/>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34" name="Freeform 33"/>
                <p:cNvSpPr/>
                <p:nvPr/>
              </p:nvSpPr>
              <p:spPr>
                <a:xfrm>
                  <a:off x="838200" y="3276600"/>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grpSp>
          <p:grpSp>
            <p:nvGrpSpPr>
              <p:cNvPr id="27" name="Group 26"/>
              <p:cNvGrpSpPr/>
              <p:nvPr/>
            </p:nvGrpSpPr>
            <p:grpSpPr>
              <a:xfrm>
                <a:off x="2128934" y="3283692"/>
                <a:ext cx="1544215" cy="1593107"/>
                <a:chOff x="1747934" y="2300897"/>
                <a:chExt cx="1544215" cy="1742385"/>
              </a:xfrm>
            </p:grpSpPr>
            <p:sp>
              <p:nvSpPr>
                <p:cNvPr id="28" name="Freeform 27"/>
                <p:cNvSpPr/>
                <p:nvPr/>
              </p:nvSpPr>
              <p:spPr>
                <a:xfrm>
                  <a:off x="2057400" y="2978940"/>
                  <a:ext cx="228600" cy="10643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rgbClr val="800000"/>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29" name="TextBox 28"/>
                <p:cNvSpPr txBox="1"/>
                <p:nvPr/>
              </p:nvSpPr>
              <p:spPr>
                <a:xfrm>
                  <a:off x="1747934" y="2300897"/>
                  <a:ext cx="1544215" cy="69669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rPr>
                    <a:t>Analytics</a:t>
                  </a:r>
                  <a:endPar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sp>
              <p:nvSpPr>
                <p:cNvPr id="30" name="Freeform 29"/>
                <p:cNvSpPr/>
                <p:nvPr/>
              </p:nvSpPr>
              <p:spPr>
                <a:xfrm>
                  <a:off x="2286000" y="2978940"/>
                  <a:ext cx="228600" cy="10643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rgbClr val="800000"/>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grpSp>
        </p:grpSp>
        <p:sp>
          <p:nvSpPr>
            <p:cNvPr id="24" name="TextBox 23"/>
            <p:cNvSpPr txBox="1"/>
            <p:nvPr/>
          </p:nvSpPr>
          <p:spPr>
            <a:xfrm>
              <a:off x="76200" y="6129432"/>
              <a:ext cx="4191000" cy="6635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0" cap="none" spc="0" normalizeH="0" baseline="0" noProof="0" dirty="0">
                  <a:ln>
                    <a:noFill/>
                  </a:ln>
                  <a:solidFill>
                    <a:sysClr val="windowText" lastClr="000000"/>
                  </a:solidFill>
                  <a:effectLst/>
                  <a:uLnTx/>
                  <a:uFillTx/>
                  <a:latin typeface="Gill Sans MT"/>
                  <a:ea typeface="+mn-ea"/>
                  <a:cs typeface="Gill Sans MT"/>
                </a:rPr>
                <a:t>Single-Instance</a:t>
              </a:r>
            </a:p>
          </p:txBody>
        </p:sp>
      </p:grpSp>
      <p:sp>
        <p:nvSpPr>
          <p:cNvPr id="2" name="Slide Number Placeholder 1">
            <a:extLst>
              <a:ext uri="{FF2B5EF4-FFF2-40B4-BE49-F238E27FC236}">
                <a16:creationId xmlns:a16="http://schemas.microsoft.com/office/drawing/2014/main" id="{977A3EA5-19CA-F1C7-35A4-B6CC7BE24B5D}"/>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sp>
        <p:nvSpPr>
          <p:cNvPr id="66" name="Rectangle 65">
            <a:extLst>
              <a:ext uri="{FF2B5EF4-FFF2-40B4-BE49-F238E27FC236}">
                <a16:creationId xmlns:a16="http://schemas.microsoft.com/office/drawing/2014/main" id="{19EC4626-7524-18DF-B470-7C6F332CB97A}"/>
              </a:ext>
            </a:extLst>
          </p:cNvPr>
          <p:cNvSpPr/>
          <p:nvPr/>
        </p:nvSpPr>
        <p:spPr>
          <a:xfrm>
            <a:off x="0" y="770431"/>
            <a:ext cx="9144000" cy="5722452"/>
          </a:xfrm>
          <a:prstGeom prst="rect">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grpSp>
        <p:nvGrpSpPr>
          <p:cNvPr id="37" name="Group 36"/>
          <p:cNvGrpSpPr/>
          <p:nvPr/>
        </p:nvGrpSpPr>
        <p:grpSpPr>
          <a:xfrm>
            <a:off x="4114800" y="1676400"/>
            <a:ext cx="4869329" cy="2444521"/>
            <a:chOff x="4350871" y="3553599"/>
            <a:chExt cx="4869329" cy="3237696"/>
          </a:xfrm>
        </p:grpSpPr>
        <p:sp>
          <p:nvSpPr>
            <p:cNvPr id="38" name="Rectangle 37"/>
            <p:cNvSpPr/>
            <p:nvPr/>
          </p:nvSpPr>
          <p:spPr>
            <a:xfrm>
              <a:off x="4495800" y="4724400"/>
              <a:ext cx="4572000" cy="1371600"/>
            </a:xfrm>
            <a:prstGeom prst="rect">
              <a:avLst/>
            </a:prstGeom>
            <a:ln w="38100" cmpd="sng">
              <a:solidFill>
                <a:srgbClr val="000000"/>
              </a:solidFill>
              <a:prstDash val="dash"/>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Gill Sans MT"/>
              </a:endParaRPr>
            </a:p>
          </p:txBody>
        </p:sp>
        <p:grpSp>
          <p:nvGrpSpPr>
            <p:cNvPr id="39" name="Group 38"/>
            <p:cNvGrpSpPr/>
            <p:nvPr/>
          </p:nvGrpSpPr>
          <p:grpSpPr>
            <a:xfrm>
              <a:off x="4350871" y="3553599"/>
              <a:ext cx="4869329" cy="2390001"/>
              <a:chOff x="4350871" y="3553599"/>
              <a:chExt cx="4869329" cy="2390001"/>
            </a:xfrm>
          </p:grpSpPr>
          <p:grpSp>
            <p:nvGrpSpPr>
              <p:cNvPr id="41" name="Group 40"/>
              <p:cNvGrpSpPr/>
              <p:nvPr/>
            </p:nvGrpSpPr>
            <p:grpSpPr>
              <a:xfrm>
                <a:off x="4495800" y="4953000"/>
                <a:ext cx="1752600" cy="990600"/>
                <a:chOff x="152400" y="3962400"/>
                <a:chExt cx="2590800" cy="990600"/>
              </a:xfrm>
            </p:grpSpPr>
            <p:sp>
              <p:nvSpPr>
                <p:cNvPr id="62" name="Can 61"/>
                <p:cNvSpPr/>
                <p:nvPr/>
              </p:nvSpPr>
              <p:spPr>
                <a:xfrm>
                  <a:off x="533400" y="3962400"/>
                  <a:ext cx="1828800" cy="990600"/>
                </a:xfrm>
                <a:prstGeom prst="can">
                  <a:avLst/>
                </a:prstGeom>
                <a:solidFill>
                  <a:srgbClr val="1F497D"/>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mn-ea"/>
                    <a:cs typeface="Gill Sans MT"/>
                  </a:endParaRPr>
                </a:p>
              </p:txBody>
            </p:sp>
            <p:sp>
              <p:nvSpPr>
                <p:cNvPr id="63" name="Rectangle 62"/>
                <p:cNvSpPr/>
                <p:nvPr/>
              </p:nvSpPr>
              <p:spPr>
                <a:xfrm>
                  <a:off x="152400" y="4278718"/>
                  <a:ext cx="2590800" cy="400110"/>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Gill Sans MT"/>
                      <a:ea typeface="+mn-ea"/>
                      <a:cs typeface="Gill Sans MT"/>
                    </a:rPr>
                    <a:t>Replica</a:t>
                  </a:r>
                </a:p>
              </p:txBody>
            </p:sp>
          </p:grpSp>
          <p:grpSp>
            <p:nvGrpSpPr>
              <p:cNvPr id="42" name="Group 41"/>
              <p:cNvGrpSpPr/>
              <p:nvPr/>
            </p:nvGrpSpPr>
            <p:grpSpPr>
              <a:xfrm>
                <a:off x="6019800" y="4953000"/>
                <a:ext cx="1752600" cy="990600"/>
                <a:chOff x="152400" y="3962400"/>
                <a:chExt cx="2590800" cy="990600"/>
              </a:xfrm>
            </p:grpSpPr>
            <p:sp>
              <p:nvSpPr>
                <p:cNvPr id="60" name="Can 59"/>
                <p:cNvSpPr/>
                <p:nvPr/>
              </p:nvSpPr>
              <p:spPr>
                <a:xfrm>
                  <a:off x="490330" y="3962400"/>
                  <a:ext cx="1828799" cy="990600"/>
                </a:xfrm>
                <a:prstGeom prst="can">
                  <a:avLst/>
                </a:prstGeom>
                <a:solidFill>
                  <a:srgbClr val="1F497D"/>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mn-ea"/>
                    <a:cs typeface="Gill Sans MT"/>
                  </a:endParaRPr>
                </a:p>
              </p:txBody>
            </p:sp>
            <p:sp>
              <p:nvSpPr>
                <p:cNvPr id="61" name="Rectangle 60"/>
                <p:cNvSpPr/>
                <p:nvPr/>
              </p:nvSpPr>
              <p:spPr>
                <a:xfrm>
                  <a:off x="152400" y="4278718"/>
                  <a:ext cx="2590800" cy="400110"/>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Gill Sans MT"/>
                      <a:ea typeface="+mn-ea"/>
                      <a:cs typeface="Gill Sans MT"/>
                    </a:rPr>
                    <a:t>Replica</a:t>
                  </a:r>
                </a:p>
              </p:txBody>
            </p:sp>
          </p:grpSp>
          <p:grpSp>
            <p:nvGrpSpPr>
              <p:cNvPr id="43" name="Group 42"/>
              <p:cNvGrpSpPr/>
              <p:nvPr/>
            </p:nvGrpSpPr>
            <p:grpSpPr>
              <a:xfrm>
                <a:off x="7467600" y="4953000"/>
                <a:ext cx="1752600" cy="990600"/>
                <a:chOff x="39757" y="3962400"/>
                <a:chExt cx="2590800" cy="990600"/>
              </a:xfrm>
            </p:grpSpPr>
            <p:sp>
              <p:nvSpPr>
                <p:cNvPr id="57" name="Can 56"/>
                <p:cNvSpPr/>
                <p:nvPr/>
              </p:nvSpPr>
              <p:spPr>
                <a:xfrm>
                  <a:off x="377686" y="3962400"/>
                  <a:ext cx="1828799" cy="990600"/>
                </a:xfrm>
                <a:prstGeom prst="can">
                  <a:avLst/>
                </a:prstGeom>
                <a:solidFill>
                  <a:srgbClr val="1F497D"/>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mn-ea"/>
                    <a:cs typeface="Gill Sans MT"/>
                  </a:endParaRPr>
                </a:p>
              </p:txBody>
            </p:sp>
            <p:sp>
              <p:nvSpPr>
                <p:cNvPr id="59" name="Rectangle 58"/>
                <p:cNvSpPr/>
                <p:nvPr/>
              </p:nvSpPr>
              <p:spPr>
                <a:xfrm>
                  <a:off x="39757" y="4278718"/>
                  <a:ext cx="2590800" cy="400110"/>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Gill Sans MT"/>
                      <a:ea typeface="+mn-ea"/>
                      <a:cs typeface="Gill Sans MT"/>
                    </a:rPr>
                    <a:t>Replica</a:t>
                  </a:r>
                </a:p>
              </p:txBody>
            </p:sp>
          </p:grpSp>
          <p:grpSp>
            <p:nvGrpSpPr>
              <p:cNvPr id="44" name="Group 43"/>
              <p:cNvGrpSpPr/>
              <p:nvPr/>
            </p:nvGrpSpPr>
            <p:grpSpPr>
              <a:xfrm>
                <a:off x="4350871" y="3553599"/>
                <a:ext cx="1821329" cy="1323201"/>
                <a:chOff x="76200" y="2484341"/>
                <a:chExt cx="1821329" cy="1323201"/>
              </a:xfrm>
            </p:grpSpPr>
            <p:sp>
              <p:nvSpPr>
                <p:cNvPr id="53" name="Freeform 52"/>
                <p:cNvSpPr/>
                <p:nvPr/>
              </p:nvSpPr>
              <p:spPr>
                <a:xfrm>
                  <a:off x="983129" y="2971800"/>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54" name="TextBox 53"/>
                <p:cNvSpPr txBox="1"/>
                <p:nvPr/>
              </p:nvSpPr>
              <p:spPr>
                <a:xfrm>
                  <a:off x="76200" y="2484341"/>
                  <a:ext cx="182132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rPr>
                    <a:t>Transactions</a:t>
                  </a:r>
                  <a:endPar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sp>
              <p:nvSpPr>
                <p:cNvPr id="55" name="Freeform 54"/>
                <p:cNvSpPr/>
                <p:nvPr/>
              </p:nvSpPr>
              <p:spPr>
                <a:xfrm>
                  <a:off x="1219200" y="3176321"/>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56" name="Freeform 55"/>
                <p:cNvSpPr/>
                <p:nvPr/>
              </p:nvSpPr>
              <p:spPr>
                <a:xfrm>
                  <a:off x="762000" y="3276600"/>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grpSp>
          <p:grpSp>
            <p:nvGrpSpPr>
              <p:cNvPr id="45" name="Group 44"/>
              <p:cNvGrpSpPr/>
              <p:nvPr/>
            </p:nvGrpSpPr>
            <p:grpSpPr>
              <a:xfrm>
                <a:off x="6103471" y="3553600"/>
                <a:ext cx="1295400" cy="1475600"/>
                <a:chOff x="1379071" y="2429415"/>
                <a:chExt cx="1295400" cy="1613867"/>
              </a:xfrm>
            </p:grpSpPr>
            <p:sp>
              <p:nvSpPr>
                <p:cNvPr id="50" name="Freeform 49"/>
                <p:cNvSpPr/>
                <p:nvPr/>
              </p:nvSpPr>
              <p:spPr>
                <a:xfrm>
                  <a:off x="1875865" y="2978940"/>
                  <a:ext cx="228600" cy="10643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rgbClr val="800000"/>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51" name="TextBox 50"/>
                <p:cNvSpPr txBox="1"/>
                <p:nvPr/>
              </p:nvSpPr>
              <p:spPr>
                <a:xfrm>
                  <a:off x="1379071" y="2429415"/>
                  <a:ext cx="1295400" cy="4039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rPr>
                    <a:t>Analytics</a:t>
                  </a:r>
                  <a:endPar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sp>
              <p:nvSpPr>
                <p:cNvPr id="52" name="Freeform 51"/>
                <p:cNvSpPr/>
                <p:nvPr/>
              </p:nvSpPr>
              <p:spPr>
                <a:xfrm>
                  <a:off x="2104465" y="2978940"/>
                  <a:ext cx="228600" cy="10643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rgbClr val="800000"/>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grpSp>
          <p:grpSp>
            <p:nvGrpSpPr>
              <p:cNvPr id="46" name="Group 45"/>
              <p:cNvGrpSpPr/>
              <p:nvPr/>
            </p:nvGrpSpPr>
            <p:grpSpPr>
              <a:xfrm>
                <a:off x="7627471" y="3553600"/>
                <a:ext cx="1295400" cy="1475600"/>
                <a:chOff x="1379071" y="2429415"/>
                <a:chExt cx="1295400" cy="1613867"/>
              </a:xfrm>
            </p:grpSpPr>
            <p:sp>
              <p:nvSpPr>
                <p:cNvPr id="47" name="Freeform 46"/>
                <p:cNvSpPr/>
                <p:nvPr/>
              </p:nvSpPr>
              <p:spPr>
                <a:xfrm>
                  <a:off x="1828800" y="2978940"/>
                  <a:ext cx="228600" cy="10643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rgbClr val="800000"/>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48" name="TextBox 47"/>
                <p:cNvSpPr txBox="1"/>
                <p:nvPr/>
              </p:nvSpPr>
              <p:spPr>
                <a:xfrm>
                  <a:off x="1379071" y="2429415"/>
                  <a:ext cx="1295400" cy="4039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rPr>
                    <a:t>Analytics</a:t>
                  </a:r>
                  <a:endPar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sp>
              <p:nvSpPr>
                <p:cNvPr id="49" name="Freeform 48"/>
                <p:cNvSpPr/>
                <p:nvPr/>
              </p:nvSpPr>
              <p:spPr>
                <a:xfrm>
                  <a:off x="2057400" y="2978940"/>
                  <a:ext cx="228600" cy="10643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rgbClr val="800000"/>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grpSp>
        </p:grpSp>
        <p:sp>
          <p:nvSpPr>
            <p:cNvPr id="40" name="TextBox 39"/>
            <p:cNvSpPr txBox="1"/>
            <p:nvPr/>
          </p:nvSpPr>
          <p:spPr>
            <a:xfrm>
              <a:off x="4808071" y="6220598"/>
              <a:ext cx="4191000" cy="5706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0" cap="none" spc="0" normalizeH="0" baseline="0" noProof="0" dirty="0">
                  <a:ln>
                    <a:noFill/>
                  </a:ln>
                  <a:solidFill>
                    <a:sysClr val="windowText" lastClr="000000"/>
                  </a:solidFill>
                  <a:effectLst/>
                  <a:uLnTx/>
                  <a:uFillTx/>
                  <a:latin typeface="Gill Sans MT"/>
                  <a:ea typeface="+mn-ea"/>
                  <a:cs typeface="Gill Sans MT"/>
                </a:rPr>
                <a:t>Multiple-Instance</a:t>
              </a:r>
            </a:p>
          </p:txBody>
        </p:sp>
      </p:grpSp>
      <p:graphicFrame>
        <p:nvGraphicFramePr>
          <p:cNvPr id="74" name="Table 4">
            <a:extLst>
              <a:ext uri="{FF2B5EF4-FFF2-40B4-BE49-F238E27FC236}">
                <a16:creationId xmlns:a16="http://schemas.microsoft.com/office/drawing/2014/main" id="{802C111D-C4A8-D73A-D2C7-1BCB86AFF7AB}"/>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1E497D"/>
                          </a:solidFill>
                          <a:latin typeface="+mn-lt"/>
                          <a:ea typeface="+mn-ea"/>
                          <a:cs typeface="Futura Medium" panose="020B0602020204020303" pitchFamily="34" charset="-79"/>
                        </a:rPr>
                        <a:t>●</a:t>
                      </a:r>
                      <a:r>
                        <a:rPr lang="en-US" sz="800" kern="1200" dirty="0">
                          <a:solidFill>
                            <a:srgbClr val="A6A6A6"/>
                          </a:solidFill>
                          <a:latin typeface="+mn-lt"/>
                          <a:ea typeface="+mn-ea"/>
                          <a:cs typeface="Futura Medium" panose="020B0602020204020303" pitchFamily="34" charset="-79"/>
                        </a:rPr>
                        <a:t>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3731753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14400"/>
            <a:ext cx="8839200" cy="6324600"/>
          </a:xfrm>
        </p:spPr>
        <p:txBody>
          <a:bodyPr>
            <a:normAutofit/>
          </a:bodyPr>
          <a:lstStyle/>
          <a:p>
            <a:pPr lvl="1"/>
            <a:endParaRPr lang="en-US" sz="2200" dirty="0">
              <a:solidFill>
                <a:srgbClr val="595959"/>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lvl="1"/>
            <a:endParaRPr lang="en-US" sz="2400" dirty="0">
              <a:solidFill>
                <a:srgbClr val="595959"/>
              </a:solidFill>
            </a:endParaRPr>
          </a:p>
          <a:p>
            <a:pPr lvl="1"/>
            <a:endParaRPr lang="en-US" sz="2200" dirty="0">
              <a:solidFill>
                <a:srgbClr val="595959"/>
              </a:solidFill>
            </a:endParaRPr>
          </a:p>
        </p:txBody>
      </p:sp>
      <p:sp>
        <p:nvSpPr>
          <p:cNvPr id="20" name="Rectangle 19"/>
          <p:cNvSpPr/>
          <p:nvPr/>
        </p:nvSpPr>
        <p:spPr>
          <a:xfrm>
            <a:off x="0" y="895352"/>
            <a:ext cx="9144000" cy="830997"/>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One of the </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major challenges </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in multiple-instance systems is </a:t>
            </a:r>
            <a:br>
              <a:rPr kumimoji="0" lang="en-US" sz="24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to keep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analytical</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 replicas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up-to-date</a:t>
            </a:r>
          </a:p>
        </p:txBody>
      </p:sp>
      <p:sp>
        <p:nvSpPr>
          <p:cNvPr id="51" name="Rectangle 50"/>
          <p:cNvSpPr/>
          <p:nvPr/>
        </p:nvSpPr>
        <p:spPr>
          <a:xfrm>
            <a:off x="86833" y="4548036"/>
            <a:ext cx="7933267" cy="461665"/>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To maintain data freshness (via </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Update Propagation</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a:t>
            </a:r>
          </a:p>
        </p:txBody>
      </p:sp>
      <p:grpSp>
        <p:nvGrpSpPr>
          <p:cNvPr id="52" name="Group 51"/>
          <p:cNvGrpSpPr/>
          <p:nvPr/>
        </p:nvGrpSpPr>
        <p:grpSpPr>
          <a:xfrm>
            <a:off x="163696" y="4904210"/>
            <a:ext cx="9448800" cy="874932"/>
            <a:chOff x="568179" y="3421559"/>
            <a:chExt cx="8407213" cy="883478"/>
          </a:xfrm>
        </p:grpSpPr>
        <p:sp>
          <p:nvSpPr>
            <p:cNvPr id="53" name="TextBox 52"/>
            <p:cNvSpPr txBox="1"/>
            <p:nvPr/>
          </p:nvSpPr>
          <p:spPr>
            <a:xfrm>
              <a:off x="568179" y="3421559"/>
              <a:ext cx="474011" cy="7148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lumMod val="65000"/>
                      <a:lumOff val="35000"/>
                    </a:prstClr>
                  </a:solidFill>
                  <a:effectLst/>
                  <a:uLnTx/>
                  <a:uFillTx/>
                  <a:latin typeface="Gill Sans MT"/>
                  <a:ea typeface="+mn-ea"/>
                  <a:cs typeface="Gill Sans MT"/>
                </a:rPr>
                <a:t>1</a:t>
              </a:r>
            </a:p>
          </p:txBody>
        </p:sp>
        <p:sp>
          <p:nvSpPr>
            <p:cNvPr id="54" name="TextBox 53"/>
            <p:cNvSpPr txBox="1"/>
            <p:nvPr/>
          </p:nvSpPr>
          <p:spPr>
            <a:xfrm>
              <a:off x="974390" y="3528081"/>
              <a:ext cx="8001002" cy="77695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C00000"/>
                  </a:solidFill>
                  <a:effectLst/>
                  <a:uLnTx/>
                  <a:uFillTx/>
                  <a:latin typeface="Gill Sans MT"/>
                  <a:ea typeface="+mn-ea"/>
                  <a:cs typeface="Gill Sans MT"/>
                </a:rPr>
                <a:t>Update Gathering and Shipping</a:t>
              </a:r>
              <a:r>
                <a:rPr kumimoji="0" lang="en-US" sz="2200" b="1" i="0" u="none" strike="noStrike" kern="1200" cap="none" spc="0" normalizeH="0" baseline="0" noProof="0" dirty="0">
                  <a:ln>
                    <a:noFill/>
                  </a:ln>
                  <a:solidFill>
                    <a:srgbClr val="1F497D"/>
                  </a:solidFill>
                  <a:effectLst/>
                  <a:uLnTx/>
                  <a:uFillTx/>
                  <a:latin typeface="Gill Sans MT"/>
                  <a:ea typeface="+mn-ea"/>
                  <a:cs typeface="Gill Sans MT"/>
                </a:rPr>
                <a:t>: </a:t>
              </a:r>
              <a:r>
                <a:rPr kumimoji="0" lang="en-US" sz="2200" b="1" i="0" u="none" strike="noStrike" kern="1200" cap="none" spc="0" normalizeH="0" baseline="0" noProof="0" dirty="0">
                  <a:ln>
                    <a:noFill/>
                  </a:ln>
                  <a:solidFill>
                    <a:srgbClr val="1400FF"/>
                  </a:solidFill>
                  <a:effectLst/>
                  <a:uLnTx/>
                  <a:uFillTx/>
                  <a:latin typeface="Gill Sans MT"/>
                  <a:ea typeface="+mn-ea"/>
                  <a:cs typeface="Gill Sans MT"/>
                </a:rPr>
                <a:t>gather</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 </a:t>
              </a:r>
              <a:r>
                <a:rPr kumimoji="0" lang="en-US" sz="2200" b="1" i="0" u="none" strike="noStrike" kern="1200" cap="none" spc="0" normalizeH="0" baseline="0" noProof="0" dirty="0">
                  <a:ln>
                    <a:noFill/>
                  </a:ln>
                  <a:solidFill>
                    <a:srgbClr val="1F497D"/>
                  </a:solidFill>
                  <a:effectLst/>
                  <a:uLnTx/>
                  <a:uFillTx/>
                  <a:latin typeface="Gill Sans MT"/>
                  <a:ea typeface="+mn-ea"/>
                  <a:cs typeface="Gill Sans MT"/>
                </a:rPr>
                <a:t>updates from </a:t>
              </a:r>
              <a:br>
                <a:rPr kumimoji="0" lang="en-US" sz="2200" b="1" i="0" u="none" strike="noStrike" kern="1200" cap="none" spc="0" normalizeH="0" baseline="0" noProof="0" dirty="0">
                  <a:ln>
                    <a:noFill/>
                  </a:ln>
                  <a:solidFill>
                    <a:srgbClr val="1F497D"/>
                  </a:solidFill>
                  <a:effectLst/>
                  <a:uLnTx/>
                  <a:uFillTx/>
                  <a:latin typeface="Gill Sans MT"/>
                  <a:ea typeface="+mn-ea"/>
                  <a:cs typeface="Gill Sans MT"/>
                </a:rPr>
              </a:br>
              <a:r>
                <a:rPr kumimoji="0" lang="en-US" sz="2200" b="1" i="0" u="none" strike="noStrike" kern="1200" cap="none" spc="0" normalizeH="0" baseline="0" noProof="0" dirty="0">
                  <a:ln>
                    <a:noFill/>
                  </a:ln>
                  <a:solidFill>
                    <a:srgbClr val="1F497D"/>
                  </a:solidFill>
                  <a:effectLst/>
                  <a:uLnTx/>
                  <a:uFillTx/>
                  <a:latin typeface="Gill Sans MT"/>
                  <a:ea typeface="+mn-ea"/>
                  <a:cs typeface="Gill Sans MT"/>
                </a:rPr>
                <a:t>transactional threads and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ship</a:t>
              </a:r>
              <a:r>
                <a:rPr kumimoji="0" lang="en-US" sz="2200" b="1" i="0" u="none" strike="noStrike" kern="1200" cap="none" spc="0" normalizeH="0" baseline="0" noProof="0" dirty="0">
                  <a:ln>
                    <a:noFill/>
                  </a:ln>
                  <a:solidFill>
                    <a:srgbClr val="1F497D"/>
                  </a:solidFill>
                  <a:effectLst/>
                  <a:uLnTx/>
                  <a:uFillTx/>
                  <a:latin typeface="Gill Sans MT"/>
                  <a:ea typeface="+mn-ea"/>
                  <a:cs typeface="Gill Sans MT"/>
                </a:rPr>
                <a:t> them to analytical the replica</a:t>
              </a:r>
            </a:p>
          </p:txBody>
        </p:sp>
      </p:grpSp>
      <p:grpSp>
        <p:nvGrpSpPr>
          <p:cNvPr id="55" name="Group 54"/>
          <p:cNvGrpSpPr/>
          <p:nvPr/>
        </p:nvGrpSpPr>
        <p:grpSpPr>
          <a:xfrm>
            <a:off x="163033" y="5692533"/>
            <a:ext cx="9144000" cy="848609"/>
            <a:chOff x="406767" y="3421560"/>
            <a:chExt cx="8475011" cy="856896"/>
          </a:xfrm>
        </p:grpSpPr>
        <p:sp>
          <p:nvSpPr>
            <p:cNvPr id="56" name="TextBox 55"/>
            <p:cNvSpPr txBox="1"/>
            <p:nvPr/>
          </p:nvSpPr>
          <p:spPr>
            <a:xfrm>
              <a:off x="406767" y="3421560"/>
              <a:ext cx="474011" cy="7148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lumMod val="65000"/>
                      <a:lumOff val="35000"/>
                    </a:prstClr>
                  </a:solidFill>
                  <a:effectLst/>
                  <a:uLnTx/>
                  <a:uFillTx/>
                  <a:latin typeface="Gill Sans MT"/>
                  <a:ea typeface="+mn-ea"/>
                  <a:cs typeface="Gill Sans MT"/>
                </a:rPr>
                <a:t>2</a:t>
              </a:r>
            </a:p>
          </p:txBody>
        </p:sp>
        <p:sp>
          <p:nvSpPr>
            <p:cNvPr id="57" name="TextBox 56"/>
            <p:cNvSpPr txBox="1"/>
            <p:nvPr/>
          </p:nvSpPr>
          <p:spPr>
            <a:xfrm>
              <a:off x="880776" y="3501501"/>
              <a:ext cx="8001002" cy="7769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C00000"/>
                  </a:solidFill>
                  <a:effectLst/>
                  <a:uLnTx/>
                  <a:uFillTx/>
                  <a:latin typeface="Gill Sans MT"/>
                  <a:ea typeface="+mn-ea"/>
                  <a:cs typeface="Gill Sans MT"/>
                </a:rPr>
                <a:t>Update Application</a:t>
              </a:r>
              <a:r>
                <a:rPr kumimoji="0" lang="en-US" sz="2200" b="1" i="0" u="none" strike="noStrike" kern="1200" cap="none" spc="0" normalizeH="0" baseline="0" noProof="0" dirty="0">
                  <a:ln>
                    <a:noFill/>
                  </a:ln>
                  <a:solidFill>
                    <a:srgbClr val="1F497D"/>
                  </a:solidFill>
                  <a:effectLst/>
                  <a:uLnTx/>
                  <a:uFillTx/>
                  <a:latin typeface="Gill Sans MT"/>
                  <a:ea typeface="+mn-ea"/>
                  <a:cs typeface="Gill Sans MT"/>
                </a:rPr>
                <a:t>: perform the necessary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format conversation </a:t>
              </a:r>
              <a:r>
                <a:rPr kumimoji="0" lang="en-US" sz="2200" b="1" i="0" u="none" strike="noStrike" kern="1200" cap="none" spc="0" normalizeH="0" baseline="0" noProof="0" dirty="0">
                  <a:ln>
                    <a:noFill/>
                  </a:ln>
                  <a:solidFill>
                    <a:srgbClr val="1F497D"/>
                  </a:solidFill>
                  <a:effectLst/>
                  <a:uLnTx/>
                  <a:uFillTx/>
                  <a:latin typeface="Gill Sans MT"/>
                  <a:ea typeface="+mn-ea"/>
                  <a:cs typeface="Gill Sans MT"/>
                </a:rPr>
                <a:t>and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apply</a:t>
              </a:r>
              <a:r>
                <a:rPr kumimoji="0" lang="en-US" sz="2200" b="1" i="0" u="none" strike="noStrike" kern="1200" cap="none" spc="0" normalizeH="0" baseline="0" noProof="0" dirty="0">
                  <a:ln>
                    <a:noFill/>
                  </a:ln>
                  <a:solidFill>
                    <a:srgbClr val="1F497D"/>
                  </a:solidFill>
                  <a:effectLst/>
                  <a:uLnTx/>
                  <a:uFillTx/>
                  <a:latin typeface="Gill Sans MT"/>
                  <a:ea typeface="+mn-ea"/>
                  <a:cs typeface="Gill Sans MT"/>
                </a:rPr>
                <a:t> those updates to analytical replicas</a:t>
              </a:r>
            </a:p>
          </p:txBody>
        </p:sp>
      </p:grpSp>
      <p:grpSp>
        <p:nvGrpSpPr>
          <p:cNvPr id="8" name="Group 7"/>
          <p:cNvGrpSpPr/>
          <p:nvPr/>
        </p:nvGrpSpPr>
        <p:grpSpPr>
          <a:xfrm>
            <a:off x="1752600" y="1805765"/>
            <a:ext cx="5486400" cy="2754675"/>
            <a:chOff x="1600200" y="1918517"/>
            <a:chExt cx="5486400" cy="3762508"/>
          </a:xfrm>
        </p:grpSpPr>
        <p:grpSp>
          <p:nvGrpSpPr>
            <p:cNvPr id="31" name="Group 30"/>
            <p:cNvGrpSpPr/>
            <p:nvPr/>
          </p:nvGrpSpPr>
          <p:grpSpPr>
            <a:xfrm>
              <a:off x="1600200" y="1918517"/>
              <a:ext cx="5486400" cy="3226437"/>
              <a:chOff x="1524000" y="1761293"/>
              <a:chExt cx="5486400" cy="3474623"/>
            </a:xfrm>
          </p:grpSpPr>
          <p:sp>
            <p:nvSpPr>
              <p:cNvPr id="32" name="Rectangle 31"/>
              <p:cNvSpPr/>
              <p:nvPr/>
            </p:nvSpPr>
            <p:spPr>
              <a:xfrm>
                <a:off x="1981200" y="2433801"/>
                <a:ext cx="5029200" cy="2802115"/>
              </a:xfrm>
              <a:prstGeom prst="rect">
                <a:avLst/>
              </a:prstGeom>
              <a:ln w="38100" cmpd="sng">
                <a:solidFill>
                  <a:srgbClr val="000000"/>
                </a:solidFill>
                <a:prstDash val="dash"/>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Gill Sans MT"/>
                </a:endParaRPr>
              </a:p>
            </p:txBody>
          </p:sp>
          <p:grpSp>
            <p:nvGrpSpPr>
              <p:cNvPr id="33" name="Group 32"/>
              <p:cNvGrpSpPr/>
              <p:nvPr/>
            </p:nvGrpSpPr>
            <p:grpSpPr>
              <a:xfrm>
                <a:off x="2278529" y="3429000"/>
                <a:ext cx="1752600" cy="990600"/>
                <a:chOff x="152400" y="3962400"/>
                <a:chExt cx="2590800" cy="990600"/>
              </a:xfrm>
            </p:grpSpPr>
            <p:sp>
              <p:nvSpPr>
                <p:cNvPr id="49" name="Can 48"/>
                <p:cNvSpPr/>
                <p:nvPr/>
              </p:nvSpPr>
              <p:spPr>
                <a:xfrm>
                  <a:off x="533400" y="3962400"/>
                  <a:ext cx="1828800" cy="990600"/>
                </a:xfrm>
                <a:prstGeom prst="can">
                  <a:avLst/>
                </a:prstGeom>
                <a:solidFill>
                  <a:srgbClr val="1F497D"/>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mn-ea"/>
                    <a:cs typeface="Gill Sans MT"/>
                  </a:endParaRPr>
                </a:p>
              </p:txBody>
            </p:sp>
            <p:sp>
              <p:nvSpPr>
                <p:cNvPr id="50" name="Rectangle 49"/>
                <p:cNvSpPr/>
                <p:nvPr/>
              </p:nvSpPr>
              <p:spPr>
                <a:xfrm>
                  <a:off x="152400" y="4200133"/>
                  <a:ext cx="2590800" cy="400110"/>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Gill Sans MT"/>
                      <a:ea typeface="+mn-ea"/>
                      <a:cs typeface="Gill Sans MT"/>
                    </a:rPr>
                    <a:t>Replica</a:t>
                  </a:r>
                </a:p>
              </p:txBody>
            </p:sp>
          </p:grpSp>
          <p:grpSp>
            <p:nvGrpSpPr>
              <p:cNvPr id="34" name="Group 33"/>
              <p:cNvGrpSpPr/>
              <p:nvPr/>
            </p:nvGrpSpPr>
            <p:grpSpPr>
              <a:xfrm>
                <a:off x="5154688" y="2667000"/>
                <a:ext cx="1828800" cy="1053761"/>
                <a:chOff x="112618" y="3962400"/>
                <a:chExt cx="2703443" cy="1053761"/>
              </a:xfrm>
            </p:grpSpPr>
            <p:sp>
              <p:nvSpPr>
                <p:cNvPr id="47" name="Can 46"/>
                <p:cNvSpPr/>
                <p:nvPr/>
              </p:nvSpPr>
              <p:spPr>
                <a:xfrm>
                  <a:off x="533400" y="3962400"/>
                  <a:ext cx="1828801" cy="1030951"/>
                </a:xfrm>
                <a:prstGeom prst="can">
                  <a:avLst/>
                </a:prstGeom>
                <a:solidFill>
                  <a:srgbClr val="1F497D"/>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mn-ea"/>
                    <a:cs typeface="Gill Sans MT"/>
                  </a:endParaRPr>
                </a:p>
              </p:txBody>
            </p:sp>
            <p:sp>
              <p:nvSpPr>
                <p:cNvPr id="48" name="Rectangle 47"/>
                <p:cNvSpPr/>
                <p:nvPr/>
              </p:nvSpPr>
              <p:spPr>
                <a:xfrm>
                  <a:off x="112618" y="4065455"/>
                  <a:ext cx="2703443" cy="950706"/>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Gill Sans MT"/>
                      <a:ea typeface="+mn-ea"/>
                      <a:cs typeface="Gill Sans MT"/>
                    </a:rPr>
                    <a:t>Analytical Replica</a:t>
                  </a:r>
                </a:p>
              </p:txBody>
            </p:sp>
          </p:grpSp>
          <p:grpSp>
            <p:nvGrpSpPr>
              <p:cNvPr id="35" name="Group 34"/>
              <p:cNvGrpSpPr/>
              <p:nvPr/>
            </p:nvGrpSpPr>
            <p:grpSpPr>
              <a:xfrm>
                <a:off x="5154688" y="3962400"/>
                <a:ext cx="1828800" cy="1161432"/>
                <a:chOff x="112617" y="3962400"/>
                <a:chExt cx="2703443" cy="1161432"/>
              </a:xfrm>
            </p:grpSpPr>
            <p:sp>
              <p:nvSpPr>
                <p:cNvPr id="45" name="Can 44"/>
                <p:cNvSpPr/>
                <p:nvPr/>
              </p:nvSpPr>
              <p:spPr>
                <a:xfrm>
                  <a:off x="533400" y="3962400"/>
                  <a:ext cx="1828799" cy="1030950"/>
                </a:xfrm>
                <a:prstGeom prst="can">
                  <a:avLst/>
                </a:prstGeom>
                <a:solidFill>
                  <a:srgbClr val="1F497D"/>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mn-ea"/>
                    <a:cs typeface="Gill Sans MT"/>
                  </a:endParaRPr>
                </a:p>
              </p:txBody>
            </p:sp>
            <p:sp>
              <p:nvSpPr>
                <p:cNvPr id="46" name="Rectangle 45"/>
                <p:cNvSpPr/>
                <p:nvPr/>
              </p:nvSpPr>
              <p:spPr>
                <a:xfrm>
                  <a:off x="112617" y="4127856"/>
                  <a:ext cx="2703443" cy="995976"/>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Gill Sans MT"/>
                      <a:ea typeface="+mn-ea"/>
                      <a:cs typeface="Gill Sans MT"/>
                    </a:rPr>
                    <a:t>Analytical Replica</a:t>
                  </a:r>
                </a:p>
              </p:txBody>
            </p:sp>
          </p:grpSp>
          <p:grpSp>
            <p:nvGrpSpPr>
              <p:cNvPr id="36" name="Group 35"/>
              <p:cNvGrpSpPr/>
              <p:nvPr/>
            </p:nvGrpSpPr>
            <p:grpSpPr>
              <a:xfrm>
                <a:off x="1524000" y="1761293"/>
                <a:ext cx="3116729" cy="1591507"/>
                <a:chOff x="-533400" y="2216035"/>
                <a:chExt cx="3116729" cy="1591507"/>
              </a:xfrm>
            </p:grpSpPr>
            <p:sp>
              <p:nvSpPr>
                <p:cNvPr id="41" name="Freeform 40"/>
                <p:cNvSpPr/>
                <p:nvPr/>
              </p:nvSpPr>
              <p:spPr>
                <a:xfrm>
                  <a:off x="983129" y="2894001"/>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42" name="TextBox 41"/>
                <p:cNvSpPr txBox="1"/>
                <p:nvPr/>
              </p:nvSpPr>
              <p:spPr>
                <a:xfrm>
                  <a:off x="-533400" y="2216035"/>
                  <a:ext cx="3116729" cy="4308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ysClr val="windowText" lastClr="000000"/>
                      </a:solidFill>
                      <a:effectLst/>
                      <a:uLnTx/>
                      <a:uFillTx/>
                      <a:latin typeface="Gill Sans MT"/>
                      <a:ea typeface="+mn-ea"/>
                      <a:cs typeface="Gill Sans MT"/>
                    </a:rPr>
                    <a:t>Transactional queries</a:t>
                  </a:r>
                  <a:endPar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sp>
              <p:nvSpPr>
                <p:cNvPr id="43" name="Freeform 42"/>
                <p:cNvSpPr/>
                <p:nvPr/>
              </p:nvSpPr>
              <p:spPr>
                <a:xfrm>
                  <a:off x="1219200" y="3176321"/>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44" name="Freeform 43"/>
                <p:cNvSpPr/>
                <p:nvPr/>
              </p:nvSpPr>
              <p:spPr>
                <a:xfrm>
                  <a:off x="762000" y="3276600"/>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grpSp>
          <p:cxnSp>
            <p:nvCxnSpPr>
              <p:cNvPr id="37" name="Straight Arrow Connector 36"/>
              <p:cNvCxnSpPr/>
              <p:nvPr/>
            </p:nvCxnSpPr>
            <p:spPr>
              <a:xfrm flipV="1">
                <a:off x="4046071" y="3429000"/>
                <a:ext cx="1143000" cy="457200"/>
              </a:xfrm>
              <a:prstGeom prst="straightConnector1">
                <a:avLst/>
              </a:prstGeom>
              <a:ln w="5715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4046071" y="4038600"/>
                <a:ext cx="1135529" cy="533400"/>
              </a:xfrm>
              <a:prstGeom prst="straightConnector1">
                <a:avLst/>
              </a:prstGeom>
              <a:ln w="5715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3485759" y="2882140"/>
                <a:ext cx="182132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rPr>
                  <a:t>Updates</a:t>
                </a:r>
                <a:endPar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sp>
            <p:nvSpPr>
              <p:cNvPr id="40" name="TextBox 39"/>
              <p:cNvSpPr txBox="1"/>
              <p:nvPr/>
            </p:nvSpPr>
            <p:spPr>
              <a:xfrm>
                <a:off x="3485759" y="4530331"/>
                <a:ext cx="182132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rPr>
                  <a:t>Updates</a:t>
                </a:r>
                <a:endPar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grpSp>
        <p:sp>
          <p:nvSpPr>
            <p:cNvPr id="58" name="TextBox 57"/>
            <p:cNvSpPr txBox="1"/>
            <p:nvPr/>
          </p:nvSpPr>
          <p:spPr>
            <a:xfrm>
              <a:off x="2590490" y="5134530"/>
              <a:ext cx="4012316" cy="54649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Multiple-Instance HTAP System</a:t>
              </a:r>
            </a:p>
          </p:txBody>
        </p:sp>
      </p:grpSp>
      <p:sp>
        <p:nvSpPr>
          <p:cNvPr id="60" name="Title 16">
            <a:extLst>
              <a:ext uri="{FF2B5EF4-FFF2-40B4-BE49-F238E27FC236}">
                <a16:creationId xmlns:a16="http://schemas.microsoft.com/office/drawing/2014/main" id="{2BD7E028-DDBD-764A-D6F8-6E81D4050799}"/>
              </a:ext>
            </a:extLst>
          </p:cNvPr>
          <p:cNvSpPr>
            <a:spLocks noGrp="1"/>
          </p:cNvSpPr>
          <p:nvPr>
            <p:ph type="title"/>
          </p:nvPr>
        </p:nvSpPr>
        <p:spPr>
          <a:xfrm>
            <a:off x="0" y="0"/>
            <a:ext cx="9144000" cy="914400"/>
          </a:xfrm>
        </p:spPr>
        <p:txBody>
          <a:bodyPr/>
          <a:lstStyle/>
          <a:p>
            <a:r>
              <a:rPr lang="en-US" dirty="0"/>
              <a:t>Maintaining Data Freshness </a:t>
            </a:r>
          </a:p>
        </p:txBody>
      </p:sp>
      <p:sp>
        <p:nvSpPr>
          <p:cNvPr id="5" name="Slide Number Placeholder 4">
            <a:extLst>
              <a:ext uri="{FF2B5EF4-FFF2-40B4-BE49-F238E27FC236}">
                <a16:creationId xmlns:a16="http://schemas.microsoft.com/office/drawing/2014/main" id="{D3AF3CF4-0DBB-B44D-A765-434AAD236B95}"/>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55</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61" name="Table 4">
            <a:extLst>
              <a:ext uri="{FF2B5EF4-FFF2-40B4-BE49-F238E27FC236}">
                <a16:creationId xmlns:a16="http://schemas.microsoft.com/office/drawing/2014/main" id="{DE8ADEEE-B5E9-1743-1BFD-35E2D2BDCB1C}"/>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a:t>
                      </a:r>
                      <a:r>
                        <a:rPr lang="en-US" sz="800" kern="1200" dirty="0">
                          <a:solidFill>
                            <a:srgbClr val="1E497D"/>
                          </a:solidFill>
                          <a:latin typeface="+mn-lt"/>
                          <a:ea typeface="+mn-ea"/>
                          <a:cs typeface="Futura Medium" panose="020B0602020204020303" pitchFamily="34" charset="-79"/>
                        </a:rPr>
                        <a:t>●</a:t>
                      </a: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1586992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1"/>
                                        </p:tgtEl>
                                        <p:attrNameLst>
                                          <p:attrName>style.visibility</p:attrName>
                                        </p:attrNameLst>
                                      </p:cBhvr>
                                      <p:to>
                                        <p:strVal val="visible"/>
                                      </p:to>
                                    </p:set>
                                    <p:animEffect transition="in" filter="fade">
                                      <p:cBhvr>
                                        <p:cTn id="15" dur="500"/>
                                        <p:tgtEl>
                                          <p:spTgt spid="5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5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14400"/>
            <a:ext cx="8839200" cy="6096000"/>
          </a:xfrm>
        </p:spPr>
        <p:txBody>
          <a:bodyPr>
            <a:normAutofit/>
          </a:bodyPr>
          <a:lstStyle/>
          <a:p>
            <a:pPr marL="342900" lvl="1" indent="-342900">
              <a:buFont typeface="Arial" pitchFamily="34" charset="0"/>
              <a:buChar char="•"/>
            </a:pPr>
            <a:endParaRPr lang="en-US" sz="2400" dirty="0">
              <a:solidFill>
                <a:schemeClr val="tx2"/>
              </a:solidFill>
            </a:endParaRPr>
          </a:p>
          <a:p>
            <a:pPr marL="0" lvl="1" indent="0">
              <a:buNone/>
            </a:pPr>
            <a:br>
              <a:rPr lang="en-US" sz="2200" dirty="0">
                <a:solidFill>
                  <a:srgbClr val="595959"/>
                </a:solidFill>
              </a:rPr>
            </a:br>
            <a:br>
              <a:rPr lang="en-US" sz="2100" dirty="0">
                <a:solidFill>
                  <a:srgbClr val="595959"/>
                </a:solidFill>
              </a:rPr>
            </a:br>
            <a:endParaRPr lang="en-US" sz="2100" dirty="0">
              <a:solidFill>
                <a:srgbClr val="595959"/>
              </a:solidFill>
            </a:endParaRPr>
          </a:p>
          <a:p>
            <a:pPr lvl="1"/>
            <a:endParaRPr lang="en-US" sz="2000" dirty="0">
              <a:solidFill>
                <a:srgbClr val="595959"/>
              </a:solidFill>
            </a:endParaRPr>
          </a:p>
          <a:p>
            <a:pPr lvl="1"/>
            <a:endParaRPr lang="en-US" sz="2000" dirty="0">
              <a:solidFill>
                <a:srgbClr val="595959"/>
              </a:solidFill>
            </a:endParaRPr>
          </a:p>
          <a:p>
            <a:endParaRPr lang="en-US" dirty="0"/>
          </a:p>
          <a:p>
            <a:endParaRPr lang="en-US" dirty="0"/>
          </a:p>
        </p:txBody>
      </p:sp>
      <p:sp>
        <p:nvSpPr>
          <p:cNvPr id="41" name="Rectangle 40"/>
          <p:cNvSpPr/>
          <p:nvPr/>
        </p:nvSpPr>
        <p:spPr>
          <a:xfrm>
            <a:off x="0" y="4418993"/>
            <a:ext cx="9144000" cy="830997"/>
          </a:xfrm>
          <a:prstGeom prst="rect">
            <a:avLst/>
          </a:prstGeom>
          <a:solidFill>
            <a:srgbClr val="81180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Transactional </a:t>
            </a:r>
            <a:r>
              <a:rPr kumimoji="0" lang="en-US" sz="2400" b="1" i="0" u="sng" strike="noStrike" kern="1200" cap="none" spc="0" normalizeH="0" baseline="0" noProof="0" dirty="0">
                <a:ln>
                  <a:noFill/>
                </a:ln>
                <a:solidFill>
                  <a:prstClr val="white"/>
                </a:solidFill>
                <a:effectLst/>
                <a:uLnTx/>
                <a:uFillTx/>
                <a:latin typeface="Gill Sans MT"/>
                <a:ea typeface="+mn-ea"/>
                <a:cs typeface="Gill Sans MT"/>
              </a:rPr>
              <a:t>throughput reduces</a:t>
            </a: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 by up to </a:t>
            </a:r>
            <a:r>
              <a:rPr kumimoji="0" lang="en-US" sz="2400" b="1" i="0" u="sng" strike="noStrike" kern="1200" cap="none" spc="0" normalizeH="0" baseline="0" noProof="0" dirty="0">
                <a:ln>
                  <a:noFill/>
                </a:ln>
                <a:solidFill>
                  <a:prstClr val="white"/>
                </a:solidFill>
                <a:effectLst/>
                <a:uLnTx/>
                <a:uFillTx/>
                <a:latin typeface="Gill Sans MT"/>
                <a:ea typeface="+mn-ea"/>
                <a:cs typeface="Gill Sans MT"/>
              </a:rPr>
              <a:t>21.2%</a:t>
            </a: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 during the update gathering &amp; shipping process</a:t>
            </a:r>
          </a:p>
        </p:txBody>
      </p:sp>
      <p:graphicFrame>
        <p:nvGraphicFramePr>
          <p:cNvPr id="39" name="Chart 38"/>
          <p:cNvGraphicFramePr>
            <a:graphicFrameLocks/>
          </p:cNvGraphicFramePr>
          <p:nvPr/>
        </p:nvGraphicFramePr>
        <p:xfrm>
          <a:off x="-108204" y="1595692"/>
          <a:ext cx="9252204" cy="2567940"/>
        </p:xfrm>
        <a:graphic>
          <a:graphicData uri="http://schemas.openxmlformats.org/drawingml/2006/chart">
            <c:chart xmlns:c="http://schemas.openxmlformats.org/drawingml/2006/chart" xmlns:r="http://schemas.openxmlformats.org/officeDocument/2006/relationships" r:id="rId3"/>
          </a:graphicData>
        </a:graphic>
      </p:graphicFrame>
      <p:sp>
        <p:nvSpPr>
          <p:cNvPr id="15" name="Title 14">
            <a:extLst>
              <a:ext uri="{FF2B5EF4-FFF2-40B4-BE49-F238E27FC236}">
                <a16:creationId xmlns:a16="http://schemas.microsoft.com/office/drawing/2014/main" id="{DCEE8FCD-084C-D4A8-4CAC-7611D3DBDF3A}"/>
              </a:ext>
            </a:extLst>
          </p:cNvPr>
          <p:cNvSpPr>
            <a:spLocks noGrp="1"/>
          </p:cNvSpPr>
          <p:nvPr>
            <p:ph type="title"/>
          </p:nvPr>
        </p:nvSpPr>
        <p:spPr/>
        <p:txBody>
          <a:bodyPr/>
          <a:lstStyle/>
          <a:p>
            <a:r>
              <a:rPr lang="en-US" dirty="0"/>
              <a:t>Cost of Update Propagation</a:t>
            </a:r>
          </a:p>
        </p:txBody>
      </p:sp>
      <p:sp>
        <p:nvSpPr>
          <p:cNvPr id="18" name="Rectangle 17">
            <a:extLst>
              <a:ext uri="{FF2B5EF4-FFF2-40B4-BE49-F238E27FC236}">
                <a16:creationId xmlns:a16="http://schemas.microsoft.com/office/drawing/2014/main" id="{34F1A567-CE37-FD61-91E6-A9FC27156518}"/>
              </a:ext>
            </a:extLst>
          </p:cNvPr>
          <p:cNvSpPr/>
          <p:nvPr/>
        </p:nvSpPr>
        <p:spPr>
          <a:xfrm>
            <a:off x="0" y="5406525"/>
            <a:ext cx="9144000" cy="830997"/>
          </a:xfrm>
          <a:prstGeom prst="rect">
            <a:avLst/>
          </a:prstGeom>
          <a:solidFill>
            <a:srgbClr val="81180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Transactional </a:t>
            </a:r>
            <a:r>
              <a:rPr kumimoji="0" lang="en-US" sz="2400" b="1" i="0" u="sng" strike="noStrike" kern="1200" cap="none" spc="0" normalizeH="0" baseline="0" noProof="0" dirty="0">
                <a:ln>
                  <a:noFill/>
                </a:ln>
                <a:solidFill>
                  <a:prstClr val="white"/>
                </a:solidFill>
                <a:effectLst/>
                <a:uLnTx/>
                <a:uFillTx/>
                <a:latin typeface="Gill Sans MT"/>
                <a:ea typeface="+mn-ea"/>
                <a:cs typeface="Gill Sans MT"/>
              </a:rPr>
              <a:t>throughput reduces</a:t>
            </a: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 by up to </a:t>
            </a:r>
            <a:r>
              <a:rPr kumimoji="0" lang="en-US" sz="2400" b="1" i="0" u="sng" strike="noStrike" kern="1200" cap="none" spc="0" normalizeH="0" baseline="0" noProof="0" dirty="0">
                <a:ln>
                  <a:noFill/>
                </a:ln>
                <a:solidFill>
                  <a:prstClr val="white"/>
                </a:solidFill>
                <a:effectLst/>
                <a:uLnTx/>
                <a:uFillTx/>
                <a:latin typeface="Gill Sans MT"/>
                <a:ea typeface="+mn-ea"/>
                <a:cs typeface="Gill Sans MT"/>
              </a:rPr>
              <a:t>64.2%</a:t>
            </a: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 during the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update application process</a:t>
            </a:r>
          </a:p>
        </p:txBody>
      </p:sp>
      <p:cxnSp>
        <p:nvCxnSpPr>
          <p:cNvPr id="23" name="Straight Arrow Connector 22">
            <a:extLst>
              <a:ext uri="{FF2B5EF4-FFF2-40B4-BE49-F238E27FC236}">
                <a16:creationId xmlns:a16="http://schemas.microsoft.com/office/drawing/2014/main" id="{A2B45A85-07F8-A0B2-5104-BBBB0864C6A8}"/>
              </a:ext>
            </a:extLst>
          </p:cNvPr>
          <p:cNvCxnSpPr>
            <a:cxnSpLocks/>
          </p:cNvCxnSpPr>
          <p:nvPr/>
        </p:nvCxnSpPr>
        <p:spPr>
          <a:xfrm>
            <a:off x="6282519" y="2524836"/>
            <a:ext cx="0" cy="282054"/>
          </a:xfrm>
          <a:prstGeom prst="straightConnector1">
            <a:avLst/>
          </a:prstGeom>
          <a:ln w="25400">
            <a:solidFill>
              <a:schemeClr val="accent2"/>
            </a:solidFill>
            <a:prstDash val="sysDot"/>
            <a:headEnd type="triangle" w="sm" len="sm"/>
            <a:tailEnd type="triangle" w="sm" len="sm"/>
          </a:ln>
        </p:spPr>
        <p:style>
          <a:lnRef idx="1">
            <a:schemeClr val="accent1"/>
          </a:lnRef>
          <a:fillRef idx="0">
            <a:schemeClr val="accent1"/>
          </a:fillRef>
          <a:effectRef idx="0">
            <a:schemeClr val="accent1"/>
          </a:effectRef>
          <a:fontRef idx="minor">
            <a:schemeClr val="tx1"/>
          </a:fontRef>
        </p:style>
      </p:cxnSp>
      <p:grpSp>
        <p:nvGrpSpPr>
          <p:cNvPr id="26" name="Group 25">
            <a:extLst>
              <a:ext uri="{FF2B5EF4-FFF2-40B4-BE49-F238E27FC236}">
                <a16:creationId xmlns:a16="http://schemas.microsoft.com/office/drawing/2014/main" id="{BBF392EA-FF9B-5191-2355-53AD5C8FC2BB}"/>
              </a:ext>
            </a:extLst>
          </p:cNvPr>
          <p:cNvGrpSpPr/>
          <p:nvPr/>
        </p:nvGrpSpPr>
        <p:grpSpPr>
          <a:xfrm>
            <a:off x="5718412" y="2231409"/>
            <a:ext cx="771098" cy="1439839"/>
            <a:chOff x="5718412" y="2231409"/>
            <a:chExt cx="771098" cy="1439839"/>
          </a:xfrm>
        </p:grpSpPr>
        <p:cxnSp>
          <p:nvCxnSpPr>
            <p:cNvPr id="22" name="Straight Arrow Connector 21">
              <a:extLst>
                <a:ext uri="{FF2B5EF4-FFF2-40B4-BE49-F238E27FC236}">
                  <a16:creationId xmlns:a16="http://schemas.microsoft.com/office/drawing/2014/main" id="{D7475450-07A3-DA8B-E1C7-1C8FB036F3E3}"/>
                </a:ext>
              </a:extLst>
            </p:cNvPr>
            <p:cNvCxnSpPr>
              <a:cxnSpLocks/>
            </p:cNvCxnSpPr>
            <p:nvPr/>
          </p:nvCxnSpPr>
          <p:spPr>
            <a:xfrm>
              <a:off x="6089176" y="2347415"/>
              <a:ext cx="0" cy="177421"/>
            </a:xfrm>
            <a:prstGeom prst="straightConnector1">
              <a:avLst/>
            </a:prstGeom>
            <a:ln w="25400">
              <a:solidFill>
                <a:schemeClr val="accent2"/>
              </a:solidFill>
              <a:prstDash val="sysDot"/>
              <a:headEnd type="triangle" w="sm" len="sm"/>
              <a:tailEnd type="triangle" w="sm" len="sm"/>
            </a:ln>
          </p:spPr>
          <p:style>
            <a:lnRef idx="1">
              <a:schemeClr val="accent1"/>
            </a:lnRef>
            <a:fillRef idx="0">
              <a:schemeClr val="accent1"/>
            </a:fillRef>
            <a:effectRef idx="0">
              <a:schemeClr val="accent1"/>
            </a:effectRef>
            <a:fontRef idx="minor">
              <a:schemeClr val="tx1"/>
            </a:fontRef>
          </p:style>
        </p:cxnSp>
        <p:sp>
          <p:nvSpPr>
            <p:cNvPr id="21" name="Rounded Rectangle 20">
              <a:extLst>
                <a:ext uri="{FF2B5EF4-FFF2-40B4-BE49-F238E27FC236}">
                  <a16:creationId xmlns:a16="http://schemas.microsoft.com/office/drawing/2014/main" id="{10F9944A-4DC5-F2B8-5644-587703117B71}"/>
                </a:ext>
              </a:extLst>
            </p:cNvPr>
            <p:cNvSpPr/>
            <p:nvPr/>
          </p:nvSpPr>
          <p:spPr>
            <a:xfrm>
              <a:off x="5718412" y="2231409"/>
              <a:ext cx="771098" cy="1439839"/>
            </a:xfrm>
            <a:prstGeom prst="roundRect">
              <a:avLst/>
            </a:prstGeom>
            <a:noFill/>
            <a:ln w="381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grpSp>
      <p:sp>
        <p:nvSpPr>
          <p:cNvPr id="28" name="Rectangle 27">
            <a:extLst>
              <a:ext uri="{FF2B5EF4-FFF2-40B4-BE49-F238E27FC236}">
                <a16:creationId xmlns:a16="http://schemas.microsoft.com/office/drawing/2014/main" id="{FC588AB1-F14F-AB7E-6178-162CBDC3F48B}"/>
              </a:ext>
            </a:extLst>
          </p:cNvPr>
          <p:cNvSpPr/>
          <p:nvPr/>
        </p:nvSpPr>
        <p:spPr>
          <a:xfrm>
            <a:off x="0" y="1008292"/>
            <a:ext cx="9144000" cy="430887"/>
          </a:xfrm>
          <a:prstGeom prst="rect">
            <a:avLst/>
          </a:prstGeom>
          <a:solidFill>
            <a:schemeClr val="accent6">
              <a:lumMod val="20000"/>
              <a:lumOff val="80000"/>
            </a:schemeClr>
          </a:solid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We evaluate the </a:t>
            </a:r>
            <a:r>
              <a:rPr kumimoji="0" lang="en-US" sz="2200" b="1" i="0" u="none" strike="noStrike" kern="1200" cap="none" spc="0" normalizeH="0" baseline="0" noProof="0" dirty="0">
                <a:ln>
                  <a:noFill/>
                </a:ln>
                <a:solidFill>
                  <a:srgbClr val="C00000"/>
                </a:solidFill>
                <a:effectLst/>
                <a:uLnTx/>
                <a:uFillTx/>
                <a:latin typeface="Gill Sans MT"/>
                <a:ea typeface="+mn-ea"/>
                <a:cs typeface="Gill Sans MT"/>
              </a:rPr>
              <a:t>throughput loss </a:t>
            </a: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caused by Update Propagation:</a:t>
            </a:r>
            <a:endParaRPr kumimoji="0" lang="en-US" sz="2200" b="0" i="0" u="none" strike="noStrike" kern="1200" cap="none" spc="0" normalizeH="0" baseline="0" noProof="0" dirty="0">
              <a:ln>
                <a:noFill/>
              </a:ln>
              <a:solidFill>
                <a:prstClr val="black"/>
              </a:solidFill>
              <a:effectLst/>
              <a:uLnTx/>
              <a:uFillTx/>
              <a:latin typeface="Gill Sans MT"/>
              <a:ea typeface="+mn-ea"/>
              <a:cs typeface="+mn-cs"/>
            </a:endParaRPr>
          </a:p>
        </p:txBody>
      </p:sp>
      <p:sp>
        <p:nvSpPr>
          <p:cNvPr id="25" name="Slide Number Placeholder 24">
            <a:extLst>
              <a:ext uri="{FF2B5EF4-FFF2-40B4-BE49-F238E27FC236}">
                <a16:creationId xmlns:a16="http://schemas.microsoft.com/office/drawing/2014/main" id="{A9FDD32A-8372-3CB7-5924-C12A5D6A7314}"/>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56</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30" name="Table 4">
            <a:extLst>
              <a:ext uri="{FF2B5EF4-FFF2-40B4-BE49-F238E27FC236}">
                <a16:creationId xmlns:a16="http://schemas.microsoft.com/office/drawing/2014/main" id="{7DD4068F-FA74-58A3-D1FE-7E61B4EB46F8}"/>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a:t>
                      </a:r>
                      <a:r>
                        <a:rPr lang="en-US" sz="800" kern="1200" dirty="0">
                          <a:solidFill>
                            <a:srgbClr val="1E497D"/>
                          </a:solidFill>
                          <a:latin typeface="+mn-lt"/>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445083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Graphic spid="39" grpId="0">
        <p:bldAsOne/>
      </p:bldGraphic>
      <p:bldP spid="18" grpId="0" animBg="1"/>
      <p:bldP spid="2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90600"/>
            <a:ext cx="8839200" cy="6324600"/>
          </a:xfrm>
        </p:spPr>
        <p:txBody>
          <a:bodyPr>
            <a:normAutofit/>
          </a:bodyPr>
          <a:lstStyle/>
          <a:p>
            <a:pPr lvl="1"/>
            <a:endParaRPr lang="en-US" sz="2200" dirty="0">
              <a:solidFill>
                <a:srgbClr val="595959"/>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lvl="1"/>
            <a:endParaRPr lang="en-US" sz="2400" dirty="0">
              <a:solidFill>
                <a:srgbClr val="595959"/>
              </a:solidFill>
            </a:endParaRPr>
          </a:p>
          <a:p>
            <a:pPr lvl="1"/>
            <a:endParaRPr lang="en-US" sz="2200" dirty="0">
              <a:solidFill>
                <a:srgbClr val="595959"/>
              </a:solidFill>
            </a:endParaRPr>
          </a:p>
        </p:txBody>
      </p:sp>
      <p:sp>
        <p:nvSpPr>
          <p:cNvPr id="72" name="TextBox 71"/>
          <p:cNvSpPr txBox="1"/>
          <p:nvPr/>
        </p:nvSpPr>
        <p:spPr>
          <a:xfrm>
            <a:off x="76200" y="1535376"/>
            <a:ext cx="47401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1</a:t>
            </a:r>
          </a:p>
        </p:txBody>
      </p:sp>
      <p:sp>
        <p:nvSpPr>
          <p:cNvPr id="22" name="TextBox 21"/>
          <p:cNvSpPr txBox="1"/>
          <p:nvPr/>
        </p:nvSpPr>
        <p:spPr>
          <a:xfrm>
            <a:off x="59389" y="1542579"/>
            <a:ext cx="47401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1</a:t>
            </a:r>
          </a:p>
        </p:txBody>
      </p:sp>
      <p:grpSp>
        <p:nvGrpSpPr>
          <p:cNvPr id="24" name="Group 23"/>
          <p:cNvGrpSpPr/>
          <p:nvPr/>
        </p:nvGrpSpPr>
        <p:grpSpPr>
          <a:xfrm>
            <a:off x="-8558" y="1476901"/>
            <a:ext cx="9152558" cy="865068"/>
            <a:chOff x="0" y="2462301"/>
            <a:chExt cx="9144000" cy="734486"/>
          </a:xfrm>
        </p:grpSpPr>
        <p:sp>
          <p:nvSpPr>
            <p:cNvPr id="26" name="Rectangle 25"/>
            <p:cNvSpPr/>
            <p:nvPr/>
          </p:nvSpPr>
          <p:spPr>
            <a:xfrm>
              <a:off x="0" y="2462301"/>
              <a:ext cx="9144000" cy="705558"/>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State-of-the-art</a:t>
              </a:r>
              <a: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t> HTAP systems </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do not</a:t>
              </a:r>
              <a: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t> achieve </a:t>
              </a:r>
              <a:b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b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all of the desired HTAP properties</a:t>
              </a:r>
            </a:p>
          </p:txBody>
        </p:sp>
        <p:sp>
          <p:nvSpPr>
            <p:cNvPr id="27" name="TextBox 26"/>
            <p:cNvSpPr txBox="1"/>
            <p:nvPr/>
          </p:nvSpPr>
          <p:spPr>
            <a:xfrm>
              <a:off x="0" y="2491232"/>
              <a:ext cx="474011" cy="7055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lumMod val="65000"/>
                      <a:lumOff val="35000"/>
                    </a:prstClr>
                  </a:solidFill>
                  <a:effectLst/>
                  <a:uLnTx/>
                  <a:uFillTx/>
                  <a:latin typeface="Arial Black" panose="020B0A04020102020204" pitchFamily="34" charset="0"/>
                  <a:ea typeface="+mn-ea"/>
                  <a:cs typeface="+mn-cs"/>
                </a:rPr>
                <a:t>1</a:t>
              </a:r>
            </a:p>
          </p:txBody>
        </p:sp>
      </p:grpSp>
      <p:grpSp>
        <p:nvGrpSpPr>
          <p:cNvPr id="34" name="Group 33"/>
          <p:cNvGrpSpPr/>
          <p:nvPr/>
        </p:nvGrpSpPr>
        <p:grpSpPr>
          <a:xfrm>
            <a:off x="-3662" y="2534382"/>
            <a:ext cx="9147661" cy="858718"/>
            <a:chOff x="0" y="2462301"/>
            <a:chExt cx="9144000" cy="729095"/>
          </a:xfrm>
        </p:grpSpPr>
        <p:sp>
          <p:nvSpPr>
            <p:cNvPr id="36" name="Rectangle 35"/>
            <p:cNvSpPr/>
            <p:nvPr/>
          </p:nvSpPr>
          <p:spPr>
            <a:xfrm>
              <a:off x="0" y="2462301"/>
              <a:ext cx="9144000" cy="705558"/>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100" normalizeH="0" baseline="0" noProof="0" dirty="0">
                  <a:ln>
                    <a:noFill/>
                  </a:ln>
                  <a:solidFill>
                    <a:srgbClr val="0000FF"/>
                  </a:solidFill>
                  <a:effectLst/>
                  <a:uLnTx/>
                  <a:uFillTx/>
                  <a:latin typeface="Gill Sans MT"/>
                  <a:ea typeface="+mn-ea"/>
                  <a:cs typeface="Gill Sans MT"/>
                </a:rPr>
                <a:t>Data freshness </a:t>
              </a:r>
              <a:r>
                <a:rPr kumimoji="0" lang="en-US" sz="2400" b="1" i="0" u="none" strike="noStrike" kern="1200" cap="none" spc="-100" normalizeH="0" baseline="0" noProof="0" dirty="0">
                  <a:ln>
                    <a:noFill/>
                  </a:ln>
                  <a:solidFill>
                    <a:prstClr val="black"/>
                  </a:solidFill>
                  <a:effectLst/>
                  <a:uLnTx/>
                  <a:uFillTx/>
                  <a:latin typeface="Gill Sans MT"/>
                  <a:ea typeface="+mn-ea"/>
                  <a:cs typeface="Gill Sans MT"/>
                </a:rPr>
                <a:t>and</a:t>
              </a:r>
              <a:r>
                <a:rPr kumimoji="0" lang="en-US" sz="2400" b="1" i="0" u="none" strike="noStrike" kern="1200" cap="none" spc="-100" normalizeH="0" baseline="0" noProof="0" dirty="0">
                  <a:ln>
                    <a:noFill/>
                  </a:ln>
                  <a:solidFill>
                    <a:srgbClr val="C00000"/>
                  </a:solidFill>
                  <a:effectLst/>
                  <a:uLnTx/>
                  <a:uFillTx/>
                  <a:latin typeface="Gill Sans MT"/>
                  <a:ea typeface="+mn-ea"/>
                  <a:cs typeface="Gill Sans MT"/>
                </a:rPr>
                <a:t> </a:t>
              </a:r>
              <a:r>
                <a:rPr kumimoji="0" lang="en-US" sz="2400" b="1" i="0" u="none" strike="noStrike" kern="1200" cap="none" spc="-100" normalizeH="0" baseline="0" noProof="0" dirty="0">
                  <a:ln>
                    <a:noFill/>
                  </a:ln>
                  <a:solidFill>
                    <a:srgbClr val="0000FF"/>
                  </a:solidFill>
                  <a:effectLst/>
                  <a:uLnTx/>
                  <a:uFillTx/>
                  <a:latin typeface="Gill Sans MT"/>
                  <a:ea typeface="+mn-ea"/>
                  <a:cs typeface="Gill Sans MT"/>
                </a:rPr>
                <a:t>consistency</a:t>
              </a:r>
              <a:r>
                <a:rPr kumimoji="0" lang="en-US" sz="2400" b="1" i="0" u="none" strike="noStrike" kern="1200" cap="none" spc="-100" normalizeH="0" baseline="0" noProof="0" dirty="0">
                  <a:ln>
                    <a:noFill/>
                  </a:ln>
                  <a:solidFill>
                    <a:srgbClr val="C00000"/>
                  </a:solidFill>
                  <a:effectLst/>
                  <a:uLnTx/>
                  <a:uFillTx/>
                  <a:latin typeface="Gill Sans MT"/>
                  <a:ea typeface="+mn-ea"/>
                  <a:cs typeface="Gill Sans MT"/>
                </a:rPr>
                <a:t> </a:t>
              </a:r>
              <a:r>
                <a:rPr kumimoji="0" lang="en-US" sz="2400" b="1" i="0" u="none" strike="noStrike" kern="1200" cap="none" spc="-100" normalizeH="0" baseline="0" noProof="0" dirty="0">
                  <a:ln>
                    <a:noFill/>
                  </a:ln>
                  <a:solidFill>
                    <a:srgbClr val="0000FF"/>
                  </a:solidFill>
                  <a:effectLst/>
                  <a:uLnTx/>
                  <a:uFillTx/>
                  <a:latin typeface="Gill Sans MT"/>
                  <a:ea typeface="+mn-ea"/>
                  <a:cs typeface="Gill Sans MT"/>
                </a:rPr>
                <a:t>mechanisms</a:t>
              </a:r>
              <a:r>
                <a:rPr kumimoji="0" lang="en-US" sz="2400" b="1" i="0" u="none" strike="noStrike" kern="1200" cap="none" spc="-100" normalizeH="0" baseline="0" noProof="0" dirty="0">
                  <a:ln>
                    <a:noFill/>
                  </a:ln>
                  <a:solidFill>
                    <a:srgbClr val="000000"/>
                  </a:solidFill>
                  <a:effectLst/>
                  <a:uLnTx/>
                  <a:uFillTx/>
                  <a:latin typeface="Gill Sans MT"/>
                  <a:ea typeface="+mn-ea"/>
                  <a:cs typeface="Gill Sans MT"/>
                </a:rPr>
                <a:t> are </a:t>
              </a:r>
              <a:br>
                <a:rPr kumimoji="0" lang="en-US" sz="2400" b="1" i="0" u="none" strike="noStrike" kern="1200" cap="none" spc="-100" normalizeH="0" baseline="0" noProof="0" dirty="0">
                  <a:ln>
                    <a:noFill/>
                  </a:ln>
                  <a:solidFill>
                    <a:srgbClr val="000000"/>
                  </a:solidFill>
                  <a:effectLst/>
                  <a:uLnTx/>
                  <a:uFillTx/>
                  <a:latin typeface="Gill Sans MT"/>
                  <a:ea typeface="+mn-ea"/>
                  <a:cs typeface="Gill Sans MT"/>
                </a:rPr>
              </a:br>
              <a:r>
                <a:rPr kumimoji="0" lang="en-US" sz="2400" b="1" i="0" u="none" strike="noStrike" kern="1200" cap="none" spc="-100" normalizeH="0" baseline="0" noProof="0" dirty="0">
                  <a:ln>
                    <a:noFill/>
                  </a:ln>
                  <a:solidFill>
                    <a:srgbClr val="C00000"/>
                  </a:solidFill>
                  <a:effectLst/>
                  <a:uLnTx/>
                  <a:uFillTx/>
                  <a:latin typeface="Gill Sans MT"/>
                  <a:ea typeface="+mn-ea"/>
                  <a:cs typeface="Gill Sans MT"/>
                </a:rPr>
                <a:t>data-intensive</a:t>
              </a:r>
              <a:r>
                <a:rPr kumimoji="0" lang="en-US" sz="2400" b="1" i="0" u="none" strike="noStrike" kern="1200" cap="none" spc="-100" normalizeH="0" baseline="0" noProof="0" dirty="0">
                  <a:ln>
                    <a:noFill/>
                  </a:ln>
                  <a:solidFill>
                    <a:srgbClr val="000000"/>
                  </a:solidFill>
                  <a:effectLst/>
                  <a:uLnTx/>
                  <a:uFillTx/>
                  <a:latin typeface="Gill Sans MT"/>
                  <a:ea typeface="+mn-ea"/>
                  <a:cs typeface="Gill Sans MT"/>
                </a:rPr>
                <a:t> </a:t>
              </a:r>
              <a:r>
                <a:rPr kumimoji="0" lang="en-US" sz="2400" b="1" i="0" u="none" strike="noStrike" kern="1200" cap="none" spc="-100" normalizeH="0" baseline="0" noProof="0" dirty="0">
                  <a:ln>
                    <a:noFill/>
                  </a:ln>
                  <a:solidFill>
                    <a:prstClr val="black"/>
                  </a:solidFill>
                  <a:effectLst/>
                  <a:uLnTx/>
                  <a:uFillTx/>
                  <a:latin typeface="Gill Sans MT"/>
                  <a:ea typeface="+mn-ea"/>
                  <a:cs typeface="Gill Sans MT"/>
                </a:rPr>
                <a:t>and </a:t>
              </a:r>
              <a:r>
                <a:rPr kumimoji="0" lang="en-US" sz="2400" b="1" i="0" u="none" strike="noStrike" kern="1200" cap="none" spc="-100" normalizeH="0" baseline="0" noProof="0" dirty="0">
                  <a:ln>
                    <a:noFill/>
                  </a:ln>
                  <a:solidFill>
                    <a:srgbClr val="000000"/>
                  </a:solidFill>
                  <a:effectLst/>
                  <a:uLnTx/>
                  <a:uFillTx/>
                  <a:latin typeface="Gill Sans MT"/>
                  <a:ea typeface="+mn-ea"/>
                  <a:cs typeface="Gill Sans MT"/>
                </a:rPr>
                <a:t>cause a drastic </a:t>
              </a:r>
              <a:r>
                <a:rPr kumimoji="0" lang="en-US" sz="2400" b="1" i="0" u="none" strike="noStrike" kern="1200" cap="none" spc="-100" normalizeH="0" baseline="0" noProof="0" dirty="0">
                  <a:ln>
                    <a:noFill/>
                  </a:ln>
                  <a:solidFill>
                    <a:srgbClr val="C00000"/>
                  </a:solidFill>
                  <a:effectLst/>
                  <a:uLnTx/>
                  <a:uFillTx/>
                  <a:latin typeface="Gill Sans MT"/>
                  <a:ea typeface="+mn-ea"/>
                  <a:cs typeface="Gill Sans MT"/>
                </a:rPr>
                <a:t>reduction</a:t>
              </a:r>
              <a:r>
                <a:rPr kumimoji="0" lang="en-US" sz="2400" b="1" i="0" u="none" strike="noStrike" kern="1200" cap="none" spc="-100" normalizeH="0" baseline="0" noProof="0" dirty="0">
                  <a:ln>
                    <a:noFill/>
                  </a:ln>
                  <a:solidFill>
                    <a:srgbClr val="000000"/>
                  </a:solidFill>
                  <a:effectLst/>
                  <a:uLnTx/>
                  <a:uFillTx/>
                  <a:latin typeface="Gill Sans MT"/>
                  <a:ea typeface="+mn-ea"/>
                  <a:cs typeface="Gill Sans MT"/>
                </a:rPr>
                <a:t> in throughput</a:t>
              </a:r>
            </a:p>
          </p:txBody>
        </p:sp>
        <p:sp>
          <p:nvSpPr>
            <p:cNvPr id="37" name="TextBox 36"/>
            <p:cNvSpPr txBox="1"/>
            <p:nvPr/>
          </p:nvSpPr>
          <p:spPr>
            <a:xfrm>
              <a:off x="0" y="2485838"/>
              <a:ext cx="474011" cy="70555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lumMod val="65000"/>
                      <a:lumOff val="35000"/>
                    </a:prstClr>
                  </a:solidFill>
                  <a:effectLst/>
                  <a:uLnTx/>
                  <a:uFillTx/>
                  <a:latin typeface="Arial Black" panose="020B0A04020102020204" pitchFamily="34" charset="0"/>
                  <a:ea typeface="+mn-ea"/>
                  <a:cs typeface="+mn-cs"/>
                </a:rPr>
                <a:t>2</a:t>
              </a:r>
            </a:p>
          </p:txBody>
        </p:sp>
      </p:grpSp>
      <p:grpSp>
        <p:nvGrpSpPr>
          <p:cNvPr id="40" name="Group 39"/>
          <p:cNvGrpSpPr/>
          <p:nvPr/>
        </p:nvGrpSpPr>
        <p:grpSpPr>
          <a:xfrm>
            <a:off x="-3661" y="3585513"/>
            <a:ext cx="9147661" cy="864804"/>
            <a:chOff x="-3661" y="2462301"/>
            <a:chExt cx="9147661" cy="734262"/>
          </a:xfrm>
        </p:grpSpPr>
        <p:sp>
          <p:nvSpPr>
            <p:cNvPr id="42" name="Rectangle 41"/>
            <p:cNvSpPr/>
            <p:nvPr/>
          </p:nvSpPr>
          <p:spPr>
            <a:xfrm>
              <a:off x="0" y="2462301"/>
              <a:ext cx="9144000" cy="705558"/>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t>These systems </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fail </a:t>
              </a:r>
              <a: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t>to provide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performance isolation </a:t>
              </a:r>
              <a:b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br>
              <a: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t>because of </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high main memory contention</a:t>
              </a:r>
            </a:p>
          </p:txBody>
        </p:sp>
        <p:sp>
          <p:nvSpPr>
            <p:cNvPr id="43" name="TextBox 42"/>
            <p:cNvSpPr txBox="1"/>
            <p:nvPr/>
          </p:nvSpPr>
          <p:spPr>
            <a:xfrm>
              <a:off x="-3661" y="2491005"/>
              <a:ext cx="474011" cy="70555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lumMod val="65000"/>
                      <a:lumOff val="35000"/>
                    </a:prstClr>
                  </a:solidFill>
                  <a:effectLst/>
                  <a:uLnTx/>
                  <a:uFillTx/>
                  <a:latin typeface="Arial Black" panose="020B0A04020102020204" pitchFamily="34" charset="0"/>
                  <a:ea typeface="+mn-ea"/>
                  <a:cs typeface="+mn-cs"/>
                </a:rPr>
                <a:t>3</a:t>
              </a:r>
            </a:p>
          </p:txBody>
        </p:sp>
      </p:grpSp>
      <p:grpSp>
        <p:nvGrpSpPr>
          <p:cNvPr id="45" name="Group 44"/>
          <p:cNvGrpSpPr/>
          <p:nvPr/>
        </p:nvGrpSpPr>
        <p:grpSpPr>
          <a:xfrm>
            <a:off x="0" y="5235496"/>
            <a:ext cx="9144000" cy="864806"/>
            <a:chOff x="0" y="2462301"/>
            <a:chExt cx="9144000" cy="734263"/>
          </a:xfrm>
        </p:grpSpPr>
        <p:sp>
          <p:nvSpPr>
            <p:cNvPr id="47" name="Rectangle 46"/>
            <p:cNvSpPr/>
            <p:nvPr/>
          </p:nvSpPr>
          <p:spPr>
            <a:xfrm>
              <a:off x="0" y="2462301"/>
              <a:ext cx="9144000" cy="705558"/>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t>Take advantage of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custom algorithm </a:t>
              </a:r>
              <a: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t>and </a:t>
              </a:r>
              <a:b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b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processing-in-memory (PIM) </a:t>
              </a:r>
              <a: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t>to address these </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challenges</a:t>
              </a:r>
            </a:p>
          </p:txBody>
        </p:sp>
        <p:sp>
          <p:nvSpPr>
            <p:cNvPr id="48" name="TextBox 47"/>
            <p:cNvSpPr txBox="1"/>
            <p:nvPr/>
          </p:nvSpPr>
          <p:spPr>
            <a:xfrm>
              <a:off x="0" y="2491006"/>
              <a:ext cx="474011" cy="70555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4800" b="0" i="0" u="none" strike="noStrike" kern="1200" cap="none" spc="0" normalizeH="0" baseline="0" noProof="0" dirty="0">
                <a:ln>
                  <a:noFill/>
                </a:ln>
                <a:solidFill>
                  <a:prstClr val="black">
                    <a:lumMod val="65000"/>
                    <a:lumOff val="35000"/>
                  </a:prstClr>
                </a:solidFill>
                <a:effectLst/>
                <a:uLnTx/>
                <a:uFillTx/>
                <a:latin typeface="Arial Black" panose="020B0A04020102020204" pitchFamily="34" charset="0"/>
                <a:ea typeface="+mn-ea"/>
                <a:cs typeface="+mn-cs"/>
              </a:endParaRPr>
            </a:p>
          </p:txBody>
        </p:sp>
      </p:grpSp>
      <p:sp>
        <p:nvSpPr>
          <p:cNvPr id="6" name="Title 5">
            <a:extLst>
              <a:ext uri="{FF2B5EF4-FFF2-40B4-BE49-F238E27FC236}">
                <a16:creationId xmlns:a16="http://schemas.microsoft.com/office/drawing/2014/main" id="{6381B55F-D801-DB81-1582-89F2FEFB523C}"/>
              </a:ext>
            </a:extLst>
          </p:cNvPr>
          <p:cNvSpPr>
            <a:spLocks noGrp="1"/>
          </p:cNvSpPr>
          <p:nvPr>
            <p:ph type="title"/>
          </p:nvPr>
        </p:nvSpPr>
        <p:spPr/>
        <p:txBody>
          <a:bodyPr/>
          <a:lstStyle/>
          <a:p>
            <a:r>
              <a:rPr lang="en-US" dirty="0"/>
              <a:t>Problem and Goal</a:t>
            </a:r>
          </a:p>
        </p:txBody>
      </p:sp>
      <p:sp>
        <p:nvSpPr>
          <p:cNvPr id="38" name="TextBox 37">
            <a:extLst>
              <a:ext uri="{FF2B5EF4-FFF2-40B4-BE49-F238E27FC236}">
                <a16:creationId xmlns:a16="http://schemas.microsoft.com/office/drawing/2014/main" id="{2E2D170D-E91C-3DCC-8592-2BF984FB4C49}"/>
              </a:ext>
            </a:extLst>
          </p:cNvPr>
          <p:cNvSpPr txBox="1"/>
          <p:nvPr/>
        </p:nvSpPr>
        <p:spPr>
          <a:xfrm>
            <a:off x="-8558" y="993308"/>
            <a:ext cx="9144000" cy="461665"/>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1" u="none" strike="noStrike" kern="1200" cap="none" spc="0" normalizeH="0" baseline="0" noProof="0" dirty="0">
                <a:ln>
                  <a:noFill/>
                </a:ln>
                <a:solidFill>
                  <a:srgbClr val="C00000"/>
                </a:solidFill>
                <a:effectLst/>
                <a:uLnTx/>
                <a:uFillTx/>
                <a:latin typeface="Gill Sans MT"/>
                <a:ea typeface="+mn-ea"/>
                <a:cs typeface="Gill Sans MT"/>
              </a:rPr>
              <a:t>Problems:</a:t>
            </a:r>
            <a:endParaRPr kumimoji="0" lang="en-US" sz="2400" b="0" i="1" u="none" strike="noStrike" kern="1200" cap="none" spc="0" normalizeH="0" baseline="0" noProof="0" dirty="0">
              <a:ln>
                <a:noFill/>
              </a:ln>
              <a:solidFill>
                <a:srgbClr val="C00000"/>
              </a:solidFill>
              <a:effectLst/>
              <a:uLnTx/>
              <a:uFillTx/>
              <a:latin typeface="Gill Sans MT"/>
              <a:ea typeface="+mn-ea"/>
              <a:cs typeface="+mn-cs"/>
            </a:endParaRPr>
          </a:p>
        </p:txBody>
      </p:sp>
      <p:sp>
        <p:nvSpPr>
          <p:cNvPr id="49" name="TextBox 48">
            <a:extLst>
              <a:ext uri="{FF2B5EF4-FFF2-40B4-BE49-F238E27FC236}">
                <a16:creationId xmlns:a16="http://schemas.microsoft.com/office/drawing/2014/main" id="{F8C6C1E9-3C7B-61E6-E380-F7E41FED4896}"/>
              </a:ext>
            </a:extLst>
          </p:cNvPr>
          <p:cNvSpPr txBox="1"/>
          <p:nvPr/>
        </p:nvSpPr>
        <p:spPr>
          <a:xfrm>
            <a:off x="0" y="4742285"/>
            <a:ext cx="8991600" cy="461665"/>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400" b="1" i="1" u="none" strike="noStrike" kern="1200" cap="none" spc="0" normalizeH="0" baseline="0" noProof="0" dirty="0">
                <a:ln>
                  <a:noFill/>
                </a:ln>
                <a:solidFill>
                  <a:srgbClr val="1901FF"/>
                </a:solidFill>
                <a:effectLst/>
                <a:uLnTx/>
                <a:uFillTx/>
                <a:latin typeface="Gill Sans MT"/>
                <a:ea typeface="+mn-ea"/>
                <a:cs typeface="Gill Sans MT"/>
              </a:rPr>
              <a:t>Goal:</a:t>
            </a:r>
            <a:endParaRPr kumimoji="0" lang="en-US" sz="2400" b="0" i="1" u="none" strike="noStrike" kern="1200" cap="none" spc="0" normalizeH="0" baseline="0" noProof="0" dirty="0">
              <a:ln>
                <a:noFill/>
              </a:ln>
              <a:solidFill>
                <a:srgbClr val="1901FF"/>
              </a:solidFill>
              <a:effectLst/>
              <a:uLnTx/>
              <a:uFillTx/>
              <a:latin typeface="Gill Sans MT"/>
              <a:ea typeface="+mn-ea"/>
              <a:cs typeface="+mn-cs"/>
            </a:endParaRPr>
          </a:p>
        </p:txBody>
      </p:sp>
      <p:sp>
        <p:nvSpPr>
          <p:cNvPr id="8" name="Slide Number Placeholder 7">
            <a:extLst>
              <a:ext uri="{FF2B5EF4-FFF2-40B4-BE49-F238E27FC236}">
                <a16:creationId xmlns:a16="http://schemas.microsoft.com/office/drawing/2014/main" id="{5CB184B6-9911-FBAF-0913-95BBBE78DF61}"/>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57</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50" name="Table 4">
            <a:extLst>
              <a:ext uri="{FF2B5EF4-FFF2-40B4-BE49-F238E27FC236}">
                <a16:creationId xmlns:a16="http://schemas.microsoft.com/office/drawing/2014/main" id="{11E037DA-798D-B5FF-0FA2-5892577B9757}"/>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r>
                        <a:rPr lang="en-US" sz="800" kern="1200" dirty="0">
                          <a:solidFill>
                            <a:srgbClr val="1E497D"/>
                          </a:solidFill>
                          <a:latin typeface="+mn-lt"/>
                          <a:ea typeface="+mn-ea"/>
                          <a:cs typeface="Futura Medium" panose="020B0602020204020303" pitchFamily="34" charset="-79"/>
                        </a:rPr>
                        <a:t>●</a:t>
                      </a:r>
                      <a:endParaRPr lang="en-US" sz="800" dirty="0">
                        <a:solidFill>
                          <a:srgbClr val="1E497D"/>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3092663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E7B14F-CABD-6936-D3BD-2EDD8A59A220}"/>
              </a:ext>
            </a:extLst>
          </p:cNvPr>
          <p:cNvSpPr>
            <a:spLocks noGrp="1"/>
          </p:cNvSpPr>
          <p:nvPr>
            <p:ph type="title"/>
          </p:nvPr>
        </p:nvSpPr>
        <p:spPr/>
        <p:txBody>
          <a:bodyPr/>
          <a:lstStyle/>
          <a:p>
            <a:r>
              <a:rPr lang="en-US" dirty="0"/>
              <a:t>Outline</a:t>
            </a:r>
          </a:p>
        </p:txBody>
      </p:sp>
      <p:sp>
        <p:nvSpPr>
          <p:cNvPr id="4" name="Slide Number Placeholder 3">
            <a:extLst>
              <a:ext uri="{FF2B5EF4-FFF2-40B4-BE49-F238E27FC236}">
                <a16:creationId xmlns:a16="http://schemas.microsoft.com/office/drawing/2014/main" id="{1F3FB61B-B82A-A592-5700-EFB77F4382EC}"/>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58</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pSp>
        <p:nvGrpSpPr>
          <p:cNvPr id="106" name="Group 105">
            <a:extLst>
              <a:ext uri="{FF2B5EF4-FFF2-40B4-BE49-F238E27FC236}">
                <a16:creationId xmlns:a16="http://schemas.microsoft.com/office/drawing/2014/main" id="{888C02F9-30CF-F68B-DB8B-58D67FF4D50E}"/>
              </a:ext>
            </a:extLst>
          </p:cNvPr>
          <p:cNvGrpSpPr/>
          <p:nvPr/>
        </p:nvGrpSpPr>
        <p:grpSpPr>
          <a:xfrm>
            <a:off x="0" y="813845"/>
            <a:ext cx="9144000" cy="646331"/>
            <a:chOff x="0" y="760286"/>
            <a:chExt cx="9144000" cy="646331"/>
          </a:xfrm>
        </p:grpSpPr>
        <p:sp>
          <p:nvSpPr>
            <p:cNvPr id="107" name="Rectangle 106">
              <a:extLst>
                <a:ext uri="{FF2B5EF4-FFF2-40B4-BE49-F238E27FC236}">
                  <a16:creationId xmlns:a16="http://schemas.microsoft.com/office/drawing/2014/main" id="{1DA35DCC-ECFB-21C1-79A3-3543FFDD55DF}"/>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Introduction</a:t>
              </a:r>
            </a:p>
          </p:txBody>
        </p:sp>
        <p:sp>
          <p:nvSpPr>
            <p:cNvPr id="108" name="TextBox 107">
              <a:extLst>
                <a:ext uri="{FF2B5EF4-FFF2-40B4-BE49-F238E27FC236}">
                  <a16:creationId xmlns:a16="http://schemas.microsoft.com/office/drawing/2014/main" id="{5259BFF8-6024-EC44-A0D5-85CFA4D5E985}"/>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1</a:t>
              </a:r>
            </a:p>
          </p:txBody>
        </p:sp>
      </p:grpSp>
      <p:grpSp>
        <p:nvGrpSpPr>
          <p:cNvPr id="109" name="Group 108">
            <a:extLst>
              <a:ext uri="{FF2B5EF4-FFF2-40B4-BE49-F238E27FC236}">
                <a16:creationId xmlns:a16="http://schemas.microsoft.com/office/drawing/2014/main" id="{6B8788BF-293D-4973-AB47-68B2E2E6BD39}"/>
              </a:ext>
            </a:extLst>
          </p:cNvPr>
          <p:cNvGrpSpPr/>
          <p:nvPr/>
        </p:nvGrpSpPr>
        <p:grpSpPr>
          <a:xfrm>
            <a:off x="0" y="1535161"/>
            <a:ext cx="9144000" cy="646331"/>
            <a:chOff x="0" y="760286"/>
            <a:chExt cx="9144000" cy="646331"/>
          </a:xfrm>
        </p:grpSpPr>
        <p:sp>
          <p:nvSpPr>
            <p:cNvPr id="110" name="Rectangle 109">
              <a:extLst>
                <a:ext uri="{FF2B5EF4-FFF2-40B4-BE49-F238E27FC236}">
                  <a16:creationId xmlns:a16="http://schemas.microsoft.com/office/drawing/2014/main" id="{A0B187D4-3F67-CAD7-690B-EDE63E21E754}"/>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Limitations of HTAP Systems</a:t>
              </a:r>
            </a:p>
          </p:txBody>
        </p:sp>
        <p:sp>
          <p:nvSpPr>
            <p:cNvPr id="111" name="TextBox 110">
              <a:extLst>
                <a:ext uri="{FF2B5EF4-FFF2-40B4-BE49-F238E27FC236}">
                  <a16:creationId xmlns:a16="http://schemas.microsoft.com/office/drawing/2014/main" id="{81AB0A63-373A-1F1A-F1B3-B74BE2F4D1B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2</a:t>
              </a:r>
            </a:p>
          </p:txBody>
        </p:sp>
      </p:grpSp>
      <p:grpSp>
        <p:nvGrpSpPr>
          <p:cNvPr id="112" name="Group 111">
            <a:extLst>
              <a:ext uri="{FF2B5EF4-FFF2-40B4-BE49-F238E27FC236}">
                <a16:creationId xmlns:a16="http://schemas.microsoft.com/office/drawing/2014/main" id="{2A143D2D-19E2-52B1-17BC-06B16F96E249}"/>
              </a:ext>
            </a:extLst>
          </p:cNvPr>
          <p:cNvGrpSpPr/>
          <p:nvPr/>
        </p:nvGrpSpPr>
        <p:grpSpPr>
          <a:xfrm>
            <a:off x="0" y="2257892"/>
            <a:ext cx="9144000" cy="646331"/>
            <a:chOff x="0" y="760286"/>
            <a:chExt cx="9144000" cy="646331"/>
          </a:xfrm>
        </p:grpSpPr>
        <p:sp>
          <p:nvSpPr>
            <p:cNvPr id="113" name="Rectangle 112">
              <a:extLst>
                <a:ext uri="{FF2B5EF4-FFF2-40B4-BE49-F238E27FC236}">
                  <a16:creationId xmlns:a16="http://schemas.microsoft.com/office/drawing/2014/main" id="{EFAB3207-DB1D-28FF-8125-D3D210B822E7}"/>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1E497D"/>
                  </a:solidFill>
                  <a:effectLst/>
                  <a:uLnTx/>
                  <a:uFillTx/>
                  <a:latin typeface="Gill Sans MT"/>
                  <a:ea typeface="+mn-ea"/>
                  <a:cs typeface="+mn-cs"/>
                </a:rPr>
                <a:t>Polynesia: Overview</a:t>
              </a:r>
            </a:p>
          </p:txBody>
        </p:sp>
        <p:sp>
          <p:nvSpPr>
            <p:cNvPr id="114" name="TextBox 113">
              <a:extLst>
                <a:ext uri="{FF2B5EF4-FFF2-40B4-BE49-F238E27FC236}">
                  <a16:creationId xmlns:a16="http://schemas.microsoft.com/office/drawing/2014/main" id="{0B7FF3A4-E3A2-A98C-84A4-3269E9C0425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1E497D"/>
                  </a:solidFill>
                  <a:effectLst/>
                  <a:uLnTx/>
                  <a:uFillTx/>
                  <a:latin typeface="Arial Black" panose="020B0A04020102020204" pitchFamily="34" charset="0"/>
                  <a:ea typeface="+mn-ea"/>
                  <a:cs typeface="+mn-cs"/>
                </a:rPr>
                <a:t>3</a:t>
              </a:r>
            </a:p>
          </p:txBody>
        </p:sp>
      </p:grpSp>
      <p:grpSp>
        <p:nvGrpSpPr>
          <p:cNvPr id="115" name="Group 114">
            <a:extLst>
              <a:ext uri="{FF2B5EF4-FFF2-40B4-BE49-F238E27FC236}">
                <a16:creationId xmlns:a16="http://schemas.microsoft.com/office/drawing/2014/main" id="{B2156272-2484-2BAA-22D9-EA8615BAF1C6}"/>
              </a:ext>
            </a:extLst>
          </p:cNvPr>
          <p:cNvGrpSpPr/>
          <p:nvPr/>
        </p:nvGrpSpPr>
        <p:grpSpPr>
          <a:xfrm>
            <a:off x="0" y="2977957"/>
            <a:ext cx="9144000" cy="646331"/>
            <a:chOff x="0" y="760286"/>
            <a:chExt cx="9144000" cy="646331"/>
          </a:xfrm>
        </p:grpSpPr>
        <p:sp>
          <p:nvSpPr>
            <p:cNvPr id="116" name="Rectangle 115">
              <a:extLst>
                <a:ext uri="{FF2B5EF4-FFF2-40B4-BE49-F238E27FC236}">
                  <a16:creationId xmlns:a16="http://schemas.microsoft.com/office/drawing/2014/main" id="{A22E679E-D4E7-644A-9EE5-593619794B7B}"/>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Update Propagation Mechanism</a:t>
              </a:r>
            </a:p>
          </p:txBody>
        </p:sp>
        <p:sp>
          <p:nvSpPr>
            <p:cNvPr id="117" name="TextBox 116">
              <a:extLst>
                <a:ext uri="{FF2B5EF4-FFF2-40B4-BE49-F238E27FC236}">
                  <a16:creationId xmlns:a16="http://schemas.microsoft.com/office/drawing/2014/main" id="{422CF713-8B79-CBA1-66CE-A439C5912CEC}"/>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4</a:t>
              </a:r>
            </a:p>
          </p:txBody>
        </p:sp>
      </p:grpSp>
      <p:grpSp>
        <p:nvGrpSpPr>
          <p:cNvPr id="118" name="Group 117">
            <a:extLst>
              <a:ext uri="{FF2B5EF4-FFF2-40B4-BE49-F238E27FC236}">
                <a16:creationId xmlns:a16="http://schemas.microsoft.com/office/drawing/2014/main" id="{203AEF00-029E-E7CC-7615-106033E29340}"/>
              </a:ext>
            </a:extLst>
          </p:cNvPr>
          <p:cNvGrpSpPr/>
          <p:nvPr/>
        </p:nvGrpSpPr>
        <p:grpSpPr>
          <a:xfrm>
            <a:off x="0" y="3700496"/>
            <a:ext cx="9144000" cy="646331"/>
            <a:chOff x="0" y="760286"/>
            <a:chExt cx="9144000" cy="646331"/>
          </a:xfrm>
        </p:grpSpPr>
        <p:sp>
          <p:nvSpPr>
            <p:cNvPr id="119" name="Rectangle 118">
              <a:extLst>
                <a:ext uri="{FF2B5EF4-FFF2-40B4-BE49-F238E27FC236}">
                  <a16:creationId xmlns:a16="http://schemas.microsoft.com/office/drawing/2014/main" id="{0808F5C9-848A-A9F9-C758-AA50E383EFCB}"/>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Consistency Mechanism</a:t>
              </a:r>
            </a:p>
          </p:txBody>
        </p:sp>
        <p:sp>
          <p:nvSpPr>
            <p:cNvPr id="120" name="TextBox 119">
              <a:extLst>
                <a:ext uri="{FF2B5EF4-FFF2-40B4-BE49-F238E27FC236}">
                  <a16:creationId xmlns:a16="http://schemas.microsoft.com/office/drawing/2014/main" id="{770C552A-8962-3D0E-9FB0-A20B2CC20E4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5</a:t>
              </a:r>
            </a:p>
          </p:txBody>
        </p:sp>
      </p:grpSp>
      <p:grpSp>
        <p:nvGrpSpPr>
          <p:cNvPr id="121" name="Group 120">
            <a:extLst>
              <a:ext uri="{FF2B5EF4-FFF2-40B4-BE49-F238E27FC236}">
                <a16:creationId xmlns:a16="http://schemas.microsoft.com/office/drawing/2014/main" id="{8A88DDB2-DBAB-27B3-993E-43DEB8AA0FEB}"/>
              </a:ext>
            </a:extLst>
          </p:cNvPr>
          <p:cNvGrpSpPr/>
          <p:nvPr/>
        </p:nvGrpSpPr>
        <p:grpSpPr>
          <a:xfrm>
            <a:off x="0" y="4418573"/>
            <a:ext cx="9144000" cy="646331"/>
            <a:chOff x="0" y="760286"/>
            <a:chExt cx="9144000" cy="646331"/>
          </a:xfrm>
        </p:grpSpPr>
        <p:sp>
          <p:nvSpPr>
            <p:cNvPr id="122" name="Rectangle 121">
              <a:extLst>
                <a:ext uri="{FF2B5EF4-FFF2-40B4-BE49-F238E27FC236}">
                  <a16:creationId xmlns:a16="http://schemas.microsoft.com/office/drawing/2014/main" id="{99CC86A4-B0C5-59F2-C8B8-B0C836F348D8}"/>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Analytical Engine</a:t>
              </a:r>
            </a:p>
          </p:txBody>
        </p:sp>
        <p:sp>
          <p:nvSpPr>
            <p:cNvPr id="123" name="TextBox 122">
              <a:extLst>
                <a:ext uri="{FF2B5EF4-FFF2-40B4-BE49-F238E27FC236}">
                  <a16:creationId xmlns:a16="http://schemas.microsoft.com/office/drawing/2014/main" id="{A2C64389-E06E-68A0-4308-1BF9AD770666}"/>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6</a:t>
              </a:r>
            </a:p>
          </p:txBody>
        </p:sp>
      </p:grpSp>
      <p:grpSp>
        <p:nvGrpSpPr>
          <p:cNvPr id="124" name="Group 123">
            <a:extLst>
              <a:ext uri="{FF2B5EF4-FFF2-40B4-BE49-F238E27FC236}">
                <a16:creationId xmlns:a16="http://schemas.microsoft.com/office/drawing/2014/main" id="{3CB50F68-85A2-6B8E-41E6-97BEED44B5FD}"/>
              </a:ext>
            </a:extLst>
          </p:cNvPr>
          <p:cNvGrpSpPr/>
          <p:nvPr/>
        </p:nvGrpSpPr>
        <p:grpSpPr>
          <a:xfrm>
            <a:off x="0" y="5138763"/>
            <a:ext cx="9144000" cy="646331"/>
            <a:chOff x="0" y="760286"/>
            <a:chExt cx="9144000" cy="646331"/>
          </a:xfrm>
        </p:grpSpPr>
        <p:sp>
          <p:nvSpPr>
            <p:cNvPr id="125" name="Rectangle 124">
              <a:extLst>
                <a:ext uri="{FF2B5EF4-FFF2-40B4-BE49-F238E27FC236}">
                  <a16:creationId xmlns:a16="http://schemas.microsoft.com/office/drawing/2014/main" id="{2BB17E3B-7B6F-8649-B580-6EEE8442B50C}"/>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Evaluation</a:t>
              </a:r>
            </a:p>
          </p:txBody>
        </p:sp>
        <p:sp>
          <p:nvSpPr>
            <p:cNvPr id="126" name="TextBox 125">
              <a:extLst>
                <a:ext uri="{FF2B5EF4-FFF2-40B4-BE49-F238E27FC236}">
                  <a16:creationId xmlns:a16="http://schemas.microsoft.com/office/drawing/2014/main" id="{239E8245-9518-2866-9522-FBAF347D986B}"/>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7</a:t>
              </a:r>
            </a:p>
          </p:txBody>
        </p:sp>
      </p:grpSp>
      <p:grpSp>
        <p:nvGrpSpPr>
          <p:cNvPr id="127" name="Group 126">
            <a:extLst>
              <a:ext uri="{FF2B5EF4-FFF2-40B4-BE49-F238E27FC236}">
                <a16:creationId xmlns:a16="http://schemas.microsoft.com/office/drawing/2014/main" id="{686CE7F1-78CD-C7C3-2299-22651F996394}"/>
              </a:ext>
            </a:extLst>
          </p:cNvPr>
          <p:cNvGrpSpPr/>
          <p:nvPr/>
        </p:nvGrpSpPr>
        <p:grpSpPr>
          <a:xfrm>
            <a:off x="0" y="5856861"/>
            <a:ext cx="9144000" cy="646331"/>
            <a:chOff x="0" y="760286"/>
            <a:chExt cx="9144000" cy="646331"/>
          </a:xfrm>
        </p:grpSpPr>
        <p:sp>
          <p:nvSpPr>
            <p:cNvPr id="128" name="Rectangle 127">
              <a:extLst>
                <a:ext uri="{FF2B5EF4-FFF2-40B4-BE49-F238E27FC236}">
                  <a16:creationId xmlns:a16="http://schemas.microsoft.com/office/drawing/2014/main" id="{E7BDD726-CA50-3CE6-7DF7-2091269B9AB5}"/>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Conclusion</a:t>
              </a:r>
            </a:p>
          </p:txBody>
        </p:sp>
        <p:sp>
          <p:nvSpPr>
            <p:cNvPr id="129" name="TextBox 128">
              <a:extLst>
                <a:ext uri="{FF2B5EF4-FFF2-40B4-BE49-F238E27FC236}">
                  <a16:creationId xmlns:a16="http://schemas.microsoft.com/office/drawing/2014/main" id="{08A61280-2D12-28EF-367C-EF4687451655}"/>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8</a:t>
              </a:r>
            </a:p>
          </p:txBody>
        </p:sp>
      </p:grpSp>
      <p:graphicFrame>
        <p:nvGraphicFramePr>
          <p:cNvPr id="29" name="Table 4">
            <a:extLst>
              <a:ext uri="{FF2B5EF4-FFF2-40B4-BE49-F238E27FC236}">
                <a16:creationId xmlns:a16="http://schemas.microsoft.com/office/drawing/2014/main" id="{0AE5C2E4-80FD-89B8-5795-93FBD240FC79}"/>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381103393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8839200" cy="6096000"/>
          </a:xfrm>
        </p:spPr>
        <p:txBody>
          <a:bodyPr>
            <a:normAutofit/>
          </a:bodyPr>
          <a:lstStyle/>
          <a:p>
            <a:pPr marL="342900" lvl="1" indent="-342900">
              <a:buFont typeface="Arial" pitchFamily="34" charset="0"/>
              <a:buChar char="•"/>
            </a:pPr>
            <a:endParaRPr lang="en-US" sz="2400" dirty="0">
              <a:solidFill>
                <a:schemeClr val="tx2"/>
              </a:solidFill>
            </a:endParaRPr>
          </a:p>
          <a:p>
            <a:pPr marL="0" lvl="1" indent="0">
              <a:buNone/>
            </a:pPr>
            <a:br>
              <a:rPr lang="en-US" sz="2200" dirty="0">
                <a:solidFill>
                  <a:srgbClr val="595959"/>
                </a:solidFill>
              </a:rPr>
            </a:br>
            <a:br>
              <a:rPr lang="en-US" sz="2100" dirty="0">
                <a:solidFill>
                  <a:srgbClr val="595959"/>
                </a:solidFill>
              </a:rPr>
            </a:br>
            <a:endParaRPr lang="en-US" sz="2100" dirty="0">
              <a:solidFill>
                <a:srgbClr val="595959"/>
              </a:solidFill>
            </a:endParaRPr>
          </a:p>
          <a:p>
            <a:pPr lvl="1"/>
            <a:endParaRPr lang="en-US" sz="2000" dirty="0">
              <a:solidFill>
                <a:srgbClr val="595959"/>
              </a:solidFill>
            </a:endParaRPr>
          </a:p>
          <a:p>
            <a:pPr lvl="1"/>
            <a:endParaRPr lang="en-US" sz="2000" dirty="0">
              <a:solidFill>
                <a:srgbClr val="595959"/>
              </a:solidFill>
            </a:endParaRPr>
          </a:p>
          <a:p>
            <a:endParaRPr lang="en-US" dirty="0"/>
          </a:p>
          <a:p>
            <a:endParaRPr lang="en-US" dirty="0"/>
          </a:p>
        </p:txBody>
      </p:sp>
      <p:sp>
        <p:nvSpPr>
          <p:cNvPr id="62" name="Rectangle 61"/>
          <p:cNvSpPr/>
          <p:nvPr/>
        </p:nvSpPr>
        <p:spPr>
          <a:xfrm>
            <a:off x="0" y="912819"/>
            <a:ext cx="9144000" cy="830997"/>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1" u="none" strike="noStrike" kern="1200" cap="none" spc="0" normalizeH="0" baseline="0" noProof="0" dirty="0">
                <a:ln>
                  <a:noFill/>
                </a:ln>
                <a:solidFill>
                  <a:prstClr val="black"/>
                </a:solidFill>
                <a:effectLst/>
                <a:uLnTx/>
                <a:uFillTx/>
                <a:latin typeface="Gill Sans MT"/>
                <a:ea typeface="+mn-ea"/>
                <a:cs typeface="Gill Sans MT"/>
              </a:rPr>
              <a:t>Key idea: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partition</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 computing resources into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two types of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isolated</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 and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specialized processing islands</a:t>
            </a:r>
          </a:p>
        </p:txBody>
      </p:sp>
      <p:cxnSp>
        <p:nvCxnSpPr>
          <p:cNvPr id="65" name="Straight Arrow Connector 64"/>
          <p:cNvCxnSpPr>
            <a:cxnSpLocks/>
          </p:cNvCxnSpPr>
          <p:nvPr/>
        </p:nvCxnSpPr>
        <p:spPr>
          <a:xfrm>
            <a:off x="4514850" y="1858058"/>
            <a:ext cx="0" cy="559713"/>
          </a:xfrm>
          <a:prstGeom prst="straightConnector1">
            <a:avLst/>
          </a:prstGeom>
          <a:ln w="7620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66" name="Rectangle 65"/>
          <p:cNvSpPr/>
          <p:nvPr/>
        </p:nvSpPr>
        <p:spPr>
          <a:xfrm>
            <a:off x="0" y="2515882"/>
            <a:ext cx="9144000" cy="43088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Isolating </a:t>
            </a:r>
            <a:r>
              <a:rPr kumimoji="0" lang="en-US" sz="2200" b="1" i="0" u="none" strike="noStrike" kern="1200" cap="none" spc="0" normalizeH="0" baseline="0" noProof="0" dirty="0">
                <a:ln>
                  <a:noFill/>
                </a:ln>
                <a:solidFill>
                  <a:srgbClr val="1901FF"/>
                </a:solidFill>
                <a:effectLst/>
                <a:uLnTx/>
                <a:uFillTx/>
                <a:latin typeface="Gill Sans MT"/>
                <a:ea typeface="+mn-ea"/>
                <a:cs typeface="Gill Sans MT"/>
              </a:rPr>
              <a:t>transactional islands </a:t>
            </a: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from </a:t>
            </a:r>
            <a:r>
              <a:rPr kumimoji="0" lang="en-US" sz="2200" b="1" i="0" u="none" strike="noStrike" kern="1200" cap="none" spc="0" normalizeH="0" baseline="0" noProof="0" dirty="0">
                <a:ln>
                  <a:noFill/>
                </a:ln>
                <a:solidFill>
                  <a:srgbClr val="C00000"/>
                </a:solidFill>
                <a:effectLst/>
                <a:uLnTx/>
                <a:uFillTx/>
                <a:latin typeface="Gill Sans MT"/>
                <a:ea typeface="+mn-ea"/>
                <a:cs typeface="Gill Sans MT"/>
              </a:rPr>
              <a:t>analytical islands </a:t>
            </a: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allows us to:</a:t>
            </a:r>
          </a:p>
        </p:txBody>
      </p:sp>
      <p:grpSp>
        <p:nvGrpSpPr>
          <p:cNvPr id="67" name="Group 66"/>
          <p:cNvGrpSpPr/>
          <p:nvPr/>
        </p:nvGrpSpPr>
        <p:grpSpPr>
          <a:xfrm>
            <a:off x="152398" y="2877973"/>
            <a:ext cx="9144001" cy="769441"/>
            <a:chOff x="533399" y="4719512"/>
            <a:chExt cx="9144001" cy="769441"/>
          </a:xfrm>
        </p:grpSpPr>
        <p:sp>
          <p:nvSpPr>
            <p:cNvPr id="68" name="TextBox 67"/>
            <p:cNvSpPr txBox="1"/>
            <p:nvPr/>
          </p:nvSpPr>
          <p:spPr>
            <a:xfrm>
              <a:off x="1055982" y="4876800"/>
              <a:ext cx="862141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1F497D"/>
                  </a:solidFill>
                  <a:effectLst/>
                  <a:uLnTx/>
                  <a:uFillTx/>
                  <a:latin typeface="Gill Sans MT"/>
                  <a:ea typeface="+mn-ea"/>
                  <a:cs typeface="Gill Sans MT"/>
                </a:rPr>
                <a:t>Apply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workload-specific optimizations </a:t>
              </a:r>
              <a:r>
                <a:rPr kumimoji="0" lang="en-US" sz="2400" b="1" i="0" u="none" strike="noStrike" kern="1200" cap="none" spc="0" normalizeH="0" baseline="0" noProof="0" dirty="0">
                  <a:ln>
                    <a:noFill/>
                  </a:ln>
                  <a:solidFill>
                    <a:srgbClr val="1F497D"/>
                  </a:solidFill>
                  <a:effectLst/>
                  <a:uLnTx/>
                  <a:uFillTx/>
                  <a:latin typeface="Gill Sans MT"/>
                  <a:ea typeface="+mn-ea"/>
                  <a:cs typeface="Gill Sans MT"/>
                </a:rPr>
                <a:t>to each island</a:t>
              </a:r>
            </a:p>
          </p:txBody>
        </p:sp>
        <p:sp>
          <p:nvSpPr>
            <p:cNvPr id="69" name="TextBox 68"/>
            <p:cNvSpPr txBox="1"/>
            <p:nvPr/>
          </p:nvSpPr>
          <p:spPr>
            <a:xfrm>
              <a:off x="533399" y="4719512"/>
              <a:ext cx="474011"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lumMod val="65000"/>
                      <a:lumOff val="35000"/>
                    </a:prstClr>
                  </a:solidFill>
                  <a:effectLst/>
                  <a:uLnTx/>
                  <a:uFillTx/>
                  <a:latin typeface="Gill Sans MT"/>
                  <a:ea typeface="+mn-ea"/>
                  <a:cs typeface="Gill Sans MT"/>
                </a:rPr>
                <a:t>1</a:t>
              </a:r>
            </a:p>
          </p:txBody>
        </p:sp>
      </p:grpSp>
      <p:grpSp>
        <p:nvGrpSpPr>
          <p:cNvPr id="71" name="Group 70"/>
          <p:cNvGrpSpPr/>
          <p:nvPr/>
        </p:nvGrpSpPr>
        <p:grpSpPr>
          <a:xfrm>
            <a:off x="152398" y="3637317"/>
            <a:ext cx="9135836" cy="769441"/>
            <a:chOff x="533400" y="4724400"/>
            <a:chExt cx="9135836" cy="769441"/>
          </a:xfrm>
        </p:grpSpPr>
        <p:sp>
          <p:nvSpPr>
            <p:cNvPr id="72" name="TextBox 71"/>
            <p:cNvSpPr txBox="1"/>
            <p:nvPr/>
          </p:nvSpPr>
          <p:spPr>
            <a:xfrm>
              <a:off x="1047818" y="4876800"/>
              <a:ext cx="862141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1F497D"/>
                  </a:solidFill>
                  <a:effectLst/>
                  <a:uLnTx/>
                  <a:uFillTx/>
                  <a:latin typeface="Gill Sans MT"/>
                  <a:ea typeface="+mn-ea"/>
                  <a:cs typeface="Gill Sans MT"/>
                </a:rPr>
                <a:t>Avoid high </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main memory contention</a:t>
              </a:r>
            </a:p>
          </p:txBody>
        </p:sp>
        <p:sp>
          <p:nvSpPr>
            <p:cNvPr id="73" name="TextBox 72"/>
            <p:cNvSpPr txBox="1"/>
            <p:nvPr/>
          </p:nvSpPr>
          <p:spPr>
            <a:xfrm>
              <a:off x="533400" y="4724400"/>
              <a:ext cx="474011"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lumMod val="65000"/>
                      <a:lumOff val="35000"/>
                    </a:prstClr>
                  </a:solidFill>
                  <a:effectLst/>
                  <a:uLnTx/>
                  <a:uFillTx/>
                  <a:latin typeface="Gill Sans MT"/>
                  <a:ea typeface="+mn-ea"/>
                  <a:cs typeface="Gill Sans MT"/>
                </a:rPr>
                <a:t>2</a:t>
              </a:r>
            </a:p>
          </p:txBody>
        </p:sp>
      </p:grpSp>
      <p:grpSp>
        <p:nvGrpSpPr>
          <p:cNvPr id="74" name="Group 73"/>
          <p:cNvGrpSpPr/>
          <p:nvPr/>
        </p:nvGrpSpPr>
        <p:grpSpPr>
          <a:xfrm>
            <a:off x="127907" y="4459687"/>
            <a:ext cx="9144000" cy="830997"/>
            <a:chOff x="508908" y="4818966"/>
            <a:chExt cx="9144000" cy="830997"/>
          </a:xfrm>
        </p:grpSpPr>
        <p:sp>
          <p:nvSpPr>
            <p:cNvPr id="75" name="TextBox 74"/>
            <p:cNvSpPr txBox="1"/>
            <p:nvPr/>
          </p:nvSpPr>
          <p:spPr>
            <a:xfrm>
              <a:off x="1031490" y="4818966"/>
              <a:ext cx="8621418"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1F497D"/>
                  </a:solidFill>
                  <a:effectLst/>
                  <a:uLnTx/>
                  <a:uFillTx/>
                  <a:latin typeface="Gill Sans MT"/>
                  <a:ea typeface="+mn-ea"/>
                  <a:cs typeface="Gill Sans MT"/>
                </a:rPr>
                <a:t>Design efficient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data freshness </a:t>
              </a:r>
              <a:r>
                <a:rPr kumimoji="0" lang="en-US" sz="2400" b="1" i="0" u="none" strike="noStrike" kern="1200" cap="none" spc="0" normalizeH="0" baseline="0" noProof="0" dirty="0">
                  <a:ln>
                    <a:noFill/>
                  </a:ln>
                  <a:solidFill>
                    <a:srgbClr val="1F497D"/>
                  </a:solidFill>
                  <a:effectLst/>
                  <a:uLnTx/>
                  <a:uFillTx/>
                  <a:latin typeface="Gill Sans MT"/>
                  <a:ea typeface="+mn-ea"/>
                  <a:cs typeface="Gill Sans MT"/>
                </a:rPr>
                <a:t>and</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 consistency mechanisms </a:t>
              </a:r>
              <a:r>
                <a:rPr kumimoji="0" lang="en-US" sz="2400" b="1" i="0" u="none" strike="noStrike" kern="1200" cap="none" spc="0" normalizeH="0" baseline="0" noProof="0" dirty="0">
                  <a:ln>
                    <a:noFill/>
                  </a:ln>
                  <a:solidFill>
                    <a:srgbClr val="1F497D"/>
                  </a:solidFill>
                  <a:effectLst/>
                  <a:uLnTx/>
                  <a:uFillTx/>
                  <a:latin typeface="Gill Sans MT"/>
                  <a:ea typeface="+mn-ea"/>
                  <a:cs typeface="Gill Sans MT"/>
                </a:rPr>
                <a:t>without incurring </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high data movement costs </a:t>
              </a:r>
            </a:p>
          </p:txBody>
        </p:sp>
        <p:sp>
          <p:nvSpPr>
            <p:cNvPr id="76" name="TextBox 75"/>
            <p:cNvSpPr txBox="1"/>
            <p:nvPr/>
          </p:nvSpPr>
          <p:spPr>
            <a:xfrm>
              <a:off x="508908" y="4849743"/>
              <a:ext cx="474011"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lumMod val="65000"/>
                      <a:lumOff val="35000"/>
                    </a:prstClr>
                  </a:solidFill>
                  <a:effectLst/>
                  <a:uLnTx/>
                  <a:uFillTx/>
                  <a:latin typeface="Gill Sans MT"/>
                  <a:ea typeface="+mn-ea"/>
                  <a:cs typeface="Gill Sans MT"/>
                </a:rPr>
                <a:t>3</a:t>
              </a:r>
            </a:p>
          </p:txBody>
        </p:sp>
      </p:grpSp>
      <p:sp>
        <p:nvSpPr>
          <p:cNvPr id="7" name="Title 6">
            <a:extLst>
              <a:ext uri="{FF2B5EF4-FFF2-40B4-BE49-F238E27FC236}">
                <a16:creationId xmlns:a16="http://schemas.microsoft.com/office/drawing/2014/main" id="{E9DC37CB-F942-3D52-FF91-2F6911F1DA6E}"/>
              </a:ext>
            </a:extLst>
          </p:cNvPr>
          <p:cNvSpPr>
            <a:spLocks noGrp="1"/>
          </p:cNvSpPr>
          <p:nvPr>
            <p:ph type="title"/>
          </p:nvPr>
        </p:nvSpPr>
        <p:spPr/>
        <p:txBody>
          <a:bodyPr/>
          <a:lstStyle/>
          <a:p>
            <a:r>
              <a:rPr lang="en-US" dirty="0"/>
              <a:t>Polynesia</a:t>
            </a:r>
          </a:p>
        </p:txBody>
      </p:sp>
      <p:sp>
        <p:nvSpPr>
          <p:cNvPr id="8" name="Slide Number Placeholder 7">
            <a:extLst>
              <a:ext uri="{FF2B5EF4-FFF2-40B4-BE49-F238E27FC236}">
                <a16:creationId xmlns:a16="http://schemas.microsoft.com/office/drawing/2014/main" id="{F658770C-24F0-232D-40D3-D4D79F6AF8B6}"/>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25" name="Table 4">
            <a:extLst>
              <a:ext uri="{FF2B5EF4-FFF2-40B4-BE49-F238E27FC236}">
                <a16:creationId xmlns:a16="http://schemas.microsoft.com/office/drawing/2014/main" id="{87368B4B-C67E-5AB8-E0D8-367E92C5ED73}"/>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1E497D"/>
                          </a:solidFill>
                          <a:latin typeface="+mn-lt"/>
                          <a:ea typeface="+mn-ea"/>
                          <a:cs typeface="Futura Medium" panose="020B0602020204020303" pitchFamily="34" charset="-79"/>
                        </a:rPr>
                        <a:t>●</a:t>
                      </a: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
        <p:nvSpPr>
          <p:cNvPr id="19" name="Rectangle 18">
            <a:extLst>
              <a:ext uri="{FF2B5EF4-FFF2-40B4-BE49-F238E27FC236}">
                <a16:creationId xmlns:a16="http://schemas.microsoft.com/office/drawing/2014/main" id="{2CBA4402-868B-6D26-1526-0ED5C920AC73}"/>
              </a:ext>
            </a:extLst>
          </p:cNvPr>
          <p:cNvSpPr/>
          <p:nvPr/>
        </p:nvSpPr>
        <p:spPr>
          <a:xfrm>
            <a:off x="626409" y="5284810"/>
            <a:ext cx="8839200" cy="1107996"/>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Leverage </a:t>
            </a:r>
            <a:r>
              <a:rPr kumimoji="0" lang="en-US" sz="2000" b="1" i="0" u="none" strike="noStrike" kern="1200" cap="none" spc="0" normalizeH="0" baseline="0" noProof="0" dirty="0">
                <a:ln>
                  <a:noFill/>
                </a:ln>
                <a:solidFill>
                  <a:srgbClr val="1901FF"/>
                </a:solidFill>
                <a:effectLst/>
                <a:uLnTx/>
                <a:uFillTx/>
                <a:latin typeface="Gill Sans MT"/>
                <a:ea typeface="+mn-ea"/>
                <a:cs typeface="Gill Sans MT"/>
              </a:rPr>
              <a:t>processing-in-memory (PIM)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to reduce </a:t>
            </a:r>
            <a:r>
              <a:rPr kumimoji="0" lang="en-US" sz="2000" b="1" i="0" u="none" strike="noStrike" kern="1200" cap="none" spc="0" normalizeH="0" baseline="0" noProof="0" dirty="0">
                <a:ln>
                  <a:noFill/>
                </a:ln>
                <a:solidFill>
                  <a:srgbClr val="C00000"/>
                </a:solidFill>
                <a:effectLst/>
                <a:uLnTx/>
                <a:uFillTx/>
                <a:latin typeface="Gill Sans MT"/>
                <a:ea typeface="+mn-ea"/>
                <a:cs typeface="Gill Sans MT"/>
              </a:rPr>
              <a:t>data movement</a:t>
            </a:r>
            <a:br>
              <a:rPr kumimoji="0" lang="en-US" sz="2000" b="1" i="0" u="none" strike="noStrike" kern="1200" cap="none" spc="0" normalizeH="0" baseline="0" noProof="0" dirty="0">
                <a:ln>
                  <a:noFill/>
                </a:ln>
                <a:solidFill>
                  <a:srgbClr val="C00000"/>
                </a:solidFill>
                <a:effectLst/>
                <a:uLnTx/>
                <a:uFillTx/>
                <a:latin typeface="Gill Sans MT"/>
                <a:ea typeface="+mn-ea"/>
                <a:cs typeface="Gill Sans MT"/>
              </a:rPr>
            </a:br>
            <a:endParaRPr kumimoji="0" lang="en-US" sz="600" b="1" i="0" u="none" strike="noStrike" kern="1200" cap="none" spc="0" normalizeH="0" baseline="0" noProof="0" dirty="0">
              <a:ln>
                <a:noFill/>
              </a:ln>
              <a:solidFill>
                <a:srgbClr val="C00000"/>
              </a:solidFill>
              <a:effectLst/>
              <a:uLnTx/>
              <a:uFillTx/>
              <a:latin typeface="Gill Sans MT"/>
              <a:ea typeface="+mn-ea"/>
              <a:cs typeface="Gill Sans MT"/>
            </a:endParaRP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PIM mitigates </a:t>
            </a:r>
            <a:r>
              <a:rPr kumimoji="0" lang="en-US" sz="2000" b="1" i="0" u="none" strike="noStrike" kern="1200" cap="none" spc="0" normalizeH="0" baseline="0" noProof="0" dirty="0">
                <a:ln>
                  <a:noFill/>
                </a:ln>
                <a:solidFill>
                  <a:srgbClr val="C00000"/>
                </a:solidFill>
                <a:effectLst/>
                <a:uLnTx/>
                <a:uFillTx/>
                <a:latin typeface="Gill Sans MT"/>
                <a:ea typeface="+mn-ea"/>
                <a:cs typeface="Gill Sans MT"/>
              </a:rPr>
              <a:t>data movement overheads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by </a:t>
            </a:r>
            <a:br>
              <a:rPr kumimoji="0" lang="en-US" sz="20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2000" b="1" i="0" u="none" strike="noStrike" kern="1200" cap="none" spc="0" normalizeH="0" baseline="0" noProof="0" dirty="0">
                <a:ln>
                  <a:noFill/>
                </a:ln>
                <a:solidFill>
                  <a:prstClr val="black"/>
                </a:solidFill>
                <a:effectLst/>
                <a:uLnTx/>
                <a:uFillTx/>
                <a:latin typeface="Gill Sans MT"/>
                <a:ea typeface="+mn-ea"/>
                <a:cs typeface="+mn-cs"/>
              </a:rPr>
              <a:t>placing</a:t>
            </a:r>
            <a:r>
              <a:rPr kumimoji="0" lang="en-US" sz="2000" b="1" i="0" u="none" strike="noStrike" kern="1200" cap="none" spc="0" normalizeH="0" baseline="0" noProof="0" dirty="0">
                <a:ln>
                  <a:noFill/>
                </a:ln>
                <a:solidFill>
                  <a:srgbClr val="1901FF"/>
                </a:solidFill>
                <a:effectLst/>
                <a:uLnTx/>
                <a:uFillTx/>
                <a:latin typeface="Gill Sans MT"/>
                <a:ea typeface="+mn-ea"/>
                <a:cs typeface="+mn-cs"/>
              </a:rPr>
              <a:t> computation </a:t>
            </a:r>
            <a:r>
              <a:rPr kumimoji="0" lang="en-US" sz="2000" b="1" i="0" u="none" strike="noStrike" kern="1200" cap="none" spc="0" normalizeH="0" baseline="0" noProof="0" dirty="0">
                <a:ln>
                  <a:noFill/>
                </a:ln>
                <a:solidFill>
                  <a:prstClr val="black"/>
                </a:solidFill>
                <a:effectLst/>
                <a:uLnTx/>
                <a:uFillTx/>
                <a:latin typeface="Gill Sans MT"/>
                <a:ea typeface="+mn-ea"/>
                <a:cs typeface="+mn-cs"/>
              </a:rPr>
              <a:t>units </a:t>
            </a:r>
            <a:r>
              <a:rPr kumimoji="0" lang="en-US" sz="2000" b="1" i="0" u="none" strike="noStrike" kern="1200" cap="none" spc="0" normalizeH="0" baseline="0" noProof="0" dirty="0">
                <a:ln>
                  <a:noFill/>
                </a:ln>
                <a:solidFill>
                  <a:srgbClr val="1901FF"/>
                </a:solidFill>
                <a:effectLst/>
                <a:uLnTx/>
                <a:uFillTx/>
                <a:latin typeface="Gill Sans MT"/>
                <a:ea typeface="+mn-ea"/>
                <a:cs typeface="+mn-cs"/>
              </a:rPr>
              <a:t>nearby</a:t>
            </a:r>
            <a:r>
              <a:rPr kumimoji="0" lang="en-US" sz="2000" b="1" i="0" u="none" strike="noStrike" kern="1200" cap="none" spc="0" normalizeH="0" baseline="0" noProof="0" dirty="0">
                <a:ln>
                  <a:noFill/>
                </a:ln>
                <a:solidFill>
                  <a:prstClr val="black"/>
                </a:solidFill>
                <a:effectLst/>
                <a:uLnTx/>
                <a:uFillTx/>
                <a:latin typeface="Gill Sans MT"/>
                <a:ea typeface="+mn-ea"/>
                <a:cs typeface="+mn-cs"/>
              </a:rPr>
              <a:t> or </a:t>
            </a:r>
            <a:r>
              <a:rPr kumimoji="0" lang="en-US" sz="2000" b="1" i="0" u="none" strike="noStrike" kern="1200" cap="none" spc="0" normalizeH="0" baseline="0" noProof="0" dirty="0">
                <a:ln>
                  <a:noFill/>
                </a:ln>
                <a:solidFill>
                  <a:srgbClr val="1901FF"/>
                </a:solidFill>
                <a:effectLst/>
                <a:uLnTx/>
                <a:uFillTx/>
                <a:latin typeface="Gill Sans MT"/>
                <a:ea typeface="+mn-ea"/>
                <a:cs typeface="+mn-cs"/>
              </a:rPr>
              <a:t>inside</a:t>
            </a:r>
            <a:r>
              <a:rPr kumimoji="0" lang="en-US" sz="2000" b="1" i="0" u="none" strike="noStrike" kern="1200" cap="none" spc="0" normalizeH="0" baseline="0" noProof="0" dirty="0">
                <a:ln>
                  <a:noFill/>
                </a:ln>
                <a:solidFill>
                  <a:prstClr val="black"/>
                </a:solidFill>
                <a:effectLst/>
                <a:uLnTx/>
                <a:uFillTx/>
                <a:latin typeface="Gill Sans MT"/>
                <a:ea typeface="+mn-ea"/>
                <a:cs typeface="+mn-cs"/>
              </a:rPr>
              <a:t> </a:t>
            </a:r>
            <a:r>
              <a:rPr kumimoji="0" lang="en-US" sz="2000" b="1" i="0" u="none" strike="noStrike" kern="1200" cap="none" spc="0" normalizeH="0" baseline="0" noProof="0" dirty="0">
                <a:ln>
                  <a:noFill/>
                </a:ln>
                <a:solidFill>
                  <a:srgbClr val="1901FF"/>
                </a:solidFill>
                <a:effectLst/>
                <a:uLnTx/>
                <a:uFillTx/>
                <a:latin typeface="Gill Sans MT"/>
                <a:ea typeface="+mn-ea"/>
                <a:cs typeface="+mn-cs"/>
              </a:rPr>
              <a:t>memory</a:t>
            </a:r>
            <a:endParaRPr kumimoji="0" lang="en-US" sz="2000" b="1" i="0" u="none" strike="noStrike" kern="1200" cap="none" spc="0" normalizeH="0" baseline="0" noProof="0" dirty="0">
              <a:ln>
                <a:noFill/>
              </a:ln>
              <a:solidFill>
                <a:srgbClr val="1901FF"/>
              </a:solidFill>
              <a:effectLst/>
              <a:uLnTx/>
              <a:uFillTx/>
              <a:latin typeface="Gill Sans MT"/>
              <a:ea typeface="+mn-ea"/>
              <a:cs typeface="Gill Sans MT"/>
            </a:endParaRPr>
          </a:p>
        </p:txBody>
      </p:sp>
    </p:spTree>
    <p:extLst>
      <p:ext uri="{BB962C8B-B14F-4D97-AF65-F5344CB8AC3E}">
        <p14:creationId xmlns:p14="http://schemas.microsoft.com/office/powerpoint/2010/main" val="1723505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500"/>
                                        <p:tgtEl>
                                          <p:spTgt spid="6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500"/>
                                        <p:tgtEl>
                                          <p:spTgt spid="6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fade">
                                      <p:cBhvr>
                                        <p:cTn id="20" dur="500"/>
                                        <p:tgtEl>
                                          <p:spTgt spid="6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71"/>
                                        </p:tgtEl>
                                        <p:attrNameLst>
                                          <p:attrName>style.visibility</p:attrName>
                                        </p:attrNameLst>
                                      </p:cBhvr>
                                      <p:to>
                                        <p:strVal val="visible"/>
                                      </p:to>
                                    </p:set>
                                    <p:animEffect transition="in" filter="fade">
                                      <p:cBhvr>
                                        <p:cTn id="25" dur="500"/>
                                        <p:tgtEl>
                                          <p:spTgt spid="7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74"/>
                                        </p:tgtEl>
                                        <p:attrNameLst>
                                          <p:attrName>style.visibility</p:attrName>
                                        </p:attrNameLst>
                                      </p:cBhvr>
                                      <p:to>
                                        <p:strVal val="visible"/>
                                      </p:to>
                                    </p:set>
                                    <p:animEffect transition="in" filter="fade">
                                      <p:cBhvr>
                                        <p:cTn id="30" dur="500"/>
                                        <p:tgtEl>
                                          <p:spTgt spid="74"/>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9">
                                            <p:txEl>
                                              <p:pRg st="0" end="0"/>
                                            </p:txEl>
                                          </p:spTgt>
                                        </p:tgtEl>
                                        <p:attrNameLst>
                                          <p:attrName>style.visibility</p:attrName>
                                        </p:attrNameLst>
                                      </p:cBhvr>
                                      <p:to>
                                        <p:strVal val="visible"/>
                                      </p:to>
                                    </p:set>
                                    <p:animEffect transition="in" filter="fade">
                                      <p:cBhvr>
                                        <p:cTn id="35" dur="500"/>
                                        <p:tgtEl>
                                          <p:spTgt spid="19">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9">
                                            <p:txEl>
                                              <p:pRg st="1" end="1"/>
                                            </p:txEl>
                                          </p:spTgt>
                                        </p:tgtEl>
                                        <p:attrNameLst>
                                          <p:attrName>style.visibility</p:attrName>
                                        </p:attrNameLst>
                                      </p:cBhvr>
                                      <p:to>
                                        <p:strVal val="visible"/>
                                      </p:to>
                                    </p:set>
                                    <p:animEffect transition="in" filter="fade">
                                      <p:cBhvr>
                                        <p:cTn id="40" dur="500"/>
                                        <p:tgtEl>
                                          <p:spTgt spid="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Gill Sans MT"/>
                <a:cs typeface="Gill Sans MT"/>
              </a:rPr>
              <a:t>Why ML on Edge Devices?</a:t>
            </a:r>
          </a:p>
        </p:txBody>
      </p:sp>
      <p:sp>
        <p:nvSpPr>
          <p:cNvPr id="3" name="Content Placeholder 2"/>
          <p:cNvSpPr>
            <a:spLocks noGrp="1"/>
          </p:cNvSpPr>
          <p:nvPr>
            <p:ph idx="1"/>
          </p:nvPr>
        </p:nvSpPr>
        <p:spPr>
          <a:xfrm>
            <a:off x="152400" y="990600"/>
            <a:ext cx="8610600" cy="5562600"/>
          </a:xfrm>
        </p:spPr>
        <p:txBody>
          <a:bodyPr>
            <a:noAutofit/>
          </a:bodyPr>
          <a:lstStyle/>
          <a:p>
            <a:pPr marL="457200" lvl="1" indent="0">
              <a:buNone/>
            </a:pPr>
            <a:endParaRPr lang="en-US" sz="2400" dirty="0">
              <a:solidFill>
                <a:srgbClr val="595959"/>
              </a:solidFill>
              <a:latin typeface="Gill Sans MT"/>
              <a:cs typeface="Gill Sans MT"/>
            </a:endParaRPr>
          </a:p>
          <a:p>
            <a:pPr lvl="2"/>
            <a:endParaRPr lang="en-US" sz="1800" dirty="0">
              <a:solidFill>
                <a:srgbClr val="595959"/>
              </a:solidFill>
              <a:latin typeface="Gill Sans MT"/>
              <a:cs typeface="Gill Sans MT"/>
            </a:endParaRPr>
          </a:p>
          <a:p>
            <a:pPr marL="914400" lvl="2" indent="0">
              <a:buNone/>
            </a:pPr>
            <a:endParaRPr lang="en-US" sz="1400" dirty="0">
              <a:solidFill>
                <a:srgbClr val="0000FF"/>
              </a:solidFill>
              <a:latin typeface="Gill Sans MT"/>
              <a:cs typeface="Gill Sans MT"/>
            </a:endParaRPr>
          </a:p>
          <a:p>
            <a:pPr lvl="1"/>
            <a:endParaRPr lang="en-US" sz="1600" dirty="0">
              <a:latin typeface="Gill Sans MT"/>
              <a:cs typeface="Gill Sans MT"/>
            </a:endParaRPr>
          </a:p>
        </p:txBody>
      </p:sp>
      <p:sp>
        <p:nvSpPr>
          <p:cNvPr id="37" name="Rectangle 36"/>
          <p:cNvSpPr/>
          <p:nvPr/>
        </p:nvSpPr>
        <p:spPr>
          <a:xfrm>
            <a:off x="0" y="1698248"/>
            <a:ext cx="9144000" cy="892552"/>
          </a:xfrm>
          <a:prstGeom prst="rect">
            <a:avLst/>
          </a:prstGeom>
          <a:solidFill>
            <a:schemeClr val="tx2">
              <a:lumMod val="75000"/>
            </a:schemeClr>
          </a:solid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FFFFFF"/>
                </a:solidFill>
                <a:effectLst/>
                <a:uLnTx/>
                <a:uFillTx/>
                <a:latin typeface="Gill Sans MT"/>
                <a:ea typeface="+mn-ea"/>
                <a:cs typeface="Gill Sans MT"/>
              </a:rPr>
              <a:t>Significant interest in pushing ML inference computation directly to edge devices</a:t>
            </a:r>
          </a:p>
        </p:txBody>
      </p:sp>
      <p:grpSp>
        <p:nvGrpSpPr>
          <p:cNvPr id="38" name="Group 37"/>
          <p:cNvGrpSpPr/>
          <p:nvPr/>
        </p:nvGrpSpPr>
        <p:grpSpPr>
          <a:xfrm>
            <a:off x="508835" y="3420070"/>
            <a:ext cx="1294565" cy="1985665"/>
            <a:chOff x="508835" y="1824335"/>
            <a:chExt cx="1294565" cy="1985665"/>
          </a:xfrm>
        </p:grpSpPr>
        <p:pic>
          <p:nvPicPr>
            <p:cNvPr id="39" name="Picture 38"/>
            <p:cNvPicPr>
              <a:picLocks noChangeAspect="1"/>
            </p:cNvPicPr>
            <p:nvPr/>
          </p:nvPicPr>
          <p:blipFill>
            <a:blip r:embed="rId3"/>
            <a:stretch>
              <a:fillRect/>
            </a:stretch>
          </p:blipFill>
          <p:spPr>
            <a:xfrm>
              <a:off x="533400" y="1824335"/>
              <a:ext cx="1270000" cy="1270000"/>
            </a:xfrm>
            <a:prstGeom prst="rect">
              <a:avLst/>
            </a:prstGeom>
          </p:spPr>
        </p:pic>
        <p:sp>
          <p:nvSpPr>
            <p:cNvPr id="40" name="TextBox 39"/>
            <p:cNvSpPr txBox="1"/>
            <p:nvPr/>
          </p:nvSpPr>
          <p:spPr>
            <a:xfrm>
              <a:off x="508835" y="3348335"/>
              <a:ext cx="1249060"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000000"/>
                  </a:solidFill>
                  <a:effectLst/>
                  <a:uLnTx/>
                  <a:uFillTx/>
                  <a:latin typeface="Gill Sans MT"/>
                  <a:ea typeface="+mn-ea"/>
                  <a:cs typeface="Gill Sans MT"/>
                </a:rPr>
                <a:t>Privacy</a:t>
              </a:r>
            </a:p>
          </p:txBody>
        </p:sp>
      </p:grpSp>
      <p:grpSp>
        <p:nvGrpSpPr>
          <p:cNvPr id="41" name="Group 40"/>
          <p:cNvGrpSpPr/>
          <p:nvPr/>
        </p:nvGrpSpPr>
        <p:grpSpPr>
          <a:xfrm>
            <a:off x="4394200" y="2891135"/>
            <a:ext cx="2159000" cy="2519065"/>
            <a:chOff x="4394200" y="1295400"/>
            <a:chExt cx="2159000" cy="2519065"/>
          </a:xfrm>
        </p:grpSpPr>
        <p:sp>
          <p:nvSpPr>
            <p:cNvPr id="42" name="TextBox 41"/>
            <p:cNvSpPr txBox="1"/>
            <p:nvPr/>
          </p:nvSpPr>
          <p:spPr>
            <a:xfrm>
              <a:off x="4848944" y="3352800"/>
              <a:ext cx="1326004"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000000"/>
                  </a:solidFill>
                  <a:effectLst/>
                  <a:uLnTx/>
                  <a:uFillTx/>
                  <a:latin typeface="Gill Sans MT"/>
                  <a:ea typeface="+mn-ea"/>
                  <a:cs typeface="Gill Sans MT"/>
                </a:rPr>
                <a:t>Latency</a:t>
              </a:r>
            </a:p>
          </p:txBody>
        </p:sp>
        <p:pic>
          <p:nvPicPr>
            <p:cNvPr id="43" name="Picture 42"/>
            <p:cNvPicPr>
              <a:picLocks noChangeAspect="1"/>
            </p:cNvPicPr>
            <p:nvPr/>
          </p:nvPicPr>
          <p:blipFill>
            <a:blip r:embed="rId4"/>
            <a:stretch>
              <a:fillRect/>
            </a:stretch>
          </p:blipFill>
          <p:spPr>
            <a:xfrm>
              <a:off x="4394200" y="1295400"/>
              <a:ext cx="2159000" cy="2159000"/>
            </a:xfrm>
            <a:prstGeom prst="rect">
              <a:avLst/>
            </a:prstGeom>
          </p:spPr>
        </p:pic>
      </p:grpSp>
      <p:grpSp>
        <p:nvGrpSpPr>
          <p:cNvPr id="44" name="Group 43"/>
          <p:cNvGrpSpPr/>
          <p:nvPr/>
        </p:nvGrpSpPr>
        <p:grpSpPr>
          <a:xfrm>
            <a:off x="2237016" y="3533615"/>
            <a:ext cx="2031325" cy="1872120"/>
            <a:chOff x="2237016" y="1937880"/>
            <a:chExt cx="2031325" cy="1872120"/>
          </a:xfrm>
        </p:grpSpPr>
        <p:pic>
          <p:nvPicPr>
            <p:cNvPr id="45" name="Picture 44"/>
            <p:cNvPicPr>
              <a:picLocks noChangeAspect="1"/>
            </p:cNvPicPr>
            <p:nvPr/>
          </p:nvPicPr>
          <p:blipFill>
            <a:blip r:embed="rId5"/>
            <a:stretch>
              <a:fillRect/>
            </a:stretch>
          </p:blipFill>
          <p:spPr>
            <a:xfrm>
              <a:off x="2699880" y="1937880"/>
              <a:ext cx="1186320" cy="1186320"/>
            </a:xfrm>
            <a:prstGeom prst="rect">
              <a:avLst/>
            </a:prstGeom>
          </p:spPr>
        </p:pic>
        <p:sp>
          <p:nvSpPr>
            <p:cNvPr id="46" name="TextBox 45"/>
            <p:cNvSpPr txBox="1"/>
            <p:nvPr/>
          </p:nvSpPr>
          <p:spPr>
            <a:xfrm>
              <a:off x="2237016" y="3348335"/>
              <a:ext cx="2031325"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000000"/>
                  </a:solidFill>
                  <a:effectLst/>
                  <a:uLnTx/>
                  <a:uFillTx/>
                  <a:latin typeface="Gill Sans MT"/>
                  <a:ea typeface="+mn-ea"/>
                  <a:cs typeface="Gill Sans MT"/>
                </a:rPr>
                <a:t>Connectivity</a:t>
              </a:r>
            </a:p>
          </p:txBody>
        </p:sp>
      </p:grpSp>
      <p:grpSp>
        <p:nvGrpSpPr>
          <p:cNvPr id="47" name="Group 46"/>
          <p:cNvGrpSpPr/>
          <p:nvPr/>
        </p:nvGrpSpPr>
        <p:grpSpPr>
          <a:xfrm>
            <a:off x="6936462" y="3424535"/>
            <a:ext cx="1729259" cy="2061865"/>
            <a:chOff x="6936462" y="1828800"/>
            <a:chExt cx="1729259" cy="2061865"/>
          </a:xfrm>
        </p:grpSpPr>
        <p:pic>
          <p:nvPicPr>
            <p:cNvPr id="48" name="Picture 47"/>
            <p:cNvPicPr>
              <a:picLocks noChangeAspect="1"/>
            </p:cNvPicPr>
            <p:nvPr/>
          </p:nvPicPr>
          <p:blipFill>
            <a:blip r:embed="rId6"/>
            <a:stretch>
              <a:fillRect/>
            </a:stretch>
          </p:blipFill>
          <p:spPr>
            <a:xfrm>
              <a:off x="7086600" y="1828800"/>
              <a:ext cx="1498600" cy="1498600"/>
            </a:xfrm>
            <a:prstGeom prst="rect">
              <a:avLst/>
            </a:prstGeom>
          </p:spPr>
        </p:pic>
        <p:sp>
          <p:nvSpPr>
            <p:cNvPr id="49" name="TextBox 48"/>
            <p:cNvSpPr txBox="1"/>
            <p:nvPr/>
          </p:nvSpPr>
          <p:spPr>
            <a:xfrm>
              <a:off x="6936462" y="3429000"/>
              <a:ext cx="1729259"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000000"/>
                  </a:solidFill>
                  <a:effectLst/>
                  <a:uLnTx/>
                  <a:uFillTx/>
                  <a:latin typeface="Gill Sans MT"/>
                  <a:ea typeface="+mn-ea"/>
                  <a:cs typeface="Gill Sans MT"/>
                </a:rPr>
                <a:t>Bandwidth</a:t>
              </a:r>
            </a:p>
          </p:txBody>
        </p:sp>
      </p:grpSp>
      <p:pic>
        <p:nvPicPr>
          <p:cNvPr id="18" name="Picture 17" descr="safari.png"/>
          <p:cNvPicPr>
            <a:picLocks noChangeAspect="1"/>
          </p:cNvPicPr>
          <p:nvPr/>
        </p:nvPicPr>
        <p:blipFill>
          <a:blip r:embed="rId7" cstate="print"/>
          <a:stretch>
            <a:fillRect/>
          </a:stretch>
        </p:blipFill>
        <p:spPr>
          <a:xfrm>
            <a:off x="76200" y="6580445"/>
            <a:ext cx="959296" cy="277563"/>
          </a:xfrm>
          <a:prstGeom prst="rect">
            <a:avLst/>
          </a:prstGeom>
        </p:spPr>
      </p:pic>
      <p:sp>
        <p:nvSpPr>
          <p:cNvPr id="22" name="Slide Number Placeholder 4">
            <a:extLst>
              <a:ext uri="{FF2B5EF4-FFF2-40B4-BE49-F238E27FC236}">
                <a16:creationId xmlns:a16="http://schemas.microsoft.com/office/drawing/2014/main" id="{1D174562-9348-C54E-B75A-9CC1BD5E39DD}"/>
              </a:ext>
            </a:extLst>
          </p:cNvPr>
          <p:cNvSpPr>
            <a:spLocks noGrp="1"/>
          </p:cNvSpPr>
          <p:nvPr>
            <p:ph type="sldNum" sz="quarter" idx="12"/>
          </p:nvPr>
        </p:nvSpPr>
        <p:spPr>
          <a:xfrm>
            <a:off x="7315200" y="6492883"/>
            <a:ext cx="1828800" cy="365125"/>
          </a:xfrm>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2400" b="1" i="0" u="none" strike="noStrike" kern="1200" cap="none" spc="0" normalizeH="0" baseline="0" noProof="0">
              <a:ln>
                <a:noFill/>
              </a:ln>
              <a:solidFill>
                <a:srgbClr val="0070C0"/>
              </a:solidFill>
              <a:effectLst/>
              <a:uLnTx/>
              <a:uFillTx/>
              <a:latin typeface="Gill Sans MT"/>
              <a:ea typeface="+mn-ea"/>
              <a:cs typeface="+mn-cs"/>
            </a:endParaRPr>
          </a:p>
        </p:txBody>
      </p:sp>
      <p:graphicFrame>
        <p:nvGraphicFramePr>
          <p:cNvPr id="23" name="Table 4">
            <a:extLst>
              <a:ext uri="{FF2B5EF4-FFF2-40B4-BE49-F238E27FC236}">
                <a16:creationId xmlns:a16="http://schemas.microsoft.com/office/drawing/2014/main" id="{9A072D41-7A22-F44C-B577-C934DD8C06DA}"/>
              </a:ext>
            </a:extLst>
          </p:cNvPr>
          <p:cNvGraphicFramePr>
            <a:graphicFrameLocks/>
          </p:cNvGraphicFramePr>
          <p:nvPr>
            <p:extLst>
              <p:ext uri="{D42A27DB-BD31-4B8C-83A1-F6EECF244321}">
                <p14:modId xmlns:p14="http://schemas.microsoft.com/office/powerpoint/2010/main" val="229759819"/>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002060"/>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1438514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8839200" cy="6096000"/>
          </a:xfrm>
        </p:spPr>
        <p:txBody>
          <a:bodyPr>
            <a:normAutofit/>
          </a:bodyPr>
          <a:lstStyle/>
          <a:p>
            <a:pPr marL="342900" lvl="1" indent="-342900">
              <a:buFont typeface="Arial" pitchFamily="34" charset="0"/>
              <a:buChar char="•"/>
            </a:pPr>
            <a:endParaRPr lang="en-US" sz="2400" dirty="0">
              <a:solidFill>
                <a:schemeClr val="tx2"/>
              </a:solidFill>
            </a:endParaRPr>
          </a:p>
          <a:p>
            <a:pPr marL="0" lvl="1" indent="0">
              <a:buNone/>
            </a:pPr>
            <a:br>
              <a:rPr lang="en-US" sz="2200" dirty="0">
                <a:solidFill>
                  <a:srgbClr val="595959"/>
                </a:solidFill>
              </a:rPr>
            </a:br>
            <a:br>
              <a:rPr lang="en-US" sz="2100" dirty="0">
                <a:solidFill>
                  <a:srgbClr val="595959"/>
                </a:solidFill>
              </a:rPr>
            </a:br>
            <a:endParaRPr lang="en-US" sz="2100" dirty="0">
              <a:solidFill>
                <a:srgbClr val="595959"/>
              </a:solidFill>
            </a:endParaRPr>
          </a:p>
          <a:p>
            <a:pPr lvl="1"/>
            <a:endParaRPr lang="en-US" sz="2000" dirty="0">
              <a:solidFill>
                <a:srgbClr val="595959"/>
              </a:solidFill>
            </a:endParaRPr>
          </a:p>
          <a:p>
            <a:pPr lvl="1"/>
            <a:endParaRPr lang="en-US" sz="2000" dirty="0">
              <a:solidFill>
                <a:srgbClr val="595959"/>
              </a:solidFill>
            </a:endParaRPr>
          </a:p>
          <a:p>
            <a:endParaRPr lang="en-US" dirty="0"/>
          </a:p>
          <a:p>
            <a:endParaRPr lang="en-US" dirty="0"/>
          </a:p>
        </p:txBody>
      </p:sp>
      <p:sp>
        <p:nvSpPr>
          <p:cNvPr id="64" name="TextBox 63"/>
          <p:cNvSpPr txBox="1"/>
          <p:nvPr/>
        </p:nvSpPr>
        <p:spPr>
          <a:xfrm>
            <a:off x="429798" y="2118823"/>
            <a:ext cx="2647764"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Designed to sustain</a:t>
            </a:r>
            <a:br>
              <a:rPr kumimoji="0" lang="en-US" sz="20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bursts of updates  </a:t>
            </a:r>
          </a:p>
        </p:txBody>
      </p:sp>
      <p:sp>
        <p:nvSpPr>
          <p:cNvPr id="67" name="Rectangle 66"/>
          <p:cNvSpPr/>
          <p:nvPr/>
        </p:nvSpPr>
        <p:spPr>
          <a:xfrm>
            <a:off x="0" y="890592"/>
            <a:ext cx="9144000" cy="769441"/>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Each island includes (1) a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replica</a:t>
            </a: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 of data, (2) an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optimized</a:t>
            </a: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 execution engine, and (3) a set of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hardware resources</a:t>
            </a:r>
          </a:p>
        </p:txBody>
      </p:sp>
      <p:sp>
        <p:nvSpPr>
          <p:cNvPr id="68" name="TextBox 67"/>
          <p:cNvSpPr txBox="1"/>
          <p:nvPr/>
        </p:nvSpPr>
        <p:spPr>
          <a:xfrm>
            <a:off x="3741339" y="1720282"/>
            <a:ext cx="5410200"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Designed to provide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high read throughput</a:t>
            </a:r>
          </a:p>
        </p:txBody>
      </p:sp>
      <p:sp>
        <p:nvSpPr>
          <p:cNvPr id="86" name="Rectangle 85"/>
          <p:cNvSpPr/>
          <p:nvPr/>
        </p:nvSpPr>
        <p:spPr>
          <a:xfrm>
            <a:off x="4464929" y="5580618"/>
            <a:ext cx="4572000" cy="707886"/>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mn-cs"/>
              </a:rPr>
              <a:t>Take advantage of </a:t>
            </a:r>
            <a:r>
              <a:rPr kumimoji="0" lang="en-US" sz="2000" b="1" i="0" u="none" strike="noStrike" kern="1200" cap="none" spc="0" normalizeH="0" baseline="0" noProof="0" dirty="0">
                <a:ln>
                  <a:noFill/>
                </a:ln>
                <a:solidFill>
                  <a:srgbClr val="0000FF"/>
                </a:solidFill>
                <a:effectLst/>
                <a:uLnTx/>
                <a:uFillTx/>
                <a:latin typeface="Gill Sans MT"/>
                <a:ea typeface="+mn-ea"/>
                <a:cs typeface="+mn-cs"/>
              </a:rPr>
              <a:t>PIM</a:t>
            </a:r>
            <a:r>
              <a:rPr kumimoji="0" lang="en-US" sz="2000" b="1" i="0" u="none" strike="noStrike" kern="1200" cap="none" spc="0" normalizeH="0" baseline="0" noProof="0" dirty="0">
                <a:ln>
                  <a:noFill/>
                </a:ln>
                <a:solidFill>
                  <a:prstClr val="black"/>
                </a:solidFill>
                <a:effectLst/>
                <a:uLnTx/>
                <a:uFillTx/>
                <a:latin typeface="Gill Sans MT"/>
                <a:ea typeface="+mn-ea"/>
                <a:cs typeface="+mn-cs"/>
              </a:rPr>
              <a:t> to mitigate </a:t>
            </a:r>
            <a:r>
              <a:rPr kumimoji="0" lang="en-US" sz="2000" b="1" i="0" u="none" strike="noStrike" kern="1200" cap="none" spc="0" normalizeH="0" baseline="0" noProof="0" dirty="0">
                <a:ln>
                  <a:noFill/>
                </a:ln>
                <a:solidFill>
                  <a:srgbClr val="C00000"/>
                </a:solidFill>
                <a:effectLst/>
                <a:uLnTx/>
                <a:uFillTx/>
                <a:latin typeface="Gill Sans MT"/>
                <a:ea typeface="+mn-ea"/>
                <a:cs typeface="+mn-cs"/>
              </a:rPr>
              <a:t>data movement bottleneck </a:t>
            </a:r>
            <a:endParaRPr kumimoji="0" lang="en-US" sz="2000" b="1" i="0" u="none" strike="noStrike" kern="1200" cap="none" spc="0" normalizeH="0" baseline="0" noProof="0" dirty="0">
              <a:ln>
                <a:noFill/>
              </a:ln>
              <a:solidFill>
                <a:srgbClr val="C00000"/>
              </a:solidFill>
              <a:effectLst/>
              <a:uLnTx/>
              <a:uFillTx/>
              <a:latin typeface="Gill Sans MT"/>
              <a:ea typeface="+mn-ea"/>
              <a:cs typeface="Gill Sans MT"/>
            </a:endParaRPr>
          </a:p>
        </p:txBody>
      </p:sp>
      <p:sp>
        <p:nvSpPr>
          <p:cNvPr id="87" name="TextBox 86"/>
          <p:cNvSpPr txBox="1"/>
          <p:nvPr/>
        </p:nvSpPr>
        <p:spPr>
          <a:xfrm>
            <a:off x="-179897" y="5784997"/>
            <a:ext cx="4267200"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mn-cs"/>
              </a:rPr>
              <a:t>Conventional </a:t>
            </a:r>
            <a:r>
              <a:rPr kumimoji="0" lang="en-US" sz="2000" b="1" i="0" u="none" strike="noStrike" kern="1200" cap="none" spc="0" normalizeH="0" baseline="0" noProof="0" dirty="0">
                <a:ln>
                  <a:noFill/>
                </a:ln>
                <a:solidFill>
                  <a:srgbClr val="0000FF"/>
                </a:solidFill>
                <a:effectLst/>
                <a:uLnTx/>
                <a:uFillTx/>
                <a:latin typeface="Gill Sans MT"/>
                <a:ea typeface="+mn-ea"/>
                <a:cs typeface="+mn-cs"/>
              </a:rPr>
              <a:t>multicore CPUs </a:t>
            </a:r>
            <a:r>
              <a:rPr kumimoji="0" lang="en-US" sz="2000" b="1" i="0" u="none" strike="noStrike" kern="1200" cap="none" spc="0" normalizeH="0" baseline="0" noProof="0" dirty="0">
                <a:ln>
                  <a:noFill/>
                </a:ln>
                <a:solidFill>
                  <a:prstClr val="black"/>
                </a:solidFill>
                <a:effectLst/>
                <a:uLnTx/>
                <a:uFillTx/>
                <a:latin typeface="Gill Sans MT"/>
                <a:ea typeface="+mn-ea"/>
                <a:cs typeface="+mn-cs"/>
              </a:rPr>
              <a:t>with </a:t>
            </a:r>
            <a:r>
              <a:rPr kumimoji="0" lang="en-US" sz="2000" b="1" i="0" u="none" strike="noStrike" kern="1200" cap="none" spc="0" normalizeH="0" baseline="0" noProof="0" dirty="0">
                <a:ln>
                  <a:noFill/>
                </a:ln>
                <a:solidFill>
                  <a:srgbClr val="0000FF"/>
                </a:solidFill>
                <a:effectLst/>
                <a:uLnTx/>
                <a:uFillTx/>
                <a:latin typeface="Gill Sans MT"/>
                <a:ea typeface="+mn-ea"/>
                <a:cs typeface="+mn-cs"/>
              </a:rPr>
              <a:t>multi-level caches</a:t>
            </a:r>
            <a:endParaRPr kumimoji="0" lang="en-US" sz="2000" b="1" i="0" u="none" strike="noStrike" kern="1200" cap="none" spc="0" normalizeH="0" baseline="0" noProof="0" dirty="0">
              <a:ln>
                <a:noFill/>
              </a:ln>
              <a:solidFill>
                <a:srgbClr val="0000FF"/>
              </a:solidFill>
              <a:effectLst/>
              <a:uLnTx/>
              <a:uFillTx/>
              <a:latin typeface="Gill Sans MT"/>
              <a:ea typeface="+mn-ea"/>
              <a:cs typeface="Gill Sans MT"/>
            </a:endParaRPr>
          </a:p>
        </p:txBody>
      </p:sp>
      <p:sp>
        <p:nvSpPr>
          <p:cNvPr id="105" name="Title 104">
            <a:extLst>
              <a:ext uri="{FF2B5EF4-FFF2-40B4-BE49-F238E27FC236}">
                <a16:creationId xmlns:a16="http://schemas.microsoft.com/office/drawing/2014/main" id="{539FE135-FD0A-EA3B-DA3B-69E4CB21C02B}"/>
              </a:ext>
            </a:extLst>
          </p:cNvPr>
          <p:cNvSpPr>
            <a:spLocks noGrp="1"/>
          </p:cNvSpPr>
          <p:nvPr>
            <p:ph type="title"/>
          </p:nvPr>
        </p:nvSpPr>
        <p:spPr/>
        <p:txBody>
          <a:bodyPr/>
          <a:lstStyle/>
          <a:p>
            <a:r>
              <a:rPr lang="en-US" dirty="0"/>
              <a:t>Polynesia: High-Level Overview</a:t>
            </a:r>
          </a:p>
        </p:txBody>
      </p:sp>
      <p:sp>
        <p:nvSpPr>
          <p:cNvPr id="106" name="Slide Number Placeholder 105">
            <a:extLst>
              <a:ext uri="{FF2B5EF4-FFF2-40B4-BE49-F238E27FC236}">
                <a16:creationId xmlns:a16="http://schemas.microsoft.com/office/drawing/2014/main" id="{DD1ACFB3-4FED-652D-BFB2-784C929B60B0}"/>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60</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107" name="Table 4">
            <a:extLst>
              <a:ext uri="{FF2B5EF4-FFF2-40B4-BE49-F238E27FC236}">
                <a16:creationId xmlns:a16="http://schemas.microsoft.com/office/drawing/2014/main" id="{B07F952C-6D2F-FA65-2664-CC5FAA94B6D8}"/>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a:t>
                      </a:r>
                      <a:r>
                        <a:rPr lang="en-US" sz="800" kern="1200" dirty="0">
                          <a:solidFill>
                            <a:srgbClr val="1E497D"/>
                          </a:solidFill>
                          <a:latin typeface="+mn-lt"/>
                          <a:ea typeface="+mn-ea"/>
                          <a:cs typeface="Futura Medium" panose="020B0602020204020303" pitchFamily="34" charset="-79"/>
                        </a:rPr>
                        <a:t>●</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cxnSp>
        <p:nvCxnSpPr>
          <p:cNvPr id="108" name="Curved Connector 107">
            <a:extLst>
              <a:ext uri="{FF2B5EF4-FFF2-40B4-BE49-F238E27FC236}">
                <a16:creationId xmlns:a16="http://schemas.microsoft.com/office/drawing/2014/main" id="{1D51713F-3742-D9F2-F140-B040026BD8D0}"/>
              </a:ext>
            </a:extLst>
          </p:cNvPr>
          <p:cNvCxnSpPr>
            <a:cxnSpLocks/>
            <a:stCxn id="164" idx="1"/>
            <a:endCxn id="87" idx="0"/>
          </p:cNvCxnSpPr>
          <p:nvPr/>
        </p:nvCxnSpPr>
        <p:spPr>
          <a:xfrm rot="10800000" flipH="1" flipV="1">
            <a:off x="295895" y="4032715"/>
            <a:ext cx="1657807" cy="1752282"/>
          </a:xfrm>
          <a:prstGeom prst="curvedConnector4">
            <a:avLst>
              <a:gd name="adj1" fmla="val -13789"/>
              <a:gd name="adj2" fmla="val 62322"/>
            </a:avLst>
          </a:prstGeom>
          <a:ln w="28575">
            <a:solidFill>
              <a:schemeClr val="tx1"/>
            </a:solidFill>
            <a:prstDash val="sysDash"/>
            <a:headEnd type="none" w="med" len="med"/>
            <a:tailEnd type="stealth" w="lg" len="lg"/>
          </a:ln>
        </p:spPr>
        <p:style>
          <a:lnRef idx="1">
            <a:schemeClr val="accent1"/>
          </a:lnRef>
          <a:fillRef idx="0">
            <a:schemeClr val="accent1"/>
          </a:fillRef>
          <a:effectRef idx="0">
            <a:schemeClr val="accent1"/>
          </a:effectRef>
          <a:fontRef idx="minor">
            <a:schemeClr val="tx1"/>
          </a:fontRef>
        </p:style>
      </p:cxnSp>
      <p:cxnSp>
        <p:nvCxnSpPr>
          <p:cNvPr id="112" name="Curved Connector 111">
            <a:extLst>
              <a:ext uri="{FF2B5EF4-FFF2-40B4-BE49-F238E27FC236}">
                <a16:creationId xmlns:a16="http://schemas.microsoft.com/office/drawing/2014/main" id="{F4CBB6A5-E91A-64B0-7331-EFF4FA36D30B}"/>
              </a:ext>
            </a:extLst>
          </p:cNvPr>
          <p:cNvCxnSpPr>
            <a:cxnSpLocks/>
            <a:stCxn id="295" idx="0"/>
            <a:endCxn id="64" idx="2"/>
          </p:cNvCxnSpPr>
          <p:nvPr/>
        </p:nvCxnSpPr>
        <p:spPr>
          <a:xfrm rot="5400000" flipH="1" flipV="1">
            <a:off x="1353567" y="2681179"/>
            <a:ext cx="346915" cy="453311"/>
          </a:xfrm>
          <a:prstGeom prst="curvedConnector3">
            <a:avLst>
              <a:gd name="adj1" fmla="val 50000"/>
            </a:avLst>
          </a:prstGeom>
          <a:ln w="28575">
            <a:solidFill>
              <a:schemeClr val="tx1"/>
            </a:solidFill>
            <a:prstDash val="sysDash"/>
            <a:headEnd type="none" w="med" len="med"/>
            <a:tailEnd type="stealth" w="lg" len="lg"/>
          </a:ln>
        </p:spPr>
        <p:style>
          <a:lnRef idx="1">
            <a:schemeClr val="accent1"/>
          </a:lnRef>
          <a:fillRef idx="0">
            <a:schemeClr val="accent1"/>
          </a:fillRef>
          <a:effectRef idx="0">
            <a:schemeClr val="accent1"/>
          </a:effectRef>
          <a:fontRef idx="minor">
            <a:schemeClr val="tx1"/>
          </a:fontRef>
        </p:style>
      </p:cxnSp>
      <p:cxnSp>
        <p:nvCxnSpPr>
          <p:cNvPr id="115" name="Curved Connector 114">
            <a:extLst>
              <a:ext uri="{FF2B5EF4-FFF2-40B4-BE49-F238E27FC236}">
                <a16:creationId xmlns:a16="http://schemas.microsoft.com/office/drawing/2014/main" id="{2287A489-D501-DE1C-739C-5EA00AE5AEB6}"/>
              </a:ext>
            </a:extLst>
          </p:cNvPr>
          <p:cNvCxnSpPr>
            <a:cxnSpLocks/>
            <a:stCxn id="189" idx="1"/>
          </p:cNvCxnSpPr>
          <p:nvPr/>
        </p:nvCxnSpPr>
        <p:spPr>
          <a:xfrm rot="10800000" flipH="1">
            <a:off x="5564185" y="2116898"/>
            <a:ext cx="81209" cy="1930550"/>
          </a:xfrm>
          <a:prstGeom prst="curvedConnector4">
            <a:avLst>
              <a:gd name="adj1" fmla="val -281496"/>
              <a:gd name="adj2" fmla="val 72962"/>
            </a:avLst>
          </a:prstGeom>
          <a:ln w="28575">
            <a:solidFill>
              <a:schemeClr val="tx1"/>
            </a:solidFill>
            <a:prstDash val="sysDash"/>
            <a:headEnd type="none" w="med" len="med"/>
            <a:tailEnd type="stealth" w="lg" len="lg"/>
          </a:ln>
        </p:spPr>
        <p:style>
          <a:lnRef idx="1">
            <a:schemeClr val="accent1"/>
          </a:lnRef>
          <a:fillRef idx="0">
            <a:schemeClr val="accent1"/>
          </a:fillRef>
          <a:effectRef idx="0">
            <a:schemeClr val="accent1"/>
          </a:effectRef>
          <a:fontRef idx="minor">
            <a:schemeClr val="tx1"/>
          </a:fontRef>
        </p:style>
      </p:cxnSp>
      <p:cxnSp>
        <p:nvCxnSpPr>
          <p:cNvPr id="118" name="Curved Connector 117">
            <a:extLst>
              <a:ext uri="{FF2B5EF4-FFF2-40B4-BE49-F238E27FC236}">
                <a16:creationId xmlns:a16="http://schemas.microsoft.com/office/drawing/2014/main" id="{A35B4846-1F5E-8571-9A1D-374FB7343EFA}"/>
              </a:ext>
            </a:extLst>
          </p:cNvPr>
          <p:cNvCxnSpPr>
            <a:cxnSpLocks/>
            <a:endCxn id="86" idx="0"/>
          </p:cNvCxnSpPr>
          <p:nvPr/>
        </p:nvCxnSpPr>
        <p:spPr>
          <a:xfrm rot="10800000" flipV="1">
            <a:off x="6750930" y="4894942"/>
            <a:ext cx="968955" cy="685675"/>
          </a:xfrm>
          <a:prstGeom prst="curvedConnector2">
            <a:avLst/>
          </a:prstGeom>
          <a:ln w="28575">
            <a:solidFill>
              <a:schemeClr val="tx1"/>
            </a:solidFill>
            <a:prstDash val="sysDash"/>
            <a:headEnd type="none" w="med" len="med"/>
            <a:tailEnd type="stealth" w="lg" len="lg"/>
          </a:ln>
        </p:spPr>
        <p:style>
          <a:lnRef idx="1">
            <a:schemeClr val="accent1"/>
          </a:lnRef>
          <a:fillRef idx="0">
            <a:schemeClr val="accent1"/>
          </a:fillRef>
          <a:effectRef idx="0">
            <a:schemeClr val="accent1"/>
          </a:effectRef>
          <a:fontRef idx="minor">
            <a:schemeClr val="tx1"/>
          </a:fontRef>
        </p:style>
      </p:cxnSp>
      <p:grpSp>
        <p:nvGrpSpPr>
          <p:cNvPr id="300" name="Group 299">
            <a:extLst>
              <a:ext uri="{FF2B5EF4-FFF2-40B4-BE49-F238E27FC236}">
                <a16:creationId xmlns:a16="http://schemas.microsoft.com/office/drawing/2014/main" id="{FD53F617-A015-3F23-40C6-373018073608}"/>
              </a:ext>
            </a:extLst>
          </p:cNvPr>
          <p:cNvGrpSpPr/>
          <p:nvPr/>
        </p:nvGrpSpPr>
        <p:grpSpPr>
          <a:xfrm>
            <a:off x="66173" y="3081291"/>
            <a:ext cx="2468392" cy="1953158"/>
            <a:chOff x="66173" y="3081291"/>
            <a:chExt cx="2468392" cy="1953158"/>
          </a:xfrm>
        </p:grpSpPr>
        <p:grpSp>
          <p:nvGrpSpPr>
            <p:cNvPr id="131" name="Group 130">
              <a:extLst>
                <a:ext uri="{FF2B5EF4-FFF2-40B4-BE49-F238E27FC236}">
                  <a16:creationId xmlns:a16="http://schemas.microsoft.com/office/drawing/2014/main" id="{9FA0429D-5AE2-8687-33C5-E33985C4E55D}"/>
                </a:ext>
              </a:extLst>
            </p:cNvPr>
            <p:cNvGrpSpPr/>
            <p:nvPr/>
          </p:nvGrpSpPr>
          <p:grpSpPr>
            <a:xfrm>
              <a:off x="193409" y="3436809"/>
              <a:ext cx="2197877" cy="1295002"/>
              <a:chOff x="118332" y="6489290"/>
              <a:chExt cx="1694712" cy="998534"/>
            </a:xfrm>
          </p:grpSpPr>
          <p:sp>
            <p:nvSpPr>
              <p:cNvPr id="160" name="Rounded Rectangle 159">
                <a:extLst>
                  <a:ext uri="{FF2B5EF4-FFF2-40B4-BE49-F238E27FC236}">
                    <a16:creationId xmlns:a16="http://schemas.microsoft.com/office/drawing/2014/main" id="{BD50E2F8-BF2F-C1A5-6D29-C2CB215C0275}"/>
                  </a:ext>
                </a:extLst>
              </p:cNvPr>
              <p:cNvSpPr/>
              <p:nvPr/>
            </p:nvSpPr>
            <p:spPr>
              <a:xfrm>
                <a:off x="118332" y="6489290"/>
                <a:ext cx="1694712" cy="998534"/>
              </a:xfrm>
              <a:prstGeom prst="roundRect">
                <a:avLst>
                  <a:gd name="adj" fmla="val 2844"/>
                </a:avLst>
              </a:prstGeom>
              <a:solidFill>
                <a:srgbClr val="A5A5A5">
                  <a:lumMod val="20000"/>
                  <a:lumOff val="80000"/>
                </a:srgbClr>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nvGrpSpPr>
              <p:cNvPr id="161" name="Group 160">
                <a:extLst>
                  <a:ext uri="{FF2B5EF4-FFF2-40B4-BE49-F238E27FC236}">
                    <a16:creationId xmlns:a16="http://schemas.microsoft.com/office/drawing/2014/main" id="{5873C598-8E75-FE17-D00A-916884542FAB}"/>
                  </a:ext>
                </a:extLst>
              </p:cNvPr>
              <p:cNvGrpSpPr/>
              <p:nvPr/>
            </p:nvGrpSpPr>
            <p:grpSpPr>
              <a:xfrm>
                <a:off x="156621" y="6560298"/>
                <a:ext cx="1610541" cy="862302"/>
                <a:chOff x="236704" y="6764111"/>
                <a:chExt cx="1610541" cy="862302"/>
              </a:xfrm>
            </p:grpSpPr>
            <p:sp>
              <p:nvSpPr>
                <p:cNvPr id="162" name="Rounded Rectangle 161">
                  <a:extLst>
                    <a:ext uri="{FF2B5EF4-FFF2-40B4-BE49-F238E27FC236}">
                      <a16:creationId xmlns:a16="http://schemas.microsoft.com/office/drawing/2014/main" id="{BAC64B15-F912-8EC4-5693-4DA32B5FDB13}"/>
                    </a:ext>
                  </a:extLst>
                </p:cNvPr>
                <p:cNvSpPr/>
                <p:nvPr/>
              </p:nvSpPr>
              <p:spPr>
                <a:xfrm>
                  <a:off x="236704" y="6764111"/>
                  <a:ext cx="1610541" cy="862302"/>
                </a:xfrm>
                <a:prstGeom prst="roundRect">
                  <a:avLst>
                    <a:gd name="adj" fmla="val 0"/>
                  </a:avLst>
                </a:prstGeom>
                <a:solidFill>
                  <a:srgbClr val="ED7D31">
                    <a:lumMod val="40000"/>
                    <a:lumOff val="60000"/>
                  </a:srgbClr>
                </a:solidFill>
                <a:ln w="12700" cap="flat" cmpd="sng" algn="ctr">
                  <a:solidFill>
                    <a:sysClr val="windowText" lastClr="000000"/>
                  </a:solidFill>
                  <a:prstDash val="solid"/>
                  <a:miter lim="800000"/>
                </a:ln>
                <a:effectLst/>
              </p:spPr>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br>
                    <a:rPr kumimoji="0" lang="en-US" sz="300" b="1"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br>
                  <a:r>
                    <a:rPr kumimoji="0" lang="en-US" sz="1400" b="1"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Transactional Engine</a:t>
                  </a:r>
                </a:p>
              </p:txBody>
            </p:sp>
            <p:grpSp>
              <p:nvGrpSpPr>
                <p:cNvPr id="163" name="Group 162">
                  <a:extLst>
                    <a:ext uri="{FF2B5EF4-FFF2-40B4-BE49-F238E27FC236}">
                      <a16:creationId xmlns:a16="http://schemas.microsoft.com/office/drawing/2014/main" id="{B073797B-2CDA-E344-BA13-9BB15094EE55}"/>
                    </a:ext>
                  </a:extLst>
                </p:cNvPr>
                <p:cNvGrpSpPr/>
                <p:nvPr/>
              </p:nvGrpSpPr>
              <p:grpSpPr>
                <a:xfrm>
                  <a:off x="277439" y="7021052"/>
                  <a:ext cx="1519096" cy="564546"/>
                  <a:chOff x="266994" y="7005040"/>
                  <a:chExt cx="1519096" cy="564546"/>
                </a:xfrm>
              </p:grpSpPr>
              <p:sp>
                <p:nvSpPr>
                  <p:cNvPr id="164" name="Rectangle 163">
                    <a:extLst>
                      <a:ext uri="{FF2B5EF4-FFF2-40B4-BE49-F238E27FC236}">
                        <a16:creationId xmlns:a16="http://schemas.microsoft.com/office/drawing/2014/main" id="{83884691-8BBF-855E-FDB1-991E3027F88D}"/>
                      </a:ext>
                    </a:extLst>
                  </p:cNvPr>
                  <p:cNvSpPr/>
                  <p:nvPr/>
                </p:nvSpPr>
                <p:spPr>
                  <a:xfrm>
                    <a:off x="266995" y="7005042"/>
                    <a:ext cx="350223" cy="263063"/>
                  </a:xfrm>
                  <a:prstGeom prst="rect">
                    <a:avLst/>
                  </a:prstGeom>
                  <a:solidFill>
                    <a:srgbClr val="ED7D31">
                      <a:lumMod val="20000"/>
                      <a:lumOff val="80000"/>
                    </a:srgbClr>
                  </a:solidFill>
                  <a:ln w="12700" cap="flat" cmpd="sng" algn="ctr">
                    <a:solidFill>
                      <a:sysClr val="windowText" lastClr="000000"/>
                    </a:solid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CPU</a:t>
                    </a:r>
                  </a:p>
                </p:txBody>
              </p:sp>
              <p:sp>
                <p:nvSpPr>
                  <p:cNvPr id="165" name="Rectangle 164">
                    <a:extLst>
                      <a:ext uri="{FF2B5EF4-FFF2-40B4-BE49-F238E27FC236}">
                        <a16:creationId xmlns:a16="http://schemas.microsoft.com/office/drawing/2014/main" id="{85BCF399-7153-0853-816F-F13FAE45F867}"/>
                      </a:ext>
                    </a:extLst>
                  </p:cNvPr>
                  <p:cNvSpPr/>
                  <p:nvPr/>
                </p:nvSpPr>
                <p:spPr>
                  <a:xfrm>
                    <a:off x="656619" y="7005041"/>
                    <a:ext cx="350223" cy="263063"/>
                  </a:xfrm>
                  <a:prstGeom prst="rect">
                    <a:avLst/>
                  </a:prstGeom>
                  <a:solidFill>
                    <a:srgbClr val="ED7D31">
                      <a:lumMod val="20000"/>
                      <a:lumOff val="80000"/>
                    </a:srgbClr>
                  </a:solidFill>
                  <a:ln w="12700" cap="flat" cmpd="sng" algn="ctr">
                    <a:solidFill>
                      <a:sysClr val="windowText" lastClr="000000"/>
                    </a:solid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CPU</a:t>
                    </a:r>
                  </a:p>
                </p:txBody>
              </p:sp>
              <p:sp>
                <p:nvSpPr>
                  <p:cNvPr id="166" name="Rectangle 165">
                    <a:extLst>
                      <a:ext uri="{FF2B5EF4-FFF2-40B4-BE49-F238E27FC236}">
                        <a16:creationId xmlns:a16="http://schemas.microsoft.com/office/drawing/2014/main" id="{B65B843A-0B1D-5960-9B6D-6CBB5B998D42}"/>
                      </a:ext>
                    </a:extLst>
                  </p:cNvPr>
                  <p:cNvSpPr/>
                  <p:nvPr/>
                </p:nvSpPr>
                <p:spPr>
                  <a:xfrm>
                    <a:off x="1046243" y="7005041"/>
                    <a:ext cx="350223" cy="263063"/>
                  </a:xfrm>
                  <a:prstGeom prst="rect">
                    <a:avLst/>
                  </a:prstGeom>
                  <a:solidFill>
                    <a:srgbClr val="ED7D31">
                      <a:lumMod val="20000"/>
                      <a:lumOff val="80000"/>
                    </a:srgbClr>
                  </a:solidFill>
                  <a:ln w="12700" cap="flat" cmpd="sng" algn="ctr">
                    <a:solidFill>
                      <a:sysClr val="windowText" lastClr="000000"/>
                    </a:solid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CPU</a:t>
                    </a:r>
                  </a:p>
                </p:txBody>
              </p:sp>
              <p:sp>
                <p:nvSpPr>
                  <p:cNvPr id="167" name="Rectangle 166">
                    <a:extLst>
                      <a:ext uri="{FF2B5EF4-FFF2-40B4-BE49-F238E27FC236}">
                        <a16:creationId xmlns:a16="http://schemas.microsoft.com/office/drawing/2014/main" id="{0D772B40-8FCA-E296-5090-9FE0F447BCF7}"/>
                      </a:ext>
                    </a:extLst>
                  </p:cNvPr>
                  <p:cNvSpPr/>
                  <p:nvPr/>
                </p:nvSpPr>
                <p:spPr>
                  <a:xfrm>
                    <a:off x="1435867" y="7005040"/>
                    <a:ext cx="350223" cy="263063"/>
                  </a:xfrm>
                  <a:prstGeom prst="rect">
                    <a:avLst/>
                  </a:prstGeom>
                  <a:solidFill>
                    <a:srgbClr val="ED7D31">
                      <a:lumMod val="20000"/>
                      <a:lumOff val="80000"/>
                    </a:srgbClr>
                  </a:solidFill>
                  <a:ln w="12700" cap="flat" cmpd="sng" algn="ctr">
                    <a:solidFill>
                      <a:sysClr val="windowText" lastClr="000000"/>
                    </a:solid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CPU</a:t>
                    </a:r>
                  </a:p>
                </p:txBody>
              </p:sp>
              <p:sp>
                <p:nvSpPr>
                  <p:cNvPr id="168" name="Rectangle 167">
                    <a:extLst>
                      <a:ext uri="{FF2B5EF4-FFF2-40B4-BE49-F238E27FC236}">
                        <a16:creationId xmlns:a16="http://schemas.microsoft.com/office/drawing/2014/main" id="{09E07732-2EB9-D471-27B4-98271370378E}"/>
                      </a:ext>
                    </a:extLst>
                  </p:cNvPr>
                  <p:cNvSpPr/>
                  <p:nvPr/>
                </p:nvSpPr>
                <p:spPr>
                  <a:xfrm>
                    <a:off x="266994" y="7306523"/>
                    <a:ext cx="1519095" cy="263063"/>
                  </a:xfrm>
                  <a:prstGeom prst="rect">
                    <a:avLst/>
                  </a:prstGeom>
                  <a:solidFill>
                    <a:srgbClr val="ED7D31">
                      <a:lumMod val="20000"/>
                      <a:lumOff val="80000"/>
                    </a:srgbClr>
                  </a:solidFill>
                  <a:ln w="12700" cap="flat" cmpd="sng" algn="ctr">
                    <a:solidFill>
                      <a:sysClr val="windowText" lastClr="000000"/>
                    </a:solid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Shared Last-Level Cache (LLC)</a:t>
                    </a:r>
                  </a:p>
                </p:txBody>
              </p:sp>
            </p:grpSp>
          </p:grpSp>
        </p:grpSp>
        <p:sp>
          <p:nvSpPr>
            <p:cNvPr id="135" name="TextBox 134">
              <a:extLst>
                <a:ext uri="{FF2B5EF4-FFF2-40B4-BE49-F238E27FC236}">
                  <a16:creationId xmlns:a16="http://schemas.microsoft.com/office/drawing/2014/main" id="{82822F03-055D-6CA3-A802-00E1F5398381}"/>
                </a:ext>
              </a:extLst>
            </p:cNvPr>
            <p:cNvSpPr txBox="1"/>
            <p:nvPr/>
          </p:nvSpPr>
          <p:spPr>
            <a:xfrm>
              <a:off x="162905" y="4715124"/>
              <a:ext cx="2256441" cy="319325"/>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Processor</a:t>
              </a:r>
            </a:p>
          </p:txBody>
        </p:sp>
        <p:sp>
          <p:nvSpPr>
            <p:cNvPr id="295" name="TextBox 294">
              <a:extLst>
                <a:ext uri="{FF2B5EF4-FFF2-40B4-BE49-F238E27FC236}">
                  <a16:creationId xmlns:a16="http://schemas.microsoft.com/office/drawing/2014/main" id="{67C23585-8EB1-7A1B-3595-2147B9874CC0}"/>
                </a:ext>
              </a:extLst>
            </p:cNvPr>
            <p:cNvSpPr txBox="1"/>
            <p:nvPr/>
          </p:nvSpPr>
          <p:spPr>
            <a:xfrm>
              <a:off x="66173" y="3081291"/>
              <a:ext cx="2468392" cy="369332"/>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C00000"/>
                  </a:solidFill>
                  <a:effectLst/>
                  <a:uLnTx/>
                  <a:uFillTx/>
                  <a:latin typeface="Gill Sans MT" panose="020B0502020104020203" pitchFamily="34" charset="77"/>
                  <a:ea typeface="+mn-ea"/>
                  <a:cs typeface="Arial" panose="020B0604020202020204" pitchFamily="34" charset="0"/>
                </a:rPr>
                <a:t>Transactional Island</a:t>
              </a:r>
            </a:p>
          </p:txBody>
        </p:sp>
      </p:grpSp>
      <p:grpSp>
        <p:nvGrpSpPr>
          <p:cNvPr id="321" name="Group 320">
            <a:extLst>
              <a:ext uri="{FF2B5EF4-FFF2-40B4-BE49-F238E27FC236}">
                <a16:creationId xmlns:a16="http://schemas.microsoft.com/office/drawing/2014/main" id="{6138CAA9-C241-54D2-C56F-F5ED5AF3317A}"/>
              </a:ext>
            </a:extLst>
          </p:cNvPr>
          <p:cNvGrpSpPr/>
          <p:nvPr/>
        </p:nvGrpSpPr>
        <p:grpSpPr>
          <a:xfrm>
            <a:off x="2202282" y="2763469"/>
            <a:ext cx="6834648" cy="2442415"/>
            <a:chOff x="2202282" y="2763469"/>
            <a:chExt cx="6834648" cy="2442415"/>
          </a:xfrm>
        </p:grpSpPr>
        <p:sp>
          <p:nvSpPr>
            <p:cNvPr id="189" name="Rectangle 188">
              <a:extLst>
                <a:ext uri="{FF2B5EF4-FFF2-40B4-BE49-F238E27FC236}">
                  <a16:creationId xmlns:a16="http://schemas.microsoft.com/office/drawing/2014/main" id="{C86D6654-5D8E-7628-7110-7236FA72FCC5}"/>
                </a:ext>
              </a:extLst>
            </p:cNvPr>
            <p:cNvSpPr/>
            <p:nvPr/>
          </p:nvSpPr>
          <p:spPr>
            <a:xfrm>
              <a:off x="5564186" y="3160848"/>
              <a:ext cx="3472744" cy="1773200"/>
            </a:xfrm>
            <a:prstGeom prst="rect">
              <a:avLst/>
            </a:prstGeom>
            <a:solidFill>
              <a:srgbClr val="FFC000">
                <a:lumMod val="20000"/>
                <a:lumOff val="80000"/>
              </a:srgbClr>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187" name="Straight Connector 186">
              <a:extLst>
                <a:ext uri="{FF2B5EF4-FFF2-40B4-BE49-F238E27FC236}">
                  <a16:creationId xmlns:a16="http://schemas.microsoft.com/office/drawing/2014/main" id="{42874537-CF67-01DF-F1A7-B8863DE454C3}"/>
                </a:ext>
              </a:extLst>
            </p:cNvPr>
            <p:cNvCxnSpPr>
              <a:cxnSpLocks/>
            </p:cNvCxnSpPr>
            <p:nvPr/>
          </p:nvCxnSpPr>
          <p:spPr>
            <a:xfrm flipV="1">
              <a:off x="4983100" y="3190477"/>
              <a:ext cx="610483" cy="600604"/>
            </a:xfrm>
            <a:prstGeom prst="line">
              <a:avLst/>
            </a:prstGeom>
            <a:noFill/>
            <a:ln w="9525" cap="flat" cmpd="sng" algn="ctr">
              <a:solidFill>
                <a:sysClr val="windowText" lastClr="000000"/>
              </a:solidFill>
              <a:prstDash val="dash"/>
              <a:miter lim="800000"/>
            </a:ln>
            <a:effectLst/>
          </p:spPr>
        </p:cxnSp>
        <p:cxnSp>
          <p:nvCxnSpPr>
            <p:cNvPr id="188" name="Straight Connector 187">
              <a:extLst>
                <a:ext uri="{FF2B5EF4-FFF2-40B4-BE49-F238E27FC236}">
                  <a16:creationId xmlns:a16="http://schemas.microsoft.com/office/drawing/2014/main" id="{17719A95-2B8E-564F-CECA-DBCBEDDFBF99}"/>
                </a:ext>
              </a:extLst>
            </p:cNvPr>
            <p:cNvCxnSpPr>
              <a:cxnSpLocks/>
            </p:cNvCxnSpPr>
            <p:nvPr/>
          </p:nvCxnSpPr>
          <p:spPr>
            <a:xfrm flipH="1" flipV="1">
              <a:off x="4980153" y="3937167"/>
              <a:ext cx="612142" cy="1011169"/>
            </a:xfrm>
            <a:prstGeom prst="line">
              <a:avLst/>
            </a:prstGeom>
            <a:noFill/>
            <a:ln w="9525" cap="flat" cmpd="sng" algn="ctr">
              <a:solidFill>
                <a:sysClr val="windowText" lastClr="000000"/>
              </a:solidFill>
              <a:prstDash val="dash"/>
              <a:miter lim="800000"/>
            </a:ln>
            <a:effectLst/>
          </p:spPr>
        </p:cxnSp>
        <p:sp>
          <p:nvSpPr>
            <p:cNvPr id="196" name="Rounded Rectangle 195">
              <a:extLst>
                <a:ext uri="{FF2B5EF4-FFF2-40B4-BE49-F238E27FC236}">
                  <a16:creationId xmlns:a16="http://schemas.microsoft.com/office/drawing/2014/main" id="{6C0AF4F9-EAE9-1883-3C5E-85CD74F68AA4}"/>
                </a:ext>
              </a:extLst>
            </p:cNvPr>
            <p:cNvSpPr/>
            <p:nvPr/>
          </p:nvSpPr>
          <p:spPr>
            <a:xfrm>
              <a:off x="7935611" y="3298318"/>
              <a:ext cx="922420" cy="490498"/>
            </a:xfrm>
            <a:prstGeom prst="roundRect">
              <a:avLst>
                <a:gd name="adj" fmla="val 1541"/>
              </a:avLst>
            </a:prstGeom>
            <a:solidFill>
              <a:srgbClr val="FFC000">
                <a:lumMod val="40000"/>
                <a:lumOff val="60000"/>
              </a:srgbClr>
            </a:solidFill>
            <a:ln w="12700" cap="flat" cmpd="sng" algn="ctr">
              <a:solidFill>
                <a:sysClr val="windowText" lastClr="000000"/>
              </a:solid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Memory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Controller</a:t>
              </a:r>
            </a:p>
          </p:txBody>
        </p:sp>
        <p:grpSp>
          <p:nvGrpSpPr>
            <p:cNvPr id="320" name="Group 319">
              <a:extLst>
                <a:ext uri="{FF2B5EF4-FFF2-40B4-BE49-F238E27FC236}">
                  <a16:creationId xmlns:a16="http://schemas.microsoft.com/office/drawing/2014/main" id="{048F61A6-F8E2-8274-D22E-BF9255A497FF}"/>
                </a:ext>
              </a:extLst>
            </p:cNvPr>
            <p:cNvGrpSpPr/>
            <p:nvPr/>
          </p:nvGrpSpPr>
          <p:grpSpPr>
            <a:xfrm>
              <a:off x="2202282" y="3155519"/>
              <a:ext cx="3254889" cy="2050365"/>
              <a:chOff x="2202282" y="3155519"/>
              <a:chExt cx="3254889" cy="2050365"/>
            </a:xfrm>
          </p:grpSpPr>
          <p:grpSp>
            <p:nvGrpSpPr>
              <p:cNvPr id="319" name="Group 318">
                <a:extLst>
                  <a:ext uri="{FF2B5EF4-FFF2-40B4-BE49-F238E27FC236}">
                    <a16:creationId xmlns:a16="http://schemas.microsoft.com/office/drawing/2014/main" id="{45478064-89AF-0A4E-5E63-B7B714EC687E}"/>
                  </a:ext>
                </a:extLst>
              </p:cNvPr>
              <p:cNvGrpSpPr/>
              <p:nvPr/>
            </p:nvGrpSpPr>
            <p:grpSpPr>
              <a:xfrm>
                <a:off x="2202282" y="3156448"/>
                <a:ext cx="3254889" cy="2049436"/>
                <a:chOff x="2202282" y="3156448"/>
                <a:chExt cx="3254889" cy="2049436"/>
              </a:xfrm>
            </p:grpSpPr>
            <p:sp>
              <p:nvSpPr>
                <p:cNvPr id="133" name="Rectangle 132">
                  <a:extLst>
                    <a:ext uri="{FF2B5EF4-FFF2-40B4-BE49-F238E27FC236}">
                      <a16:creationId xmlns:a16="http://schemas.microsoft.com/office/drawing/2014/main" id="{ABF5211C-06CC-2B17-00A4-4E887C7EF771}"/>
                    </a:ext>
                  </a:extLst>
                </p:cNvPr>
                <p:cNvSpPr/>
                <p:nvPr/>
              </p:nvSpPr>
              <p:spPr>
                <a:xfrm>
                  <a:off x="4573348" y="4312459"/>
                  <a:ext cx="883823" cy="253792"/>
                </a:xfrm>
                <a:prstGeom prst="rect">
                  <a:avLst/>
                </a:prstGeom>
                <a:no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TSV</a:t>
                  </a:r>
                </a:p>
              </p:txBody>
            </p:sp>
            <p:grpSp>
              <p:nvGrpSpPr>
                <p:cNvPr id="169" name="Group 168">
                  <a:extLst>
                    <a:ext uri="{FF2B5EF4-FFF2-40B4-BE49-F238E27FC236}">
                      <a16:creationId xmlns:a16="http://schemas.microsoft.com/office/drawing/2014/main" id="{0146E21A-D3FF-A611-CD97-1B6C3E534112}"/>
                    </a:ext>
                  </a:extLst>
                </p:cNvPr>
                <p:cNvGrpSpPr/>
                <p:nvPr/>
              </p:nvGrpSpPr>
              <p:grpSpPr>
                <a:xfrm>
                  <a:off x="3105186" y="3753062"/>
                  <a:ext cx="2163886" cy="976607"/>
                  <a:chOff x="1659954" y="548768"/>
                  <a:chExt cx="1668502" cy="753030"/>
                </a:xfrm>
              </p:grpSpPr>
              <p:sp>
                <p:nvSpPr>
                  <p:cNvPr id="283" name="Cube 282">
                    <a:extLst>
                      <a:ext uri="{FF2B5EF4-FFF2-40B4-BE49-F238E27FC236}">
                        <a16:creationId xmlns:a16="http://schemas.microsoft.com/office/drawing/2014/main" id="{A7C845A3-B66F-3BC3-6518-202FD24C3651}"/>
                      </a:ext>
                    </a:extLst>
                  </p:cNvPr>
                  <p:cNvSpPr/>
                  <p:nvPr/>
                </p:nvSpPr>
                <p:spPr>
                  <a:xfrm>
                    <a:off x="1659954" y="554219"/>
                    <a:ext cx="1668502" cy="747579"/>
                  </a:xfrm>
                  <a:prstGeom prst="cube">
                    <a:avLst>
                      <a:gd name="adj" fmla="val 95887"/>
                    </a:avLst>
                  </a:prstGeom>
                  <a:solidFill>
                    <a:sysClr val="window" lastClr="FFFFFF">
                      <a:lumMod val="50000"/>
                    </a:sysClr>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Gill Sans MT" panose="020B0502020104020203" pitchFamily="34" charset="77"/>
                      <a:ea typeface="+mn-ea"/>
                      <a:cs typeface="+mn-cs"/>
                    </a:endParaRPr>
                  </a:p>
                </p:txBody>
              </p:sp>
              <p:grpSp>
                <p:nvGrpSpPr>
                  <p:cNvPr id="284" name="Group 283">
                    <a:extLst>
                      <a:ext uri="{FF2B5EF4-FFF2-40B4-BE49-F238E27FC236}">
                        <a16:creationId xmlns:a16="http://schemas.microsoft.com/office/drawing/2014/main" id="{2CF630D3-F36E-5512-235E-0EE9B527F4B9}"/>
                      </a:ext>
                    </a:extLst>
                  </p:cNvPr>
                  <p:cNvGrpSpPr/>
                  <p:nvPr/>
                </p:nvGrpSpPr>
                <p:grpSpPr>
                  <a:xfrm>
                    <a:off x="1849990" y="548768"/>
                    <a:ext cx="1316493" cy="723135"/>
                    <a:chOff x="1849990" y="548768"/>
                    <a:chExt cx="1316493" cy="723135"/>
                  </a:xfrm>
                </p:grpSpPr>
                <p:cxnSp>
                  <p:nvCxnSpPr>
                    <p:cNvPr id="285" name="Straight Connector 284">
                      <a:extLst>
                        <a:ext uri="{FF2B5EF4-FFF2-40B4-BE49-F238E27FC236}">
                          <a16:creationId xmlns:a16="http://schemas.microsoft.com/office/drawing/2014/main" id="{551B7D7C-F6A1-BC12-EAAE-9E89C2A68D9E}"/>
                        </a:ext>
                      </a:extLst>
                    </p:cNvPr>
                    <p:cNvCxnSpPr>
                      <a:cxnSpLocks/>
                    </p:cNvCxnSpPr>
                    <p:nvPr/>
                  </p:nvCxnSpPr>
                  <p:spPr>
                    <a:xfrm flipV="1">
                      <a:off x="2132614" y="548768"/>
                      <a:ext cx="716832" cy="716831"/>
                    </a:xfrm>
                    <a:prstGeom prst="line">
                      <a:avLst/>
                    </a:prstGeom>
                    <a:noFill/>
                    <a:ln w="9525" cap="flat" cmpd="sng" algn="ctr">
                      <a:solidFill>
                        <a:sysClr val="windowText" lastClr="000000"/>
                      </a:solidFill>
                      <a:prstDash val="solid"/>
                      <a:miter lim="800000"/>
                    </a:ln>
                    <a:effectLst/>
                  </p:spPr>
                </p:cxnSp>
                <p:cxnSp>
                  <p:nvCxnSpPr>
                    <p:cNvPr id="286" name="Straight Connector 285">
                      <a:extLst>
                        <a:ext uri="{FF2B5EF4-FFF2-40B4-BE49-F238E27FC236}">
                          <a16:creationId xmlns:a16="http://schemas.microsoft.com/office/drawing/2014/main" id="{1A296D66-031D-0C46-D115-29926F4E523F}"/>
                        </a:ext>
                      </a:extLst>
                    </p:cNvPr>
                    <p:cNvCxnSpPr>
                      <a:cxnSpLocks noChangeAspect="1"/>
                    </p:cNvCxnSpPr>
                    <p:nvPr/>
                  </p:nvCxnSpPr>
                  <p:spPr>
                    <a:xfrm flipV="1">
                      <a:off x="1901824" y="551559"/>
                      <a:ext cx="713232" cy="720344"/>
                    </a:xfrm>
                    <a:prstGeom prst="line">
                      <a:avLst/>
                    </a:prstGeom>
                    <a:noFill/>
                    <a:ln w="9525" cap="flat" cmpd="sng" algn="ctr">
                      <a:solidFill>
                        <a:sysClr val="windowText" lastClr="000000"/>
                      </a:solidFill>
                      <a:prstDash val="solid"/>
                      <a:miter lim="800000"/>
                    </a:ln>
                    <a:effectLst/>
                  </p:spPr>
                </p:cxnSp>
                <p:cxnSp>
                  <p:nvCxnSpPr>
                    <p:cNvPr id="287" name="Straight Connector 286">
                      <a:extLst>
                        <a:ext uri="{FF2B5EF4-FFF2-40B4-BE49-F238E27FC236}">
                          <a16:creationId xmlns:a16="http://schemas.microsoft.com/office/drawing/2014/main" id="{6471B286-BDF2-7873-0194-6EC464EB6A99}"/>
                        </a:ext>
                      </a:extLst>
                    </p:cNvPr>
                    <p:cNvCxnSpPr>
                      <a:cxnSpLocks/>
                    </p:cNvCxnSpPr>
                    <p:nvPr/>
                  </p:nvCxnSpPr>
                  <p:spPr>
                    <a:xfrm flipV="1">
                      <a:off x="2382270" y="550407"/>
                      <a:ext cx="708109" cy="719060"/>
                    </a:xfrm>
                    <a:prstGeom prst="line">
                      <a:avLst/>
                    </a:prstGeom>
                    <a:noFill/>
                    <a:ln w="9525" cap="flat" cmpd="sng" algn="ctr">
                      <a:solidFill>
                        <a:sysClr val="windowText" lastClr="000000"/>
                      </a:solidFill>
                      <a:prstDash val="solid"/>
                      <a:miter lim="800000"/>
                    </a:ln>
                    <a:effectLst/>
                  </p:spPr>
                </p:cxnSp>
                <p:cxnSp>
                  <p:nvCxnSpPr>
                    <p:cNvPr id="288" name="Straight Connector 287">
                      <a:extLst>
                        <a:ext uri="{FF2B5EF4-FFF2-40B4-BE49-F238E27FC236}">
                          <a16:creationId xmlns:a16="http://schemas.microsoft.com/office/drawing/2014/main" id="{F422B23A-F245-6220-7656-EFCA8B3D18DF}"/>
                        </a:ext>
                      </a:extLst>
                    </p:cNvPr>
                    <p:cNvCxnSpPr>
                      <a:cxnSpLocks/>
                    </p:cNvCxnSpPr>
                    <p:nvPr/>
                  </p:nvCxnSpPr>
                  <p:spPr>
                    <a:xfrm>
                      <a:off x="2044699" y="889000"/>
                      <a:ext cx="941832" cy="0"/>
                    </a:xfrm>
                    <a:prstGeom prst="line">
                      <a:avLst/>
                    </a:prstGeom>
                    <a:noFill/>
                    <a:ln w="9525" cap="flat" cmpd="sng" algn="ctr">
                      <a:solidFill>
                        <a:sysClr val="windowText" lastClr="000000"/>
                      </a:solidFill>
                      <a:prstDash val="solid"/>
                      <a:miter lim="800000"/>
                    </a:ln>
                    <a:effectLst/>
                  </p:spPr>
                </p:cxnSp>
                <p:cxnSp>
                  <p:nvCxnSpPr>
                    <p:cNvPr id="289" name="Straight Connector 288">
                      <a:extLst>
                        <a:ext uri="{FF2B5EF4-FFF2-40B4-BE49-F238E27FC236}">
                          <a16:creationId xmlns:a16="http://schemas.microsoft.com/office/drawing/2014/main" id="{78809998-805C-0FDE-5FC0-46CD90C94ADE}"/>
                        </a:ext>
                      </a:extLst>
                    </p:cNvPr>
                    <p:cNvCxnSpPr>
                      <a:cxnSpLocks/>
                    </p:cNvCxnSpPr>
                    <p:nvPr/>
                  </p:nvCxnSpPr>
                  <p:spPr>
                    <a:xfrm>
                      <a:off x="1849990" y="1086348"/>
                      <a:ext cx="941832" cy="0"/>
                    </a:xfrm>
                    <a:prstGeom prst="line">
                      <a:avLst/>
                    </a:prstGeom>
                    <a:noFill/>
                    <a:ln w="9525" cap="flat" cmpd="sng" algn="ctr">
                      <a:solidFill>
                        <a:sysClr val="windowText" lastClr="000000"/>
                      </a:solidFill>
                      <a:prstDash val="solid"/>
                      <a:miter lim="800000"/>
                    </a:ln>
                    <a:effectLst/>
                  </p:spPr>
                </p:cxnSp>
                <p:cxnSp>
                  <p:nvCxnSpPr>
                    <p:cNvPr id="290" name="Straight Connector 289">
                      <a:extLst>
                        <a:ext uri="{FF2B5EF4-FFF2-40B4-BE49-F238E27FC236}">
                          <a16:creationId xmlns:a16="http://schemas.microsoft.com/office/drawing/2014/main" id="{4F4DF582-44B7-3DE4-765F-682387F76A41}"/>
                        </a:ext>
                      </a:extLst>
                    </p:cNvPr>
                    <p:cNvCxnSpPr>
                      <a:cxnSpLocks/>
                    </p:cNvCxnSpPr>
                    <p:nvPr/>
                  </p:nvCxnSpPr>
                  <p:spPr>
                    <a:xfrm>
                      <a:off x="2224651" y="711698"/>
                      <a:ext cx="941832" cy="0"/>
                    </a:xfrm>
                    <a:prstGeom prst="line">
                      <a:avLst/>
                    </a:prstGeom>
                    <a:noFill/>
                    <a:ln w="9525" cap="flat" cmpd="sng" algn="ctr">
                      <a:solidFill>
                        <a:sysClr val="windowText" lastClr="000000"/>
                      </a:solidFill>
                      <a:prstDash val="solid"/>
                      <a:miter lim="800000"/>
                    </a:ln>
                    <a:effectLst/>
                  </p:spPr>
                </p:cxnSp>
              </p:grpSp>
            </p:grpSp>
            <p:sp>
              <p:nvSpPr>
                <p:cNvPr id="170" name="Parallelogram 123">
                  <a:extLst>
                    <a:ext uri="{FF2B5EF4-FFF2-40B4-BE49-F238E27FC236}">
                      <a16:creationId xmlns:a16="http://schemas.microsoft.com/office/drawing/2014/main" id="{D16E1EE4-A587-3170-3C70-12036143336B}"/>
                    </a:ext>
                  </a:extLst>
                </p:cNvPr>
                <p:cNvSpPr/>
                <p:nvPr/>
              </p:nvSpPr>
              <p:spPr>
                <a:xfrm rot="608511">
                  <a:off x="3240568" y="4474784"/>
                  <a:ext cx="289377" cy="190610"/>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F0D758"/>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71" name="Parallelogram 123">
                  <a:extLst>
                    <a:ext uri="{FF2B5EF4-FFF2-40B4-BE49-F238E27FC236}">
                      <a16:creationId xmlns:a16="http://schemas.microsoft.com/office/drawing/2014/main" id="{7965B31E-D2C4-4E2C-2EBF-9CB6DDD7C57C}"/>
                    </a:ext>
                  </a:extLst>
                </p:cNvPr>
                <p:cNvSpPr/>
                <p:nvPr/>
              </p:nvSpPr>
              <p:spPr>
                <a:xfrm rot="608511">
                  <a:off x="3488468" y="4220991"/>
                  <a:ext cx="289377" cy="190610"/>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FFC000"/>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72" name="Parallelogram 123">
                  <a:extLst>
                    <a:ext uri="{FF2B5EF4-FFF2-40B4-BE49-F238E27FC236}">
                      <a16:creationId xmlns:a16="http://schemas.microsoft.com/office/drawing/2014/main" id="{8F322C9B-FB6B-58B6-011A-7538A50DDF33}"/>
                    </a:ext>
                  </a:extLst>
                </p:cNvPr>
                <p:cNvSpPr/>
                <p:nvPr/>
              </p:nvSpPr>
              <p:spPr>
                <a:xfrm rot="608511">
                  <a:off x="3731774" y="3984286"/>
                  <a:ext cx="289377" cy="190610"/>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FFC000"/>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73" name="Parallelogram 123">
                  <a:extLst>
                    <a:ext uri="{FF2B5EF4-FFF2-40B4-BE49-F238E27FC236}">
                      <a16:creationId xmlns:a16="http://schemas.microsoft.com/office/drawing/2014/main" id="{2FF2931A-3ECE-6A87-9499-2D83CD58CBB7}"/>
                    </a:ext>
                  </a:extLst>
                </p:cNvPr>
                <p:cNvSpPr/>
                <p:nvPr/>
              </p:nvSpPr>
              <p:spPr>
                <a:xfrm rot="608511">
                  <a:off x="3942615" y="3763435"/>
                  <a:ext cx="289377" cy="190610"/>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FFC000"/>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nvGrpSpPr>
                <p:cNvPr id="174" name="Group 173">
                  <a:extLst>
                    <a:ext uri="{FF2B5EF4-FFF2-40B4-BE49-F238E27FC236}">
                      <a16:creationId xmlns:a16="http://schemas.microsoft.com/office/drawing/2014/main" id="{6B721B27-D5DF-DE61-F806-1A4CAD8CA0E9}"/>
                    </a:ext>
                  </a:extLst>
                </p:cNvPr>
                <p:cNvGrpSpPr/>
                <p:nvPr/>
              </p:nvGrpSpPr>
              <p:grpSpPr>
                <a:xfrm>
                  <a:off x="3546692" y="3763436"/>
                  <a:ext cx="991424" cy="901958"/>
                  <a:chOff x="3077365" y="1725423"/>
                  <a:chExt cx="764455" cy="695471"/>
                </a:xfrm>
              </p:grpSpPr>
              <p:sp>
                <p:nvSpPr>
                  <p:cNvPr id="279" name="Parallelogram 123">
                    <a:extLst>
                      <a:ext uri="{FF2B5EF4-FFF2-40B4-BE49-F238E27FC236}">
                        <a16:creationId xmlns:a16="http://schemas.microsoft.com/office/drawing/2014/main" id="{810F1EDE-C3E3-05CA-05F3-7E48072B16EB}"/>
                      </a:ext>
                    </a:extLst>
                  </p:cNvPr>
                  <p:cNvSpPr/>
                  <p:nvPr/>
                </p:nvSpPr>
                <p:spPr>
                  <a:xfrm rot="608511">
                    <a:off x="3077365" y="2273921"/>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F0D758"/>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280" name="Parallelogram 123">
                    <a:extLst>
                      <a:ext uri="{FF2B5EF4-FFF2-40B4-BE49-F238E27FC236}">
                        <a16:creationId xmlns:a16="http://schemas.microsoft.com/office/drawing/2014/main" id="{7F305653-8EC0-AE3A-A365-2383739CB343}"/>
                      </a:ext>
                    </a:extLst>
                  </p:cNvPr>
                  <p:cNvSpPr/>
                  <p:nvPr/>
                </p:nvSpPr>
                <p:spPr>
                  <a:xfrm rot="608511">
                    <a:off x="3268513" y="2078230"/>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FFC000"/>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281" name="Parallelogram 123">
                    <a:extLst>
                      <a:ext uri="{FF2B5EF4-FFF2-40B4-BE49-F238E27FC236}">
                        <a16:creationId xmlns:a16="http://schemas.microsoft.com/office/drawing/2014/main" id="{7AC4ECAB-44B7-8EC0-2246-4B8B86D16C7A}"/>
                      </a:ext>
                    </a:extLst>
                  </p:cNvPr>
                  <p:cNvSpPr/>
                  <p:nvPr/>
                </p:nvSpPr>
                <p:spPr>
                  <a:xfrm rot="608511">
                    <a:off x="3456118" y="1895714"/>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FFC000"/>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282" name="Parallelogram 123">
                    <a:extLst>
                      <a:ext uri="{FF2B5EF4-FFF2-40B4-BE49-F238E27FC236}">
                        <a16:creationId xmlns:a16="http://schemas.microsoft.com/office/drawing/2014/main" id="{73BF5ED2-00F0-5EC1-8462-F28CFCF0155D}"/>
                      </a:ext>
                    </a:extLst>
                  </p:cNvPr>
                  <p:cNvSpPr/>
                  <p:nvPr/>
                </p:nvSpPr>
                <p:spPr>
                  <a:xfrm rot="608511">
                    <a:off x="3618691" y="1725423"/>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FFC000"/>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grpSp>
              <p:nvGrpSpPr>
                <p:cNvPr id="175" name="Group 174">
                  <a:extLst>
                    <a:ext uri="{FF2B5EF4-FFF2-40B4-BE49-F238E27FC236}">
                      <a16:creationId xmlns:a16="http://schemas.microsoft.com/office/drawing/2014/main" id="{7396E8AB-4114-0626-810D-39399B34619F}"/>
                    </a:ext>
                  </a:extLst>
                </p:cNvPr>
                <p:cNvGrpSpPr/>
                <p:nvPr/>
              </p:nvGrpSpPr>
              <p:grpSpPr>
                <a:xfrm>
                  <a:off x="3859547" y="3760684"/>
                  <a:ext cx="991424" cy="901958"/>
                  <a:chOff x="3077365" y="1725423"/>
                  <a:chExt cx="764455" cy="695471"/>
                </a:xfrm>
              </p:grpSpPr>
              <p:sp>
                <p:nvSpPr>
                  <p:cNvPr id="275" name="Parallelogram 123">
                    <a:extLst>
                      <a:ext uri="{FF2B5EF4-FFF2-40B4-BE49-F238E27FC236}">
                        <a16:creationId xmlns:a16="http://schemas.microsoft.com/office/drawing/2014/main" id="{7534DD56-FEF4-0E45-CA36-1B68BBE641B5}"/>
                      </a:ext>
                    </a:extLst>
                  </p:cNvPr>
                  <p:cNvSpPr/>
                  <p:nvPr/>
                </p:nvSpPr>
                <p:spPr>
                  <a:xfrm rot="608511">
                    <a:off x="3077365" y="2273921"/>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F0D758"/>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276" name="Parallelogram 123">
                    <a:extLst>
                      <a:ext uri="{FF2B5EF4-FFF2-40B4-BE49-F238E27FC236}">
                        <a16:creationId xmlns:a16="http://schemas.microsoft.com/office/drawing/2014/main" id="{78E61C9F-7ADF-D55F-7C8D-A01FD8C5F2F7}"/>
                      </a:ext>
                    </a:extLst>
                  </p:cNvPr>
                  <p:cNvSpPr/>
                  <p:nvPr/>
                </p:nvSpPr>
                <p:spPr>
                  <a:xfrm rot="608511">
                    <a:off x="3268513" y="2078230"/>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FFC000"/>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277" name="Parallelogram 123">
                    <a:extLst>
                      <a:ext uri="{FF2B5EF4-FFF2-40B4-BE49-F238E27FC236}">
                        <a16:creationId xmlns:a16="http://schemas.microsoft.com/office/drawing/2014/main" id="{9483B251-72F9-AF22-60CA-F827A5295B5D}"/>
                      </a:ext>
                    </a:extLst>
                  </p:cNvPr>
                  <p:cNvSpPr/>
                  <p:nvPr/>
                </p:nvSpPr>
                <p:spPr>
                  <a:xfrm rot="608511">
                    <a:off x="3456118" y="1895714"/>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FFC000"/>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278" name="Parallelogram 123">
                    <a:extLst>
                      <a:ext uri="{FF2B5EF4-FFF2-40B4-BE49-F238E27FC236}">
                        <a16:creationId xmlns:a16="http://schemas.microsoft.com/office/drawing/2014/main" id="{19D0A92A-730C-59C2-2429-8197AAEE46E5}"/>
                      </a:ext>
                    </a:extLst>
                  </p:cNvPr>
                  <p:cNvSpPr/>
                  <p:nvPr/>
                </p:nvSpPr>
                <p:spPr>
                  <a:xfrm rot="608511">
                    <a:off x="3618691" y="1725423"/>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FFC000"/>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grpSp>
              <p:nvGrpSpPr>
                <p:cNvPr id="176" name="Group 175">
                  <a:extLst>
                    <a:ext uri="{FF2B5EF4-FFF2-40B4-BE49-F238E27FC236}">
                      <a16:creationId xmlns:a16="http://schemas.microsoft.com/office/drawing/2014/main" id="{4702C355-17B8-E059-AB60-347AFC562CF4}"/>
                    </a:ext>
                  </a:extLst>
                </p:cNvPr>
                <p:cNvGrpSpPr/>
                <p:nvPr/>
              </p:nvGrpSpPr>
              <p:grpSpPr>
                <a:xfrm>
                  <a:off x="4161030" y="3767909"/>
                  <a:ext cx="991424" cy="901958"/>
                  <a:chOff x="3077365" y="1725423"/>
                  <a:chExt cx="764455" cy="695471"/>
                </a:xfrm>
              </p:grpSpPr>
              <p:sp>
                <p:nvSpPr>
                  <p:cNvPr id="271" name="Parallelogram 123">
                    <a:extLst>
                      <a:ext uri="{FF2B5EF4-FFF2-40B4-BE49-F238E27FC236}">
                        <a16:creationId xmlns:a16="http://schemas.microsoft.com/office/drawing/2014/main" id="{F11C96BD-AA93-36EF-E5F5-40906FA2E7BD}"/>
                      </a:ext>
                    </a:extLst>
                  </p:cNvPr>
                  <p:cNvSpPr/>
                  <p:nvPr/>
                </p:nvSpPr>
                <p:spPr>
                  <a:xfrm rot="608511">
                    <a:off x="3077365" y="2273921"/>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F0D758"/>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272" name="Parallelogram 123">
                    <a:extLst>
                      <a:ext uri="{FF2B5EF4-FFF2-40B4-BE49-F238E27FC236}">
                        <a16:creationId xmlns:a16="http://schemas.microsoft.com/office/drawing/2014/main" id="{B56F1834-85F1-76EA-6A1B-24BB84ED3115}"/>
                      </a:ext>
                    </a:extLst>
                  </p:cNvPr>
                  <p:cNvSpPr/>
                  <p:nvPr/>
                </p:nvSpPr>
                <p:spPr>
                  <a:xfrm rot="608511">
                    <a:off x="3268513" y="2078230"/>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F0D758"/>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273" name="Parallelogram 123">
                    <a:extLst>
                      <a:ext uri="{FF2B5EF4-FFF2-40B4-BE49-F238E27FC236}">
                        <a16:creationId xmlns:a16="http://schemas.microsoft.com/office/drawing/2014/main" id="{4464AC41-8386-DADB-4B48-75FBD398FD83}"/>
                      </a:ext>
                    </a:extLst>
                  </p:cNvPr>
                  <p:cNvSpPr/>
                  <p:nvPr/>
                </p:nvSpPr>
                <p:spPr>
                  <a:xfrm rot="608511">
                    <a:off x="3456118" y="1895714"/>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F0D758"/>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274" name="Parallelogram 123">
                    <a:extLst>
                      <a:ext uri="{FF2B5EF4-FFF2-40B4-BE49-F238E27FC236}">
                        <a16:creationId xmlns:a16="http://schemas.microsoft.com/office/drawing/2014/main" id="{3DC2C959-22F2-5C85-B23F-669BF43E72AF}"/>
                      </a:ext>
                    </a:extLst>
                  </p:cNvPr>
                  <p:cNvSpPr/>
                  <p:nvPr/>
                </p:nvSpPr>
                <p:spPr>
                  <a:xfrm rot="608511">
                    <a:off x="3618691" y="1725423"/>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F0D758"/>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sp>
              <p:nvSpPr>
                <p:cNvPr id="177" name="Can 176">
                  <a:extLst>
                    <a:ext uri="{FF2B5EF4-FFF2-40B4-BE49-F238E27FC236}">
                      <a16:creationId xmlns:a16="http://schemas.microsoft.com/office/drawing/2014/main" id="{2412F1F3-7035-015D-2CB8-DE049B2F4A50}"/>
                    </a:ext>
                  </a:extLst>
                </p:cNvPr>
                <p:cNvSpPr/>
                <p:nvPr/>
              </p:nvSpPr>
              <p:spPr>
                <a:xfrm>
                  <a:off x="3352096" y="4307966"/>
                  <a:ext cx="64604" cy="280156"/>
                </a:xfrm>
                <a:prstGeom prst="can">
                  <a:avLst/>
                </a:prstGeom>
                <a:gradFill>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path path="rect">
                    <a:fillToRect l="100000" t="100000"/>
                  </a:path>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78" name="Can 177">
                  <a:extLst>
                    <a:ext uri="{FF2B5EF4-FFF2-40B4-BE49-F238E27FC236}">
                      <a16:creationId xmlns:a16="http://schemas.microsoft.com/office/drawing/2014/main" id="{574A0DD8-E335-8846-15C7-8857C96402F9}"/>
                    </a:ext>
                  </a:extLst>
                </p:cNvPr>
                <p:cNvSpPr/>
                <p:nvPr/>
              </p:nvSpPr>
              <p:spPr>
                <a:xfrm>
                  <a:off x="3636617" y="4316296"/>
                  <a:ext cx="64604" cy="280156"/>
                </a:xfrm>
                <a:prstGeom prst="can">
                  <a:avLst/>
                </a:prstGeom>
                <a:gradFill>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path path="rect">
                    <a:fillToRect l="100000" t="100000"/>
                  </a:path>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79" name="Can 178">
                  <a:extLst>
                    <a:ext uri="{FF2B5EF4-FFF2-40B4-BE49-F238E27FC236}">
                      <a16:creationId xmlns:a16="http://schemas.microsoft.com/office/drawing/2014/main" id="{04BC207D-8266-BC3A-DF27-D8A5EDD0B27D}"/>
                    </a:ext>
                  </a:extLst>
                </p:cNvPr>
                <p:cNvSpPr/>
                <p:nvPr/>
              </p:nvSpPr>
              <p:spPr>
                <a:xfrm>
                  <a:off x="3602969" y="4032304"/>
                  <a:ext cx="64604" cy="280156"/>
                </a:xfrm>
                <a:prstGeom prst="can">
                  <a:avLst/>
                </a:pr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path path="rect">
                    <a:fillToRect l="100000" t="100000"/>
                  </a:path>
                  <a:tileRect r="-100000" b="-10000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80" name="Can 179">
                  <a:extLst>
                    <a:ext uri="{FF2B5EF4-FFF2-40B4-BE49-F238E27FC236}">
                      <a16:creationId xmlns:a16="http://schemas.microsoft.com/office/drawing/2014/main" id="{D749B058-C571-2045-50B9-14785D36B898}"/>
                    </a:ext>
                  </a:extLst>
                </p:cNvPr>
                <p:cNvSpPr/>
                <p:nvPr/>
              </p:nvSpPr>
              <p:spPr>
                <a:xfrm>
                  <a:off x="3899306" y="4037081"/>
                  <a:ext cx="64604" cy="280156"/>
                </a:xfrm>
                <a:prstGeom prst="can">
                  <a:avLst/>
                </a:prstGeom>
                <a:gradFill flip="none" rotWithShape="1">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path path="rect">
                    <a:fillToRect l="100000" t="100000"/>
                  </a:path>
                  <a:tileRect r="-100000" b="-10000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81" name="Can 180">
                  <a:extLst>
                    <a:ext uri="{FF2B5EF4-FFF2-40B4-BE49-F238E27FC236}">
                      <a16:creationId xmlns:a16="http://schemas.microsoft.com/office/drawing/2014/main" id="{C11E0456-29F0-E6CB-AD01-6B82F25AECC7}"/>
                    </a:ext>
                  </a:extLst>
                </p:cNvPr>
                <p:cNvSpPr/>
                <p:nvPr/>
              </p:nvSpPr>
              <p:spPr>
                <a:xfrm>
                  <a:off x="4974605" y="3585377"/>
                  <a:ext cx="64604" cy="280156"/>
                </a:xfrm>
                <a:prstGeom prst="can">
                  <a:avLst/>
                </a:prstGeom>
                <a:gradFill>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path path="rect">
                    <a:fillToRect l="100000" t="100000"/>
                  </a:path>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82" name="Can 181">
                  <a:extLst>
                    <a:ext uri="{FF2B5EF4-FFF2-40B4-BE49-F238E27FC236}">
                      <a16:creationId xmlns:a16="http://schemas.microsoft.com/office/drawing/2014/main" id="{7B6193DC-8295-3A8C-61C0-057528A00604}"/>
                    </a:ext>
                  </a:extLst>
                </p:cNvPr>
                <p:cNvSpPr/>
                <p:nvPr/>
              </p:nvSpPr>
              <p:spPr>
                <a:xfrm>
                  <a:off x="4759284" y="3818204"/>
                  <a:ext cx="64604" cy="280156"/>
                </a:xfrm>
                <a:prstGeom prst="can">
                  <a:avLst/>
                </a:prstGeom>
                <a:gradFill>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path path="rect">
                    <a:fillToRect l="100000" t="100000"/>
                  </a:path>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83" name="Can 182">
                  <a:extLst>
                    <a:ext uri="{FF2B5EF4-FFF2-40B4-BE49-F238E27FC236}">
                      <a16:creationId xmlns:a16="http://schemas.microsoft.com/office/drawing/2014/main" id="{D2526B1A-0BC1-E032-0054-14E83D6B7A37}"/>
                    </a:ext>
                  </a:extLst>
                </p:cNvPr>
                <p:cNvSpPr/>
                <p:nvPr/>
              </p:nvSpPr>
              <p:spPr>
                <a:xfrm>
                  <a:off x="4520498" y="4048475"/>
                  <a:ext cx="64604" cy="280156"/>
                </a:xfrm>
                <a:prstGeom prst="can">
                  <a:avLst/>
                </a:prstGeom>
                <a:gradFill>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path path="rect">
                    <a:fillToRect l="100000" t="100000"/>
                  </a:path>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84" name="Can 183">
                  <a:extLst>
                    <a:ext uri="{FF2B5EF4-FFF2-40B4-BE49-F238E27FC236}">
                      <a16:creationId xmlns:a16="http://schemas.microsoft.com/office/drawing/2014/main" id="{672094A5-66DA-B602-DE53-4C7405080386}"/>
                    </a:ext>
                  </a:extLst>
                </p:cNvPr>
                <p:cNvSpPr/>
                <p:nvPr/>
              </p:nvSpPr>
              <p:spPr>
                <a:xfrm>
                  <a:off x="3953091" y="4315468"/>
                  <a:ext cx="64604" cy="280156"/>
                </a:xfrm>
                <a:prstGeom prst="can">
                  <a:avLst/>
                </a:prstGeom>
                <a:gradFill>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path path="rect">
                    <a:fillToRect l="100000" t="100000"/>
                  </a:path>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32" name="TextBox 131">
                  <a:extLst>
                    <a:ext uri="{FF2B5EF4-FFF2-40B4-BE49-F238E27FC236}">
                      <a16:creationId xmlns:a16="http://schemas.microsoft.com/office/drawing/2014/main" id="{895F9122-3DD1-C8AE-DAD8-AB71FA6A8ADD}"/>
                    </a:ext>
                  </a:extLst>
                </p:cNvPr>
                <p:cNvSpPr txBox="1"/>
                <p:nvPr/>
              </p:nvSpPr>
              <p:spPr>
                <a:xfrm>
                  <a:off x="2955596" y="4774997"/>
                  <a:ext cx="1583735" cy="430887"/>
                </a:xfrm>
                <a:prstGeom prst="rect">
                  <a:avLst/>
                </a:prstGeom>
                <a:noFill/>
              </p:spPr>
              <p:txBody>
                <a:bodyPr wrap="square" lIns="0" tIns="0" rIns="0" bIns="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3D-Stacked Memory</a:t>
                  </a:r>
                </a:p>
              </p:txBody>
            </p:sp>
            <p:cxnSp>
              <p:nvCxnSpPr>
                <p:cNvPr id="134" name="Curved Connector 133">
                  <a:extLst>
                    <a:ext uri="{FF2B5EF4-FFF2-40B4-BE49-F238E27FC236}">
                      <a16:creationId xmlns:a16="http://schemas.microsoft.com/office/drawing/2014/main" id="{1CA6B941-C12B-A5BB-64A8-DD67819D8A75}"/>
                    </a:ext>
                  </a:extLst>
                </p:cNvPr>
                <p:cNvCxnSpPr>
                  <a:cxnSpLocks/>
                  <a:stCxn id="133" idx="0"/>
                </p:cNvCxnSpPr>
                <p:nvPr/>
              </p:nvCxnSpPr>
              <p:spPr>
                <a:xfrm rot="16200000" flipV="1">
                  <a:off x="4784879" y="4082078"/>
                  <a:ext cx="243905" cy="216859"/>
                </a:xfrm>
                <a:prstGeom prst="curvedConnector3">
                  <a:avLst>
                    <a:gd name="adj1" fmla="val 62880"/>
                  </a:avLst>
                </a:prstGeom>
                <a:noFill/>
                <a:ln w="9525" cap="flat" cmpd="sng" algn="ctr">
                  <a:solidFill>
                    <a:sysClr val="windowText" lastClr="000000"/>
                  </a:solidFill>
                  <a:prstDash val="solid"/>
                  <a:miter lim="800000"/>
                  <a:tailEnd type="triangle"/>
                </a:ln>
                <a:effectLst/>
              </p:spPr>
            </p:cxnSp>
            <p:sp>
              <p:nvSpPr>
                <p:cNvPr id="136" name="Left-Right Arrow 135">
                  <a:extLst>
                    <a:ext uri="{FF2B5EF4-FFF2-40B4-BE49-F238E27FC236}">
                      <a16:creationId xmlns:a16="http://schemas.microsoft.com/office/drawing/2014/main" id="{93978995-5C87-AE18-5AF1-710D25596860}"/>
                    </a:ext>
                  </a:extLst>
                </p:cNvPr>
                <p:cNvSpPr/>
                <p:nvPr/>
              </p:nvSpPr>
              <p:spPr>
                <a:xfrm>
                  <a:off x="2419346" y="4524074"/>
                  <a:ext cx="699660" cy="113901"/>
                </a:xfrm>
                <a:prstGeom prst="leftRightArrow">
                  <a:avLst/>
                </a:prstGeom>
                <a:solidFill>
                  <a:srgbClr val="E7E6E6">
                    <a:lumMod val="75000"/>
                  </a:srgbClr>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37" name="Rectangle 136">
                  <a:extLst>
                    <a:ext uri="{FF2B5EF4-FFF2-40B4-BE49-F238E27FC236}">
                      <a16:creationId xmlns:a16="http://schemas.microsoft.com/office/drawing/2014/main" id="{B227F4DF-F7D8-4CFF-1FAC-C062CD9E5848}"/>
                    </a:ext>
                  </a:extLst>
                </p:cNvPr>
                <p:cNvSpPr/>
                <p:nvPr/>
              </p:nvSpPr>
              <p:spPr>
                <a:xfrm>
                  <a:off x="2202282" y="4193133"/>
                  <a:ext cx="1050816" cy="253792"/>
                </a:xfrm>
                <a:prstGeom prst="rect">
                  <a:avLst/>
                </a:prstGeom>
                <a:no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Off-Chip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Link</a:t>
                  </a:r>
                </a:p>
              </p:txBody>
            </p:sp>
            <p:sp>
              <p:nvSpPr>
                <p:cNvPr id="185" name="Rectangle 184">
                  <a:extLst>
                    <a:ext uri="{FF2B5EF4-FFF2-40B4-BE49-F238E27FC236}">
                      <a16:creationId xmlns:a16="http://schemas.microsoft.com/office/drawing/2014/main" id="{E856A86F-3E7D-8E73-A685-0F43C7B99192}"/>
                    </a:ext>
                  </a:extLst>
                </p:cNvPr>
                <p:cNvSpPr/>
                <p:nvPr/>
              </p:nvSpPr>
              <p:spPr>
                <a:xfrm>
                  <a:off x="4282361" y="4546740"/>
                  <a:ext cx="883823" cy="253792"/>
                </a:xfrm>
                <a:prstGeom prst="rect">
                  <a:avLst/>
                </a:prstGeom>
                <a:no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Vault</a:t>
                  </a:r>
                </a:p>
              </p:txBody>
            </p:sp>
            <p:sp>
              <p:nvSpPr>
                <p:cNvPr id="186" name="Can 185">
                  <a:extLst>
                    <a:ext uri="{FF2B5EF4-FFF2-40B4-BE49-F238E27FC236}">
                      <a16:creationId xmlns:a16="http://schemas.microsoft.com/office/drawing/2014/main" id="{019ABAFF-F309-4637-9102-CD213A3BF560}"/>
                    </a:ext>
                  </a:extLst>
                </p:cNvPr>
                <p:cNvSpPr/>
                <p:nvPr/>
              </p:nvSpPr>
              <p:spPr>
                <a:xfrm>
                  <a:off x="4272028" y="4415103"/>
                  <a:ext cx="73820" cy="169177"/>
                </a:xfrm>
                <a:prstGeom prst="can">
                  <a:avLst/>
                </a:prstGeom>
                <a:gradFill>
                  <a:gsLst>
                    <a:gs pos="0">
                      <a:srgbClr val="A5A5A5">
                        <a:lumMod val="5000"/>
                        <a:lumOff val="95000"/>
                      </a:srgbClr>
                    </a:gs>
                    <a:gs pos="74000">
                      <a:srgbClr val="A5A5A5">
                        <a:lumMod val="45000"/>
                        <a:lumOff val="55000"/>
                      </a:srgbClr>
                    </a:gs>
                    <a:gs pos="83000">
                      <a:srgbClr val="A5A5A5">
                        <a:lumMod val="45000"/>
                        <a:lumOff val="55000"/>
                      </a:srgbClr>
                    </a:gs>
                    <a:gs pos="100000">
                      <a:srgbClr val="A5A5A5">
                        <a:lumMod val="30000"/>
                        <a:lumOff val="70000"/>
                      </a:srgbClr>
                    </a:gs>
                  </a:gsLst>
                  <a:path path="rect">
                    <a:fillToRect l="100000" t="100000"/>
                  </a:path>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nvGrpSpPr>
                <p:cNvPr id="190" name="Group 189">
                  <a:extLst>
                    <a:ext uri="{FF2B5EF4-FFF2-40B4-BE49-F238E27FC236}">
                      <a16:creationId xmlns:a16="http://schemas.microsoft.com/office/drawing/2014/main" id="{A7082A6E-80A6-9870-EA6A-27F9D68624B8}"/>
                    </a:ext>
                  </a:extLst>
                </p:cNvPr>
                <p:cNvGrpSpPr/>
                <p:nvPr/>
              </p:nvGrpSpPr>
              <p:grpSpPr>
                <a:xfrm>
                  <a:off x="3104761" y="3364172"/>
                  <a:ext cx="2163886" cy="1073780"/>
                  <a:chOff x="3552923" y="4813095"/>
                  <a:chExt cx="1668502" cy="827957"/>
                </a:xfrm>
              </p:grpSpPr>
              <p:grpSp>
                <p:nvGrpSpPr>
                  <p:cNvPr id="241" name="Group 240">
                    <a:extLst>
                      <a:ext uri="{FF2B5EF4-FFF2-40B4-BE49-F238E27FC236}">
                        <a16:creationId xmlns:a16="http://schemas.microsoft.com/office/drawing/2014/main" id="{004E63F4-ABF2-5929-06B9-627B576CE472}"/>
                      </a:ext>
                    </a:extLst>
                  </p:cNvPr>
                  <p:cNvGrpSpPr/>
                  <p:nvPr/>
                </p:nvGrpSpPr>
                <p:grpSpPr>
                  <a:xfrm>
                    <a:off x="3552923" y="4892971"/>
                    <a:ext cx="1668502" cy="748081"/>
                    <a:chOff x="3552923" y="4677071"/>
                    <a:chExt cx="1668502" cy="748081"/>
                  </a:xfrm>
                </p:grpSpPr>
                <p:sp>
                  <p:nvSpPr>
                    <p:cNvPr id="257" name="Cube 256">
                      <a:extLst>
                        <a:ext uri="{FF2B5EF4-FFF2-40B4-BE49-F238E27FC236}">
                          <a16:creationId xmlns:a16="http://schemas.microsoft.com/office/drawing/2014/main" id="{748683FE-3571-10BB-2540-A51A9ADB96BF}"/>
                        </a:ext>
                      </a:extLst>
                    </p:cNvPr>
                    <p:cNvSpPr/>
                    <p:nvPr/>
                  </p:nvSpPr>
                  <p:spPr>
                    <a:xfrm>
                      <a:off x="3552923" y="4677573"/>
                      <a:ext cx="1668502" cy="747579"/>
                    </a:xfrm>
                    <a:prstGeom prst="cube">
                      <a:avLst>
                        <a:gd name="adj" fmla="val 95887"/>
                      </a:avLst>
                    </a:prstGeom>
                    <a:solidFill>
                      <a:srgbClr val="9FBF92"/>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Gill Sans MT" panose="020B0502020104020203" pitchFamily="34" charset="77"/>
                        <a:ea typeface="+mn-ea"/>
                        <a:cs typeface="+mn-cs"/>
                      </a:endParaRPr>
                    </a:p>
                  </p:txBody>
                </p:sp>
                <p:cxnSp>
                  <p:nvCxnSpPr>
                    <p:cNvPr id="258" name="Straight Connector 257">
                      <a:extLst>
                        <a:ext uri="{FF2B5EF4-FFF2-40B4-BE49-F238E27FC236}">
                          <a16:creationId xmlns:a16="http://schemas.microsoft.com/office/drawing/2014/main" id="{5F459AC7-378B-BE7C-8D1A-0E478D106F65}"/>
                        </a:ext>
                      </a:extLst>
                    </p:cNvPr>
                    <p:cNvCxnSpPr>
                      <a:cxnSpLocks/>
                      <a:stCxn id="257" idx="1"/>
                      <a:endCxn id="257" idx="0"/>
                    </p:cNvCxnSpPr>
                    <p:nvPr/>
                  </p:nvCxnSpPr>
                  <p:spPr>
                    <a:xfrm flipV="1">
                      <a:off x="4028758" y="4677573"/>
                      <a:ext cx="716832" cy="716831"/>
                    </a:xfrm>
                    <a:prstGeom prst="line">
                      <a:avLst/>
                    </a:prstGeom>
                    <a:noFill/>
                    <a:ln w="9525" cap="flat" cmpd="sng" algn="ctr">
                      <a:solidFill>
                        <a:sysClr val="windowText" lastClr="000000"/>
                      </a:solidFill>
                      <a:prstDash val="solid"/>
                      <a:miter lim="800000"/>
                    </a:ln>
                    <a:effectLst/>
                  </p:spPr>
                </p:cxnSp>
                <p:cxnSp>
                  <p:nvCxnSpPr>
                    <p:cNvPr id="259" name="Straight Connector 258">
                      <a:extLst>
                        <a:ext uri="{FF2B5EF4-FFF2-40B4-BE49-F238E27FC236}">
                          <a16:creationId xmlns:a16="http://schemas.microsoft.com/office/drawing/2014/main" id="{667CEA88-B1DB-19E5-7D52-AA6BF5D23627}"/>
                        </a:ext>
                      </a:extLst>
                    </p:cNvPr>
                    <p:cNvCxnSpPr>
                      <a:cxnSpLocks/>
                    </p:cNvCxnSpPr>
                    <p:nvPr/>
                  </p:nvCxnSpPr>
                  <p:spPr>
                    <a:xfrm flipV="1">
                      <a:off x="3797968" y="4679123"/>
                      <a:ext cx="713232" cy="713232"/>
                    </a:xfrm>
                    <a:prstGeom prst="line">
                      <a:avLst/>
                    </a:prstGeom>
                    <a:noFill/>
                    <a:ln w="9525" cap="flat" cmpd="sng" algn="ctr">
                      <a:solidFill>
                        <a:sysClr val="windowText" lastClr="000000"/>
                      </a:solidFill>
                      <a:prstDash val="solid"/>
                      <a:miter lim="800000"/>
                    </a:ln>
                    <a:effectLst/>
                  </p:spPr>
                </p:cxnSp>
                <p:cxnSp>
                  <p:nvCxnSpPr>
                    <p:cNvPr id="260" name="Straight Connector 259">
                      <a:extLst>
                        <a:ext uri="{FF2B5EF4-FFF2-40B4-BE49-F238E27FC236}">
                          <a16:creationId xmlns:a16="http://schemas.microsoft.com/office/drawing/2014/main" id="{1B97C6C0-5C55-12F9-4242-3C45C467E379}"/>
                        </a:ext>
                      </a:extLst>
                    </p:cNvPr>
                    <p:cNvCxnSpPr>
                      <a:cxnSpLocks/>
                    </p:cNvCxnSpPr>
                    <p:nvPr/>
                  </p:nvCxnSpPr>
                  <p:spPr>
                    <a:xfrm flipV="1">
                      <a:off x="4290077" y="4677071"/>
                      <a:ext cx="713232" cy="713232"/>
                    </a:xfrm>
                    <a:prstGeom prst="line">
                      <a:avLst/>
                    </a:prstGeom>
                    <a:noFill/>
                    <a:ln w="9525" cap="flat" cmpd="sng" algn="ctr">
                      <a:solidFill>
                        <a:sysClr val="windowText" lastClr="000000"/>
                      </a:solidFill>
                      <a:prstDash val="solid"/>
                      <a:miter lim="800000"/>
                    </a:ln>
                    <a:effectLst/>
                  </p:spPr>
                </p:cxnSp>
                <p:cxnSp>
                  <p:nvCxnSpPr>
                    <p:cNvPr id="261" name="Straight Connector 260">
                      <a:extLst>
                        <a:ext uri="{FF2B5EF4-FFF2-40B4-BE49-F238E27FC236}">
                          <a16:creationId xmlns:a16="http://schemas.microsoft.com/office/drawing/2014/main" id="{6FDD8E68-DFD0-0BED-648D-FC42A31F23F8}"/>
                        </a:ext>
                      </a:extLst>
                    </p:cNvPr>
                    <p:cNvCxnSpPr>
                      <a:cxnSpLocks/>
                    </p:cNvCxnSpPr>
                    <p:nvPr/>
                  </p:nvCxnSpPr>
                  <p:spPr>
                    <a:xfrm>
                      <a:off x="3937668" y="5007038"/>
                      <a:ext cx="950976" cy="0"/>
                    </a:xfrm>
                    <a:prstGeom prst="line">
                      <a:avLst/>
                    </a:prstGeom>
                    <a:noFill/>
                    <a:ln w="9525" cap="flat" cmpd="sng" algn="ctr">
                      <a:solidFill>
                        <a:sysClr val="windowText" lastClr="000000"/>
                      </a:solidFill>
                      <a:prstDash val="solid"/>
                      <a:miter lim="800000"/>
                    </a:ln>
                    <a:effectLst/>
                  </p:spPr>
                </p:cxnSp>
                <p:cxnSp>
                  <p:nvCxnSpPr>
                    <p:cNvPr id="262" name="Straight Connector 261">
                      <a:extLst>
                        <a:ext uri="{FF2B5EF4-FFF2-40B4-BE49-F238E27FC236}">
                          <a16:creationId xmlns:a16="http://schemas.microsoft.com/office/drawing/2014/main" id="{0FBB316D-F753-002B-2BB9-6798FF44A4F3}"/>
                        </a:ext>
                      </a:extLst>
                    </p:cNvPr>
                    <p:cNvCxnSpPr>
                      <a:cxnSpLocks/>
                    </p:cNvCxnSpPr>
                    <p:nvPr/>
                  </p:nvCxnSpPr>
                  <p:spPr>
                    <a:xfrm>
                      <a:off x="3749309" y="5204386"/>
                      <a:ext cx="950976" cy="0"/>
                    </a:xfrm>
                    <a:prstGeom prst="line">
                      <a:avLst/>
                    </a:prstGeom>
                    <a:noFill/>
                    <a:ln w="9525" cap="flat" cmpd="sng" algn="ctr">
                      <a:solidFill>
                        <a:sysClr val="windowText" lastClr="000000"/>
                      </a:solidFill>
                      <a:prstDash val="solid"/>
                      <a:miter lim="800000"/>
                    </a:ln>
                    <a:effectLst/>
                  </p:spPr>
                </p:cxnSp>
                <p:cxnSp>
                  <p:nvCxnSpPr>
                    <p:cNvPr id="263" name="Straight Connector 262">
                      <a:extLst>
                        <a:ext uri="{FF2B5EF4-FFF2-40B4-BE49-F238E27FC236}">
                          <a16:creationId xmlns:a16="http://schemas.microsoft.com/office/drawing/2014/main" id="{62656D55-C083-6A52-0D84-D794DE3C4506}"/>
                        </a:ext>
                      </a:extLst>
                    </p:cNvPr>
                    <p:cNvCxnSpPr>
                      <a:cxnSpLocks/>
                    </p:cNvCxnSpPr>
                    <p:nvPr/>
                  </p:nvCxnSpPr>
                  <p:spPr>
                    <a:xfrm>
                      <a:off x="4117620" y="4829736"/>
                      <a:ext cx="950976" cy="0"/>
                    </a:xfrm>
                    <a:prstGeom prst="line">
                      <a:avLst/>
                    </a:prstGeom>
                    <a:noFill/>
                    <a:ln w="9525" cap="flat" cmpd="sng" algn="ctr">
                      <a:solidFill>
                        <a:sysClr val="windowText" lastClr="000000"/>
                      </a:solidFill>
                      <a:prstDash val="solid"/>
                      <a:miter lim="800000"/>
                    </a:ln>
                    <a:effectLst/>
                  </p:spPr>
                </p:cxnSp>
                <p:grpSp>
                  <p:nvGrpSpPr>
                    <p:cNvPr id="264" name="Group 263">
                      <a:extLst>
                        <a:ext uri="{FF2B5EF4-FFF2-40B4-BE49-F238E27FC236}">
                          <a16:creationId xmlns:a16="http://schemas.microsoft.com/office/drawing/2014/main" id="{1E715D54-66E9-DCCC-F125-C82FF7985B90}"/>
                        </a:ext>
                      </a:extLst>
                    </p:cNvPr>
                    <p:cNvGrpSpPr/>
                    <p:nvPr/>
                  </p:nvGrpSpPr>
                  <p:grpSpPr>
                    <a:xfrm>
                      <a:off x="3799799" y="4834553"/>
                      <a:ext cx="1269167" cy="587223"/>
                      <a:chOff x="3799799" y="4834553"/>
                      <a:chExt cx="1269167" cy="587223"/>
                    </a:xfrm>
                  </p:grpSpPr>
                  <p:cxnSp>
                    <p:nvCxnSpPr>
                      <p:cNvPr id="265" name="Straight Connector 264">
                        <a:extLst>
                          <a:ext uri="{FF2B5EF4-FFF2-40B4-BE49-F238E27FC236}">
                            <a16:creationId xmlns:a16="http://schemas.microsoft.com/office/drawing/2014/main" id="{C52BACF3-2EC8-D1FA-9868-21EC8E227206}"/>
                          </a:ext>
                        </a:extLst>
                      </p:cNvPr>
                      <p:cNvCxnSpPr/>
                      <p:nvPr/>
                    </p:nvCxnSpPr>
                    <p:spPr>
                      <a:xfrm>
                        <a:off x="3799799" y="5394344"/>
                        <a:ext cx="0" cy="27432"/>
                      </a:xfrm>
                      <a:prstGeom prst="line">
                        <a:avLst/>
                      </a:prstGeom>
                      <a:noFill/>
                      <a:ln w="9525" cap="flat" cmpd="sng" algn="ctr">
                        <a:solidFill>
                          <a:sysClr val="windowText" lastClr="000000"/>
                        </a:solidFill>
                        <a:prstDash val="solid"/>
                        <a:miter lim="800000"/>
                      </a:ln>
                      <a:effectLst/>
                    </p:spPr>
                  </p:cxnSp>
                  <p:cxnSp>
                    <p:nvCxnSpPr>
                      <p:cNvPr id="266" name="Straight Connector 265">
                        <a:extLst>
                          <a:ext uri="{FF2B5EF4-FFF2-40B4-BE49-F238E27FC236}">
                            <a16:creationId xmlns:a16="http://schemas.microsoft.com/office/drawing/2014/main" id="{A9C709DA-1E7D-56F2-0C72-25620CA71237}"/>
                          </a:ext>
                        </a:extLst>
                      </p:cNvPr>
                      <p:cNvCxnSpPr/>
                      <p:nvPr/>
                    </p:nvCxnSpPr>
                    <p:spPr>
                      <a:xfrm>
                        <a:off x="4031574" y="5394344"/>
                        <a:ext cx="0" cy="27432"/>
                      </a:xfrm>
                      <a:prstGeom prst="line">
                        <a:avLst/>
                      </a:prstGeom>
                      <a:noFill/>
                      <a:ln w="9525" cap="flat" cmpd="sng" algn="ctr">
                        <a:solidFill>
                          <a:sysClr val="windowText" lastClr="000000"/>
                        </a:solidFill>
                        <a:prstDash val="solid"/>
                        <a:miter lim="800000"/>
                      </a:ln>
                      <a:effectLst/>
                    </p:spPr>
                  </p:cxnSp>
                  <p:cxnSp>
                    <p:nvCxnSpPr>
                      <p:cNvPr id="267" name="Straight Connector 266">
                        <a:extLst>
                          <a:ext uri="{FF2B5EF4-FFF2-40B4-BE49-F238E27FC236}">
                            <a16:creationId xmlns:a16="http://schemas.microsoft.com/office/drawing/2014/main" id="{43BD466E-8212-5EE5-4006-A998D528E18D}"/>
                          </a:ext>
                        </a:extLst>
                      </p:cNvPr>
                      <p:cNvCxnSpPr/>
                      <p:nvPr/>
                    </p:nvCxnSpPr>
                    <p:spPr>
                      <a:xfrm>
                        <a:off x="4291924" y="5394344"/>
                        <a:ext cx="0" cy="27432"/>
                      </a:xfrm>
                      <a:prstGeom prst="line">
                        <a:avLst/>
                      </a:prstGeom>
                      <a:noFill/>
                      <a:ln w="9525" cap="flat" cmpd="sng" algn="ctr">
                        <a:solidFill>
                          <a:sysClr val="windowText" lastClr="000000"/>
                        </a:solidFill>
                        <a:prstDash val="solid"/>
                        <a:miter lim="800000"/>
                      </a:ln>
                      <a:effectLst/>
                    </p:spPr>
                  </p:cxnSp>
                  <p:cxnSp>
                    <p:nvCxnSpPr>
                      <p:cNvPr id="268" name="Straight Connector 267">
                        <a:extLst>
                          <a:ext uri="{FF2B5EF4-FFF2-40B4-BE49-F238E27FC236}">
                            <a16:creationId xmlns:a16="http://schemas.microsoft.com/office/drawing/2014/main" id="{255F859B-3A28-6BFC-9EEF-DB7443C9C715}"/>
                          </a:ext>
                        </a:extLst>
                      </p:cNvPr>
                      <p:cNvCxnSpPr/>
                      <p:nvPr/>
                    </p:nvCxnSpPr>
                    <p:spPr>
                      <a:xfrm>
                        <a:off x="4694316" y="5202853"/>
                        <a:ext cx="0" cy="27432"/>
                      </a:xfrm>
                      <a:prstGeom prst="line">
                        <a:avLst/>
                      </a:prstGeom>
                      <a:noFill/>
                      <a:ln w="9525" cap="flat" cmpd="sng" algn="ctr">
                        <a:solidFill>
                          <a:sysClr val="windowText" lastClr="000000"/>
                        </a:solidFill>
                        <a:prstDash val="solid"/>
                        <a:miter lim="800000"/>
                      </a:ln>
                      <a:effectLst/>
                    </p:spPr>
                  </p:cxnSp>
                  <p:cxnSp>
                    <p:nvCxnSpPr>
                      <p:cNvPr id="269" name="Straight Connector 268">
                        <a:extLst>
                          <a:ext uri="{FF2B5EF4-FFF2-40B4-BE49-F238E27FC236}">
                            <a16:creationId xmlns:a16="http://schemas.microsoft.com/office/drawing/2014/main" id="{F602CA57-A34F-DB11-C54D-B1344ABD3519}"/>
                          </a:ext>
                        </a:extLst>
                      </p:cNvPr>
                      <p:cNvCxnSpPr/>
                      <p:nvPr/>
                    </p:nvCxnSpPr>
                    <p:spPr>
                      <a:xfrm>
                        <a:off x="4891166" y="5009178"/>
                        <a:ext cx="0" cy="27432"/>
                      </a:xfrm>
                      <a:prstGeom prst="line">
                        <a:avLst/>
                      </a:prstGeom>
                      <a:noFill/>
                      <a:ln w="9525" cap="flat" cmpd="sng" algn="ctr">
                        <a:solidFill>
                          <a:sysClr val="windowText" lastClr="000000"/>
                        </a:solidFill>
                        <a:prstDash val="solid"/>
                        <a:miter lim="800000"/>
                      </a:ln>
                      <a:effectLst/>
                    </p:spPr>
                  </p:cxnSp>
                  <p:cxnSp>
                    <p:nvCxnSpPr>
                      <p:cNvPr id="270" name="Straight Connector 269">
                        <a:extLst>
                          <a:ext uri="{FF2B5EF4-FFF2-40B4-BE49-F238E27FC236}">
                            <a16:creationId xmlns:a16="http://schemas.microsoft.com/office/drawing/2014/main" id="{DF066032-9132-ABE2-C276-0463AA572010}"/>
                          </a:ext>
                        </a:extLst>
                      </p:cNvPr>
                      <p:cNvCxnSpPr/>
                      <p:nvPr/>
                    </p:nvCxnSpPr>
                    <p:spPr>
                      <a:xfrm>
                        <a:off x="5068966" y="4834553"/>
                        <a:ext cx="0" cy="27432"/>
                      </a:xfrm>
                      <a:prstGeom prst="line">
                        <a:avLst/>
                      </a:prstGeom>
                      <a:noFill/>
                      <a:ln w="9525" cap="flat" cmpd="sng" algn="ctr">
                        <a:solidFill>
                          <a:sysClr val="windowText" lastClr="000000"/>
                        </a:solidFill>
                        <a:prstDash val="solid"/>
                        <a:miter lim="800000"/>
                      </a:ln>
                      <a:effectLst/>
                    </p:spPr>
                  </p:cxnSp>
                </p:grpSp>
              </p:grpSp>
              <p:grpSp>
                <p:nvGrpSpPr>
                  <p:cNvPr id="242" name="Group 241">
                    <a:extLst>
                      <a:ext uri="{FF2B5EF4-FFF2-40B4-BE49-F238E27FC236}">
                        <a16:creationId xmlns:a16="http://schemas.microsoft.com/office/drawing/2014/main" id="{9CA53C90-3627-D97A-B699-BEDE66D91BCE}"/>
                      </a:ext>
                    </a:extLst>
                  </p:cNvPr>
                  <p:cNvGrpSpPr/>
                  <p:nvPr/>
                </p:nvGrpSpPr>
                <p:grpSpPr>
                  <a:xfrm>
                    <a:off x="3552923" y="4813095"/>
                    <a:ext cx="1668502" cy="748081"/>
                    <a:chOff x="3552923" y="4677071"/>
                    <a:chExt cx="1668502" cy="748081"/>
                  </a:xfrm>
                </p:grpSpPr>
                <p:sp>
                  <p:nvSpPr>
                    <p:cNvPr id="243" name="Cube 242">
                      <a:extLst>
                        <a:ext uri="{FF2B5EF4-FFF2-40B4-BE49-F238E27FC236}">
                          <a16:creationId xmlns:a16="http://schemas.microsoft.com/office/drawing/2014/main" id="{CBC9188B-85F8-F454-4A95-DF4DC8D55A5D}"/>
                        </a:ext>
                      </a:extLst>
                    </p:cNvPr>
                    <p:cNvSpPr/>
                    <p:nvPr/>
                  </p:nvSpPr>
                  <p:spPr>
                    <a:xfrm>
                      <a:off x="3552923" y="4677573"/>
                      <a:ext cx="1668502" cy="747579"/>
                    </a:xfrm>
                    <a:prstGeom prst="cube">
                      <a:avLst>
                        <a:gd name="adj" fmla="val 95887"/>
                      </a:avLst>
                    </a:prstGeom>
                    <a:solidFill>
                      <a:srgbClr val="9FBF92"/>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Gill Sans MT" panose="020B0502020104020203" pitchFamily="34" charset="77"/>
                        <a:ea typeface="+mn-ea"/>
                        <a:cs typeface="+mn-cs"/>
                      </a:endParaRPr>
                    </a:p>
                  </p:txBody>
                </p:sp>
                <p:cxnSp>
                  <p:nvCxnSpPr>
                    <p:cNvPr id="244" name="Straight Connector 243">
                      <a:extLst>
                        <a:ext uri="{FF2B5EF4-FFF2-40B4-BE49-F238E27FC236}">
                          <a16:creationId xmlns:a16="http://schemas.microsoft.com/office/drawing/2014/main" id="{AA815654-39F4-9921-30E5-D1A431C94B42}"/>
                        </a:ext>
                      </a:extLst>
                    </p:cNvPr>
                    <p:cNvCxnSpPr>
                      <a:cxnSpLocks/>
                      <a:stCxn id="243" idx="1"/>
                      <a:endCxn id="243" idx="0"/>
                    </p:cNvCxnSpPr>
                    <p:nvPr/>
                  </p:nvCxnSpPr>
                  <p:spPr>
                    <a:xfrm flipV="1">
                      <a:off x="4028758" y="4677573"/>
                      <a:ext cx="716832" cy="716831"/>
                    </a:xfrm>
                    <a:prstGeom prst="line">
                      <a:avLst/>
                    </a:prstGeom>
                    <a:noFill/>
                    <a:ln w="9525" cap="flat" cmpd="sng" algn="ctr">
                      <a:solidFill>
                        <a:sysClr val="windowText" lastClr="000000"/>
                      </a:solidFill>
                      <a:prstDash val="solid"/>
                      <a:miter lim="800000"/>
                    </a:ln>
                    <a:effectLst/>
                  </p:spPr>
                </p:cxnSp>
                <p:cxnSp>
                  <p:nvCxnSpPr>
                    <p:cNvPr id="245" name="Straight Connector 244">
                      <a:extLst>
                        <a:ext uri="{FF2B5EF4-FFF2-40B4-BE49-F238E27FC236}">
                          <a16:creationId xmlns:a16="http://schemas.microsoft.com/office/drawing/2014/main" id="{449BF3C0-B69A-312D-7049-66E9EED14FC2}"/>
                        </a:ext>
                      </a:extLst>
                    </p:cNvPr>
                    <p:cNvCxnSpPr>
                      <a:cxnSpLocks/>
                    </p:cNvCxnSpPr>
                    <p:nvPr/>
                  </p:nvCxnSpPr>
                  <p:spPr>
                    <a:xfrm flipV="1">
                      <a:off x="3797968" y="4679123"/>
                      <a:ext cx="713232" cy="713232"/>
                    </a:xfrm>
                    <a:prstGeom prst="line">
                      <a:avLst/>
                    </a:prstGeom>
                    <a:noFill/>
                    <a:ln w="9525" cap="flat" cmpd="sng" algn="ctr">
                      <a:solidFill>
                        <a:sysClr val="windowText" lastClr="000000"/>
                      </a:solidFill>
                      <a:prstDash val="solid"/>
                      <a:miter lim="800000"/>
                    </a:ln>
                    <a:effectLst/>
                  </p:spPr>
                </p:cxnSp>
                <p:cxnSp>
                  <p:nvCxnSpPr>
                    <p:cNvPr id="246" name="Straight Connector 245">
                      <a:extLst>
                        <a:ext uri="{FF2B5EF4-FFF2-40B4-BE49-F238E27FC236}">
                          <a16:creationId xmlns:a16="http://schemas.microsoft.com/office/drawing/2014/main" id="{A3C98FD0-FD78-FE54-D6B4-550463E0DF9F}"/>
                        </a:ext>
                      </a:extLst>
                    </p:cNvPr>
                    <p:cNvCxnSpPr>
                      <a:cxnSpLocks/>
                    </p:cNvCxnSpPr>
                    <p:nvPr/>
                  </p:nvCxnSpPr>
                  <p:spPr>
                    <a:xfrm flipV="1">
                      <a:off x="4290077" y="4677071"/>
                      <a:ext cx="713232" cy="713232"/>
                    </a:xfrm>
                    <a:prstGeom prst="line">
                      <a:avLst/>
                    </a:prstGeom>
                    <a:noFill/>
                    <a:ln w="9525" cap="flat" cmpd="sng" algn="ctr">
                      <a:solidFill>
                        <a:sysClr val="windowText" lastClr="000000"/>
                      </a:solidFill>
                      <a:prstDash val="solid"/>
                      <a:miter lim="800000"/>
                    </a:ln>
                    <a:effectLst/>
                  </p:spPr>
                </p:cxnSp>
                <p:cxnSp>
                  <p:nvCxnSpPr>
                    <p:cNvPr id="247" name="Straight Connector 246">
                      <a:extLst>
                        <a:ext uri="{FF2B5EF4-FFF2-40B4-BE49-F238E27FC236}">
                          <a16:creationId xmlns:a16="http://schemas.microsoft.com/office/drawing/2014/main" id="{52D83DA5-62F1-65A7-07C7-1782B110B178}"/>
                        </a:ext>
                      </a:extLst>
                    </p:cNvPr>
                    <p:cNvCxnSpPr>
                      <a:cxnSpLocks/>
                    </p:cNvCxnSpPr>
                    <p:nvPr/>
                  </p:nvCxnSpPr>
                  <p:spPr>
                    <a:xfrm>
                      <a:off x="3937668" y="5007038"/>
                      <a:ext cx="950976" cy="0"/>
                    </a:xfrm>
                    <a:prstGeom prst="line">
                      <a:avLst/>
                    </a:prstGeom>
                    <a:noFill/>
                    <a:ln w="9525" cap="flat" cmpd="sng" algn="ctr">
                      <a:solidFill>
                        <a:sysClr val="windowText" lastClr="000000"/>
                      </a:solidFill>
                      <a:prstDash val="solid"/>
                      <a:miter lim="800000"/>
                    </a:ln>
                    <a:effectLst/>
                  </p:spPr>
                </p:cxnSp>
                <p:cxnSp>
                  <p:nvCxnSpPr>
                    <p:cNvPr id="248" name="Straight Connector 247">
                      <a:extLst>
                        <a:ext uri="{FF2B5EF4-FFF2-40B4-BE49-F238E27FC236}">
                          <a16:creationId xmlns:a16="http://schemas.microsoft.com/office/drawing/2014/main" id="{77EED704-D1FC-8020-22BA-7DBA2714E9E1}"/>
                        </a:ext>
                      </a:extLst>
                    </p:cNvPr>
                    <p:cNvCxnSpPr>
                      <a:cxnSpLocks/>
                    </p:cNvCxnSpPr>
                    <p:nvPr/>
                  </p:nvCxnSpPr>
                  <p:spPr>
                    <a:xfrm>
                      <a:off x="3749309" y="5204386"/>
                      <a:ext cx="950976" cy="0"/>
                    </a:xfrm>
                    <a:prstGeom prst="line">
                      <a:avLst/>
                    </a:prstGeom>
                    <a:noFill/>
                    <a:ln w="9525" cap="flat" cmpd="sng" algn="ctr">
                      <a:solidFill>
                        <a:sysClr val="windowText" lastClr="000000"/>
                      </a:solidFill>
                      <a:prstDash val="solid"/>
                      <a:miter lim="800000"/>
                    </a:ln>
                    <a:effectLst/>
                  </p:spPr>
                </p:cxnSp>
                <p:cxnSp>
                  <p:nvCxnSpPr>
                    <p:cNvPr id="249" name="Straight Connector 248">
                      <a:extLst>
                        <a:ext uri="{FF2B5EF4-FFF2-40B4-BE49-F238E27FC236}">
                          <a16:creationId xmlns:a16="http://schemas.microsoft.com/office/drawing/2014/main" id="{6DB3A10E-4863-27DC-12E1-E58BF6AFB0F1}"/>
                        </a:ext>
                      </a:extLst>
                    </p:cNvPr>
                    <p:cNvCxnSpPr>
                      <a:cxnSpLocks/>
                    </p:cNvCxnSpPr>
                    <p:nvPr/>
                  </p:nvCxnSpPr>
                  <p:spPr>
                    <a:xfrm>
                      <a:off x="4117620" y="4829736"/>
                      <a:ext cx="950976" cy="0"/>
                    </a:xfrm>
                    <a:prstGeom prst="line">
                      <a:avLst/>
                    </a:prstGeom>
                    <a:noFill/>
                    <a:ln w="9525" cap="flat" cmpd="sng" algn="ctr">
                      <a:solidFill>
                        <a:sysClr val="windowText" lastClr="000000"/>
                      </a:solidFill>
                      <a:prstDash val="solid"/>
                      <a:miter lim="800000"/>
                    </a:ln>
                    <a:effectLst/>
                  </p:spPr>
                </p:cxnSp>
                <p:grpSp>
                  <p:nvGrpSpPr>
                    <p:cNvPr id="250" name="Group 249">
                      <a:extLst>
                        <a:ext uri="{FF2B5EF4-FFF2-40B4-BE49-F238E27FC236}">
                          <a16:creationId xmlns:a16="http://schemas.microsoft.com/office/drawing/2014/main" id="{55B8A7B2-B706-C1DC-CC22-61DB00CF18EC}"/>
                        </a:ext>
                      </a:extLst>
                    </p:cNvPr>
                    <p:cNvGrpSpPr/>
                    <p:nvPr/>
                  </p:nvGrpSpPr>
                  <p:grpSpPr>
                    <a:xfrm>
                      <a:off x="3799799" y="4834553"/>
                      <a:ext cx="1269167" cy="587223"/>
                      <a:chOff x="3799799" y="4834553"/>
                      <a:chExt cx="1269167" cy="587223"/>
                    </a:xfrm>
                  </p:grpSpPr>
                  <p:cxnSp>
                    <p:nvCxnSpPr>
                      <p:cNvPr id="251" name="Straight Connector 250">
                        <a:extLst>
                          <a:ext uri="{FF2B5EF4-FFF2-40B4-BE49-F238E27FC236}">
                            <a16:creationId xmlns:a16="http://schemas.microsoft.com/office/drawing/2014/main" id="{348490FF-3030-DF50-1C3E-773232062446}"/>
                          </a:ext>
                        </a:extLst>
                      </p:cNvPr>
                      <p:cNvCxnSpPr/>
                      <p:nvPr/>
                    </p:nvCxnSpPr>
                    <p:spPr>
                      <a:xfrm>
                        <a:off x="3799799" y="5394344"/>
                        <a:ext cx="0" cy="27432"/>
                      </a:xfrm>
                      <a:prstGeom prst="line">
                        <a:avLst/>
                      </a:prstGeom>
                      <a:noFill/>
                      <a:ln w="9525" cap="flat" cmpd="sng" algn="ctr">
                        <a:solidFill>
                          <a:sysClr val="windowText" lastClr="000000"/>
                        </a:solidFill>
                        <a:prstDash val="solid"/>
                        <a:miter lim="800000"/>
                      </a:ln>
                      <a:effectLst/>
                    </p:spPr>
                  </p:cxnSp>
                  <p:cxnSp>
                    <p:nvCxnSpPr>
                      <p:cNvPr id="252" name="Straight Connector 251">
                        <a:extLst>
                          <a:ext uri="{FF2B5EF4-FFF2-40B4-BE49-F238E27FC236}">
                            <a16:creationId xmlns:a16="http://schemas.microsoft.com/office/drawing/2014/main" id="{0593E1C4-8703-C971-8347-1CB6A33C3B6D}"/>
                          </a:ext>
                        </a:extLst>
                      </p:cNvPr>
                      <p:cNvCxnSpPr/>
                      <p:nvPr/>
                    </p:nvCxnSpPr>
                    <p:spPr>
                      <a:xfrm>
                        <a:off x="4031574" y="5394344"/>
                        <a:ext cx="0" cy="27432"/>
                      </a:xfrm>
                      <a:prstGeom prst="line">
                        <a:avLst/>
                      </a:prstGeom>
                      <a:noFill/>
                      <a:ln w="9525" cap="flat" cmpd="sng" algn="ctr">
                        <a:solidFill>
                          <a:sysClr val="windowText" lastClr="000000"/>
                        </a:solidFill>
                        <a:prstDash val="solid"/>
                        <a:miter lim="800000"/>
                      </a:ln>
                      <a:effectLst/>
                    </p:spPr>
                  </p:cxnSp>
                  <p:cxnSp>
                    <p:nvCxnSpPr>
                      <p:cNvPr id="253" name="Straight Connector 252">
                        <a:extLst>
                          <a:ext uri="{FF2B5EF4-FFF2-40B4-BE49-F238E27FC236}">
                            <a16:creationId xmlns:a16="http://schemas.microsoft.com/office/drawing/2014/main" id="{767404C3-A919-8B95-04B7-9A2705849186}"/>
                          </a:ext>
                        </a:extLst>
                      </p:cNvPr>
                      <p:cNvCxnSpPr/>
                      <p:nvPr/>
                    </p:nvCxnSpPr>
                    <p:spPr>
                      <a:xfrm>
                        <a:off x="4291924" y="5394344"/>
                        <a:ext cx="0" cy="27432"/>
                      </a:xfrm>
                      <a:prstGeom prst="line">
                        <a:avLst/>
                      </a:prstGeom>
                      <a:noFill/>
                      <a:ln w="9525" cap="flat" cmpd="sng" algn="ctr">
                        <a:solidFill>
                          <a:sysClr val="windowText" lastClr="000000"/>
                        </a:solidFill>
                        <a:prstDash val="solid"/>
                        <a:miter lim="800000"/>
                      </a:ln>
                      <a:effectLst/>
                    </p:spPr>
                  </p:cxnSp>
                  <p:cxnSp>
                    <p:nvCxnSpPr>
                      <p:cNvPr id="254" name="Straight Connector 253">
                        <a:extLst>
                          <a:ext uri="{FF2B5EF4-FFF2-40B4-BE49-F238E27FC236}">
                            <a16:creationId xmlns:a16="http://schemas.microsoft.com/office/drawing/2014/main" id="{0C3D7A65-0363-62EB-C229-9DE78A37A558}"/>
                          </a:ext>
                        </a:extLst>
                      </p:cNvPr>
                      <p:cNvCxnSpPr/>
                      <p:nvPr/>
                    </p:nvCxnSpPr>
                    <p:spPr>
                      <a:xfrm>
                        <a:off x="4694316" y="5202853"/>
                        <a:ext cx="0" cy="27432"/>
                      </a:xfrm>
                      <a:prstGeom prst="line">
                        <a:avLst/>
                      </a:prstGeom>
                      <a:noFill/>
                      <a:ln w="9525" cap="flat" cmpd="sng" algn="ctr">
                        <a:solidFill>
                          <a:sysClr val="windowText" lastClr="000000"/>
                        </a:solidFill>
                        <a:prstDash val="solid"/>
                        <a:miter lim="800000"/>
                      </a:ln>
                      <a:effectLst/>
                    </p:spPr>
                  </p:cxnSp>
                  <p:cxnSp>
                    <p:nvCxnSpPr>
                      <p:cNvPr id="255" name="Straight Connector 254">
                        <a:extLst>
                          <a:ext uri="{FF2B5EF4-FFF2-40B4-BE49-F238E27FC236}">
                            <a16:creationId xmlns:a16="http://schemas.microsoft.com/office/drawing/2014/main" id="{B3C4582D-3C32-23BB-A69D-D65DC5F6FBBA}"/>
                          </a:ext>
                        </a:extLst>
                      </p:cNvPr>
                      <p:cNvCxnSpPr/>
                      <p:nvPr/>
                    </p:nvCxnSpPr>
                    <p:spPr>
                      <a:xfrm>
                        <a:off x="4891166" y="5009178"/>
                        <a:ext cx="0" cy="27432"/>
                      </a:xfrm>
                      <a:prstGeom prst="line">
                        <a:avLst/>
                      </a:prstGeom>
                      <a:noFill/>
                      <a:ln w="9525" cap="flat" cmpd="sng" algn="ctr">
                        <a:solidFill>
                          <a:sysClr val="windowText" lastClr="000000"/>
                        </a:solidFill>
                        <a:prstDash val="solid"/>
                        <a:miter lim="800000"/>
                      </a:ln>
                      <a:effectLst/>
                    </p:spPr>
                  </p:cxnSp>
                  <p:cxnSp>
                    <p:nvCxnSpPr>
                      <p:cNvPr id="256" name="Straight Connector 255">
                        <a:extLst>
                          <a:ext uri="{FF2B5EF4-FFF2-40B4-BE49-F238E27FC236}">
                            <a16:creationId xmlns:a16="http://schemas.microsoft.com/office/drawing/2014/main" id="{674CC2FF-3871-4C0D-DA9F-27E21F5F5E45}"/>
                          </a:ext>
                        </a:extLst>
                      </p:cNvPr>
                      <p:cNvCxnSpPr/>
                      <p:nvPr/>
                    </p:nvCxnSpPr>
                    <p:spPr>
                      <a:xfrm>
                        <a:off x="5068966" y="4834553"/>
                        <a:ext cx="0" cy="27432"/>
                      </a:xfrm>
                      <a:prstGeom prst="line">
                        <a:avLst/>
                      </a:prstGeom>
                      <a:noFill/>
                      <a:ln w="9525" cap="flat" cmpd="sng" algn="ctr">
                        <a:solidFill>
                          <a:sysClr val="windowText" lastClr="000000"/>
                        </a:solidFill>
                        <a:prstDash val="solid"/>
                        <a:miter lim="800000"/>
                      </a:ln>
                      <a:effectLst/>
                    </p:spPr>
                  </p:cxnSp>
                </p:grpSp>
              </p:grpSp>
            </p:grpSp>
            <p:grpSp>
              <p:nvGrpSpPr>
                <p:cNvPr id="191" name="Group 190">
                  <a:extLst>
                    <a:ext uri="{FF2B5EF4-FFF2-40B4-BE49-F238E27FC236}">
                      <a16:creationId xmlns:a16="http://schemas.microsoft.com/office/drawing/2014/main" id="{A81F4D85-4119-65AF-D55E-98CFAF97F9C1}"/>
                    </a:ext>
                  </a:extLst>
                </p:cNvPr>
                <p:cNvGrpSpPr/>
                <p:nvPr/>
              </p:nvGrpSpPr>
              <p:grpSpPr>
                <a:xfrm>
                  <a:off x="3104761" y="3156448"/>
                  <a:ext cx="2163886" cy="1073780"/>
                  <a:chOff x="3552923" y="4813095"/>
                  <a:chExt cx="1668502" cy="827957"/>
                </a:xfrm>
              </p:grpSpPr>
              <p:grpSp>
                <p:nvGrpSpPr>
                  <p:cNvPr id="211" name="Group 210">
                    <a:extLst>
                      <a:ext uri="{FF2B5EF4-FFF2-40B4-BE49-F238E27FC236}">
                        <a16:creationId xmlns:a16="http://schemas.microsoft.com/office/drawing/2014/main" id="{B80256CB-584F-A9CC-0FFC-C24D53D3D370}"/>
                      </a:ext>
                    </a:extLst>
                  </p:cNvPr>
                  <p:cNvGrpSpPr/>
                  <p:nvPr/>
                </p:nvGrpSpPr>
                <p:grpSpPr>
                  <a:xfrm>
                    <a:off x="3552923" y="4892971"/>
                    <a:ext cx="1668502" cy="748081"/>
                    <a:chOff x="3552923" y="4677071"/>
                    <a:chExt cx="1668502" cy="748081"/>
                  </a:xfrm>
                </p:grpSpPr>
                <p:sp>
                  <p:nvSpPr>
                    <p:cNvPr id="227" name="Cube 226">
                      <a:extLst>
                        <a:ext uri="{FF2B5EF4-FFF2-40B4-BE49-F238E27FC236}">
                          <a16:creationId xmlns:a16="http://schemas.microsoft.com/office/drawing/2014/main" id="{835D0118-BB4D-E28D-A3C5-9F1161CBA196}"/>
                        </a:ext>
                      </a:extLst>
                    </p:cNvPr>
                    <p:cNvSpPr/>
                    <p:nvPr/>
                  </p:nvSpPr>
                  <p:spPr>
                    <a:xfrm>
                      <a:off x="3552923" y="4677573"/>
                      <a:ext cx="1668502" cy="747579"/>
                    </a:xfrm>
                    <a:prstGeom prst="cube">
                      <a:avLst>
                        <a:gd name="adj" fmla="val 95887"/>
                      </a:avLst>
                    </a:prstGeom>
                    <a:solidFill>
                      <a:srgbClr val="9FBF92"/>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Gill Sans MT" panose="020B0502020104020203" pitchFamily="34" charset="77"/>
                        <a:ea typeface="+mn-ea"/>
                        <a:cs typeface="+mn-cs"/>
                      </a:endParaRPr>
                    </a:p>
                  </p:txBody>
                </p:sp>
                <p:cxnSp>
                  <p:nvCxnSpPr>
                    <p:cNvPr id="228" name="Straight Connector 227">
                      <a:extLst>
                        <a:ext uri="{FF2B5EF4-FFF2-40B4-BE49-F238E27FC236}">
                          <a16:creationId xmlns:a16="http://schemas.microsoft.com/office/drawing/2014/main" id="{0AE5E13C-D24A-6D43-9BE9-AA56C7C878A4}"/>
                        </a:ext>
                      </a:extLst>
                    </p:cNvPr>
                    <p:cNvCxnSpPr>
                      <a:cxnSpLocks/>
                      <a:stCxn id="227" idx="1"/>
                      <a:endCxn id="227" idx="0"/>
                    </p:cNvCxnSpPr>
                    <p:nvPr/>
                  </p:nvCxnSpPr>
                  <p:spPr>
                    <a:xfrm flipV="1">
                      <a:off x="4028758" y="4677573"/>
                      <a:ext cx="716832" cy="716831"/>
                    </a:xfrm>
                    <a:prstGeom prst="line">
                      <a:avLst/>
                    </a:prstGeom>
                    <a:noFill/>
                    <a:ln w="9525" cap="flat" cmpd="sng" algn="ctr">
                      <a:solidFill>
                        <a:sysClr val="windowText" lastClr="000000"/>
                      </a:solidFill>
                      <a:prstDash val="solid"/>
                      <a:miter lim="800000"/>
                    </a:ln>
                    <a:effectLst/>
                  </p:spPr>
                </p:cxnSp>
                <p:cxnSp>
                  <p:nvCxnSpPr>
                    <p:cNvPr id="229" name="Straight Connector 228">
                      <a:extLst>
                        <a:ext uri="{FF2B5EF4-FFF2-40B4-BE49-F238E27FC236}">
                          <a16:creationId xmlns:a16="http://schemas.microsoft.com/office/drawing/2014/main" id="{0880ED93-6824-0B38-72A3-B9324EFD633D}"/>
                        </a:ext>
                      </a:extLst>
                    </p:cNvPr>
                    <p:cNvCxnSpPr>
                      <a:cxnSpLocks/>
                    </p:cNvCxnSpPr>
                    <p:nvPr/>
                  </p:nvCxnSpPr>
                  <p:spPr>
                    <a:xfrm flipV="1">
                      <a:off x="3797968" y="4679123"/>
                      <a:ext cx="713232" cy="713232"/>
                    </a:xfrm>
                    <a:prstGeom prst="line">
                      <a:avLst/>
                    </a:prstGeom>
                    <a:noFill/>
                    <a:ln w="9525" cap="flat" cmpd="sng" algn="ctr">
                      <a:solidFill>
                        <a:sysClr val="windowText" lastClr="000000"/>
                      </a:solidFill>
                      <a:prstDash val="solid"/>
                      <a:miter lim="800000"/>
                    </a:ln>
                    <a:effectLst/>
                  </p:spPr>
                </p:cxnSp>
                <p:cxnSp>
                  <p:nvCxnSpPr>
                    <p:cNvPr id="230" name="Straight Connector 229">
                      <a:extLst>
                        <a:ext uri="{FF2B5EF4-FFF2-40B4-BE49-F238E27FC236}">
                          <a16:creationId xmlns:a16="http://schemas.microsoft.com/office/drawing/2014/main" id="{42DA0FD2-EE19-A87F-1700-D062ED252B78}"/>
                        </a:ext>
                      </a:extLst>
                    </p:cNvPr>
                    <p:cNvCxnSpPr>
                      <a:cxnSpLocks/>
                    </p:cNvCxnSpPr>
                    <p:nvPr/>
                  </p:nvCxnSpPr>
                  <p:spPr>
                    <a:xfrm flipV="1">
                      <a:off x="4290077" y="4677071"/>
                      <a:ext cx="713232" cy="713232"/>
                    </a:xfrm>
                    <a:prstGeom prst="line">
                      <a:avLst/>
                    </a:prstGeom>
                    <a:noFill/>
                    <a:ln w="9525" cap="flat" cmpd="sng" algn="ctr">
                      <a:solidFill>
                        <a:sysClr val="windowText" lastClr="000000"/>
                      </a:solidFill>
                      <a:prstDash val="solid"/>
                      <a:miter lim="800000"/>
                    </a:ln>
                    <a:effectLst/>
                  </p:spPr>
                </p:cxnSp>
                <p:cxnSp>
                  <p:nvCxnSpPr>
                    <p:cNvPr id="231" name="Straight Connector 230">
                      <a:extLst>
                        <a:ext uri="{FF2B5EF4-FFF2-40B4-BE49-F238E27FC236}">
                          <a16:creationId xmlns:a16="http://schemas.microsoft.com/office/drawing/2014/main" id="{F86C175F-9080-7FC5-3EE1-E2AE1B4E32AB}"/>
                        </a:ext>
                      </a:extLst>
                    </p:cNvPr>
                    <p:cNvCxnSpPr>
                      <a:cxnSpLocks/>
                    </p:cNvCxnSpPr>
                    <p:nvPr/>
                  </p:nvCxnSpPr>
                  <p:spPr>
                    <a:xfrm>
                      <a:off x="3937668" y="5007038"/>
                      <a:ext cx="950976" cy="0"/>
                    </a:xfrm>
                    <a:prstGeom prst="line">
                      <a:avLst/>
                    </a:prstGeom>
                    <a:noFill/>
                    <a:ln w="9525" cap="flat" cmpd="sng" algn="ctr">
                      <a:solidFill>
                        <a:sysClr val="windowText" lastClr="000000"/>
                      </a:solidFill>
                      <a:prstDash val="solid"/>
                      <a:miter lim="800000"/>
                    </a:ln>
                    <a:effectLst/>
                  </p:spPr>
                </p:cxnSp>
                <p:cxnSp>
                  <p:nvCxnSpPr>
                    <p:cNvPr id="232" name="Straight Connector 231">
                      <a:extLst>
                        <a:ext uri="{FF2B5EF4-FFF2-40B4-BE49-F238E27FC236}">
                          <a16:creationId xmlns:a16="http://schemas.microsoft.com/office/drawing/2014/main" id="{042B2D8F-93EF-3B9D-D8D4-94A53E325D23}"/>
                        </a:ext>
                      </a:extLst>
                    </p:cNvPr>
                    <p:cNvCxnSpPr>
                      <a:cxnSpLocks/>
                    </p:cNvCxnSpPr>
                    <p:nvPr/>
                  </p:nvCxnSpPr>
                  <p:spPr>
                    <a:xfrm>
                      <a:off x="3749309" y="5204386"/>
                      <a:ext cx="950976" cy="0"/>
                    </a:xfrm>
                    <a:prstGeom prst="line">
                      <a:avLst/>
                    </a:prstGeom>
                    <a:noFill/>
                    <a:ln w="9525" cap="flat" cmpd="sng" algn="ctr">
                      <a:solidFill>
                        <a:sysClr val="windowText" lastClr="000000"/>
                      </a:solidFill>
                      <a:prstDash val="solid"/>
                      <a:miter lim="800000"/>
                    </a:ln>
                    <a:effectLst/>
                  </p:spPr>
                </p:cxnSp>
                <p:cxnSp>
                  <p:nvCxnSpPr>
                    <p:cNvPr id="233" name="Straight Connector 232">
                      <a:extLst>
                        <a:ext uri="{FF2B5EF4-FFF2-40B4-BE49-F238E27FC236}">
                          <a16:creationId xmlns:a16="http://schemas.microsoft.com/office/drawing/2014/main" id="{BA21C782-3DA8-6093-4B89-7477A0624385}"/>
                        </a:ext>
                      </a:extLst>
                    </p:cNvPr>
                    <p:cNvCxnSpPr>
                      <a:cxnSpLocks/>
                    </p:cNvCxnSpPr>
                    <p:nvPr/>
                  </p:nvCxnSpPr>
                  <p:spPr>
                    <a:xfrm>
                      <a:off x="4117620" y="4829736"/>
                      <a:ext cx="950976" cy="0"/>
                    </a:xfrm>
                    <a:prstGeom prst="line">
                      <a:avLst/>
                    </a:prstGeom>
                    <a:noFill/>
                    <a:ln w="9525" cap="flat" cmpd="sng" algn="ctr">
                      <a:solidFill>
                        <a:sysClr val="windowText" lastClr="000000"/>
                      </a:solidFill>
                      <a:prstDash val="solid"/>
                      <a:miter lim="800000"/>
                    </a:ln>
                    <a:effectLst/>
                  </p:spPr>
                </p:cxnSp>
                <p:grpSp>
                  <p:nvGrpSpPr>
                    <p:cNvPr id="234" name="Group 233">
                      <a:extLst>
                        <a:ext uri="{FF2B5EF4-FFF2-40B4-BE49-F238E27FC236}">
                          <a16:creationId xmlns:a16="http://schemas.microsoft.com/office/drawing/2014/main" id="{F3277067-04B0-5980-993A-4062E168CEED}"/>
                        </a:ext>
                      </a:extLst>
                    </p:cNvPr>
                    <p:cNvGrpSpPr/>
                    <p:nvPr/>
                  </p:nvGrpSpPr>
                  <p:grpSpPr>
                    <a:xfrm>
                      <a:off x="3799799" y="4834553"/>
                      <a:ext cx="1269167" cy="587223"/>
                      <a:chOff x="3799799" y="4834553"/>
                      <a:chExt cx="1269167" cy="587223"/>
                    </a:xfrm>
                  </p:grpSpPr>
                  <p:cxnSp>
                    <p:nvCxnSpPr>
                      <p:cNvPr id="235" name="Straight Connector 234">
                        <a:extLst>
                          <a:ext uri="{FF2B5EF4-FFF2-40B4-BE49-F238E27FC236}">
                            <a16:creationId xmlns:a16="http://schemas.microsoft.com/office/drawing/2014/main" id="{BFF44FA2-BA56-E4F9-717D-8108B28CB8B8}"/>
                          </a:ext>
                        </a:extLst>
                      </p:cNvPr>
                      <p:cNvCxnSpPr/>
                      <p:nvPr/>
                    </p:nvCxnSpPr>
                    <p:spPr>
                      <a:xfrm>
                        <a:off x="3799799" y="5394344"/>
                        <a:ext cx="0" cy="27432"/>
                      </a:xfrm>
                      <a:prstGeom prst="line">
                        <a:avLst/>
                      </a:prstGeom>
                      <a:noFill/>
                      <a:ln w="9525" cap="flat" cmpd="sng" algn="ctr">
                        <a:solidFill>
                          <a:sysClr val="windowText" lastClr="000000"/>
                        </a:solidFill>
                        <a:prstDash val="solid"/>
                        <a:miter lim="800000"/>
                      </a:ln>
                      <a:effectLst/>
                    </p:spPr>
                  </p:cxnSp>
                  <p:cxnSp>
                    <p:nvCxnSpPr>
                      <p:cNvPr id="236" name="Straight Connector 235">
                        <a:extLst>
                          <a:ext uri="{FF2B5EF4-FFF2-40B4-BE49-F238E27FC236}">
                            <a16:creationId xmlns:a16="http://schemas.microsoft.com/office/drawing/2014/main" id="{DB818B5D-3E17-0214-28E3-913267F22BED}"/>
                          </a:ext>
                        </a:extLst>
                      </p:cNvPr>
                      <p:cNvCxnSpPr/>
                      <p:nvPr/>
                    </p:nvCxnSpPr>
                    <p:spPr>
                      <a:xfrm>
                        <a:off x="4031574" y="5394344"/>
                        <a:ext cx="0" cy="27432"/>
                      </a:xfrm>
                      <a:prstGeom prst="line">
                        <a:avLst/>
                      </a:prstGeom>
                      <a:noFill/>
                      <a:ln w="9525" cap="flat" cmpd="sng" algn="ctr">
                        <a:solidFill>
                          <a:sysClr val="windowText" lastClr="000000"/>
                        </a:solidFill>
                        <a:prstDash val="solid"/>
                        <a:miter lim="800000"/>
                      </a:ln>
                      <a:effectLst/>
                    </p:spPr>
                  </p:cxnSp>
                  <p:cxnSp>
                    <p:nvCxnSpPr>
                      <p:cNvPr id="237" name="Straight Connector 236">
                        <a:extLst>
                          <a:ext uri="{FF2B5EF4-FFF2-40B4-BE49-F238E27FC236}">
                            <a16:creationId xmlns:a16="http://schemas.microsoft.com/office/drawing/2014/main" id="{D92B57CE-3B64-F6C3-8482-2163DFD14063}"/>
                          </a:ext>
                        </a:extLst>
                      </p:cNvPr>
                      <p:cNvCxnSpPr/>
                      <p:nvPr/>
                    </p:nvCxnSpPr>
                    <p:spPr>
                      <a:xfrm>
                        <a:off x="4291924" y="5394344"/>
                        <a:ext cx="0" cy="27432"/>
                      </a:xfrm>
                      <a:prstGeom prst="line">
                        <a:avLst/>
                      </a:prstGeom>
                      <a:noFill/>
                      <a:ln w="9525" cap="flat" cmpd="sng" algn="ctr">
                        <a:solidFill>
                          <a:sysClr val="windowText" lastClr="000000"/>
                        </a:solidFill>
                        <a:prstDash val="solid"/>
                        <a:miter lim="800000"/>
                      </a:ln>
                      <a:effectLst/>
                    </p:spPr>
                  </p:cxnSp>
                  <p:cxnSp>
                    <p:nvCxnSpPr>
                      <p:cNvPr id="238" name="Straight Connector 237">
                        <a:extLst>
                          <a:ext uri="{FF2B5EF4-FFF2-40B4-BE49-F238E27FC236}">
                            <a16:creationId xmlns:a16="http://schemas.microsoft.com/office/drawing/2014/main" id="{FE7FC09B-D7A4-DF08-4EBC-62B73E0A0BFA}"/>
                          </a:ext>
                        </a:extLst>
                      </p:cNvPr>
                      <p:cNvCxnSpPr/>
                      <p:nvPr/>
                    </p:nvCxnSpPr>
                    <p:spPr>
                      <a:xfrm>
                        <a:off x="4694316" y="5202853"/>
                        <a:ext cx="0" cy="27432"/>
                      </a:xfrm>
                      <a:prstGeom prst="line">
                        <a:avLst/>
                      </a:prstGeom>
                      <a:noFill/>
                      <a:ln w="9525" cap="flat" cmpd="sng" algn="ctr">
                        <a:solidFill>
                          <a:sysClr val="windowText" lastClr="000000"/>
                        </a:solidFill>
                        <a:prstDash val="solid"/>
                        <a:miter lim="800000"/>
                      </a:ln>
                      <a:effectLst/>
                    </p:spPr>
                  </p:cxnSp>
                  <p:cxnSp>
                    <p:nvCxnSpPr>
                      <p:cNvPr id="239" name="Straight Connector 238">
                        <a:extLst>
                          <a:ext uri="{FF2B5EF4-FFF2-40B4-BE49-F238E27FC236}">
                            <a16:creationId xmlns:a16="http://schemas.microsoft.com/office/drawing/2014/main" id="{86AC8688-B728-6B5C-5043-44E9F3302B9B}"/>
                          </a:ext>
                        </a:extLst>
                      </p:cNvPr>
                      <p:cNvCxnSpPr/>
                      <p:nvPr/>
                    </p:nvCxnSpPr>
                    <p:spPr>
                      <a:xfrm>
                        <a:off x="4891166" y="5009178"/>
                        <a:ext cx="0" cy="27432"/>
                      </a:xfrm>
                      <a:prstGeom prst="line">
                        <a:avLst/>
                      </a:prstGeom>
                      <a:noFill/>
                      <a:ln w="9525" cap="flat" cmpd="sng" algn="ctr">
                        <a:solidFill>
                          <a:sysClr val="windowText" lastClr="000000"/>
                        </a:solidFill>
                        <a:prstDash val="solid"/>
                        <a:miter lim="800000"/>
                      </a:ln>
                      <a:effectLst/>
                    </p:spPr>
                  </p:cxnSp>
                  <p:cxnSp>
                    <p:nvCxnSpPr>
                      <p:cNvPr id="240" name="Straight Connector 239">
                        <a:extLst>
                          <a:ext uri="{FF2B5EF4-FFF2-40B4-BE49-F238E27FC236}">
                            <a16:creationId xmlns:a16="http://schemas.microsoft.com/office/drawing/2014/main" id="{DCA045BB-CF69-F6CE-2463-6F7F6EFF227D}"/>
                          </a:ext>
                        </a:extLst>
                      </p:cNvPr>
                      <p:cNvCxnSpPr/>
                      <p:nvPr/>
                    </p:nvCxnSpPr>
                    <p:spPr>
                      <a:xfrm>
                        <a:off x="5068966" y="4834553"/>
                        <a:ext cx="0" cy="27432"/>
                      </a:xfrm>
                      <a:prstGeom prst="line">
                        <a:avLst/>
                      </a:prstGeom>
                      <a:noFill/>
                      <a:ln w="9525" cap="flat" cmpd="sng" algn="ctr">
                        <a:solidFill>
                          <a:sysClr val="windowText" lastClr="000000"/>
                        </a:solidFill>
                        <a:prstDash val="solid"/>
                        <a:miter lim="800000"/>
                      </a:ln>
                      <a:effectLst/>
                    </p:spPr>
                  </p:cxnSp>
                </p:grpSp>
              </p:grpSp>
              <p:grpSp>
                <p:nvGrpSpPr>
                  <p:cNvPr id="212" name="Group 211">
                    <a:extLst>
                      <a:ext uri="{FF2B5EF4-FFF2-40B4-BE49-F238E27FC236}">
                        <a16:creationId xmlns:a16="http://schemas.microsoft.com/office/drawing/2014/main" id="{3EA9EB2F-5AFC-8E8D-7225-44627C923CDE}"/>
                      </a:ext>
                    </a:extLst>
                  </p:cNvPr>
                  <p:cNvGrpSpPr/>
                  <p:nvPr/>
                </p:nvGrpSpPr>
                <p:grpSpPr>
                  <a:xfrm>
                    <a:off x="3552923" y="4813095"/>
                    <a:ext cx="1668502" cy="748081"/>
                    <a:chOff x="3552923" y="4677071"/>
                    <a:chExt cx="1668502" cy="748081"/>
                  </a:xfrm>
                </p:grpSpPr>
                <p:sp>
                  <p:nvSpPr>
                    <p:cNvPr id="213" name="Cube 212">
                      <a:extLst>
                        <a:ext uri="{FF2B5EF4-FFF2-40B4-BE49-F238E27FC236}">
                          <a16:creationId xmlns:a16="http://schemas.microsoft.com/office/drawing/2014/main" id="{833CEFD7-FD4C-3178-9CCC-98CE89045A29}"/>
                        </a:ext>
                      </a:extLst>
                    </p:cNvPr>
                    <p:cNvSpPr/>
                    <p:nvPr/>
                  </p:nvSpPr>
                  <p:spPr>
                    <a:xfrm>
                      <a:off x="3552923" y="4677573"/>
                      <a:ext cx="1668502" cy="747579"/>
                    </a:xfrm>
                    <a:prstGeom prst="cube">
                      <a:avLst>
                        <a:gd name="adj" fmla="val 95887"/>
                      </a:avLst>
                    </a:prstGeom>
                    <a:solidFill>
                      <a:srgbClr val="9FBF92"/>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Gill Sans MT" panose="020B0502020104020203" pitchFamily="34" charset="77"/>
                        <a:ea typeface="+mn-ea"/>
                        <a:cs typeface="+mn-cs"/>
                      </a:endParaRPr>
                    </a:p>
                  </p:txBody>
                </p:sp>
                <p:cxnSp>
                  <p:nvCxnSpPr>
                    <p:cNvPr id="214" name="Straight Connector 213">
                      <a:extLst>
                        <a:ext uri="{FF2B5EF4-FFF2-40B4-BE49-F238E27FC236}">
                          <a16:creationId xmlns:a16="http://schemas.microsoft.com/office/drawing/2014/main" id="{3C3E8C0E-7485-A1BE-A4FB-24724B0DEB54}"/>
                        </a:ext>
                      </a:extLst>
                    </p:cNvPr>
                    <p:cNvCxnSpPr>
                      <a:cxnSpLocks/>
                      <a:stCxn id="213" idx="1"/>
                      <a:endCxn id="213" idx="0"/>
                    </p:cNvCxnSpPr>
                    <p:nvPr/>
                  </p:nvCxnSpPr>
                  <p:spPr>
                    <a:xfrm flipV="1">
                      <a:off x="4028758" y="4677573"/>
                      <a:ext cx="716832" cy="716831"/>
                    </a:xfrm>
                    <a:prstGeom prst="line">
                      <a:avLst/>
                    </a:prstGeom>
                    <a:noFill/>
                    <a:ln w="9525" cap="flat" cmpd="sng" algn="ctr">
                      <a:solidFill>
                        <a:sysClr val="windowText" lastClr="000000"/>
                      </a:solidFill>
                      <a:prstDash val="solid"/>
                      <a:miter lim="800000"/>
                    </a:ln>
                    <a:effectLst/>
                  </p:spPr>
                </p:cxnSp>
                <p:cxnSp>
                  <p:nvCxnSpPr>
                    <p:cNvPr id="215" name="Straight Connector 214">
                      <a:extLst>
                        <a:ext uri="{FF2B5EF4-FFF2-40B4-BE49-F238E27FC236}">
                          <a16:creationId xmlns:a16="http://schemas.microsoft.com/office/drawing/2014/main" id="{3F09728E-F20E-86CD-965D-04A75E2909F7}"/>
                        </a:ext>
                      </a:extLst>
                    </p:cNvPr>
                    <p:cNvCxnSpPr>
                      <a:cxnSpLocks/>
                    </p:cNvCxnSpPr>
                    <p:nvPr/>
                  </p:nvCxnSpPr>
                  <p:spPr>
                    <a:xfrm flipV="1">
                      <a:off x="3797968" y="4679123"/>
                      <a:ext cx="713232" cy="713232"/>
                    </a:xfrm>
                    <a:prstGeom prst="line">
                      <a:avLst/>
                    </a:prstGeom>
                    <a:noFill/>
                    <a:ln w="9525" cap="flat" cmpd="sng" algn="ctr">
                      <a:solidFill>
                        <a:sysClr val="windowText" lastClr="000000"/>
                      </a:solidFill>
                      <a:prstDash val="solid"/>
                      <a:miter lim="800000"/>
                    </a:ln>
                    <a:effectLst/>
                  </p:spPr>
                </p:cxnSp>
                <p:cxnSp>
                  <p:nvCxnSpPr>
                    <p:cNvPr id="216" name="Straight Connector 215">
                      <a:extLst>
                        <a:ext uri="{FF2B5EF4-FFF2-40B4-BE49-F238E27FC236}">
                          <a16:creationId xmlns:a16="http://schemas.microsoft.com/office/drawing/2014/main" id="{869FA1BD-0700-E31C-D41E-6B79D5C849F8}"/>
                        </a:ext>
                      </a:extLst>
                    </p:cNvPr>
                    <p:cNvCxnSpPr>
                      <a:cxnSpLocks/>
                    </p:cNvCxnSpPr>
                    <p:nvPr/>
                  </p:nvCxnSpPr>
                  <p:spPr>
                    <a:xfrm flipV="1">
                      <a:off x="4290077" y="4677071"/>
                      <a:ext cx="713232" cy="713232"/>
                    </a:xfrm>
                    <a:prstGeom prst="line">
                      <a:avLst/>
                    </a:prstGeom>
                    <a:noFill/>
                    <a:ln w="9525" cap="flat" cmpd="sng" algn="ctr">
                      <a:solidFill>
                        <a:sysClr val="windowText" lastClr="000000"/>
                      </a:solidFill>
                      <a:prstDash val="solid"/>
                      <a:miter lim="800000"/>
                    </a:ln>
                    <a:effectLst/>
                  </p:spPr>
                </p:cxnSp>
                <p:cxnSp>
                  <p:nvCxnSpPr>
                    <p:cNvPr id="217" name="Straight Connector 216">
                      <a:extLst>
                        <a:ext uri="{FF2B5EF4-FFF2-40B4-BE49-F238E27FC236}">
                          <a16:creationId xmlns:a16="http://schemas.microsoft.com/office/drawing/2014/main" id="{4C5F3B17-3928-C2D4-111B-D172C1973D51}"/>
                        </a:ext>
                      </a:extLst>
                    </p:cNvPr>
                    <p:cNvCxnSpPr>
                      <a:cxnSpLocks/>
                    </p:cNvCxnSpPr>
                    <p:nvPr/>
                  </p:nvCxnSpPr>
                  <p:spPr>
                    <a:xfrm>
                      <a:off x="3937668" y="5007038"/>
                      <a:ext cx="950976" cy="0"/>
                    </a:xfrm>
                    <a:prstGeom prst="line">
                      <a:avLst/>
                    </a:prstGeom>
                    <a:noFill/>
                    <a:ln w="9525" cap="flat" cmpd="sng" algn="ctr">
                      <a:solidFill>
                        <a:sysClr val="windowText" lastClr="000000"/>
                      </a:solidFill>
                      <a:prstDash val="solid"/>
                      <a:miter lim="800000"/>
                    </a:ln>
                    <a:effectLst/>
                  </p:spPr>
                </p:cxnSp>
                <p:cxnSp>
                  <p:nvCxnSpPr>
                    <p:cNvPr id="218" name="Straight Connector 217">
                      <a:extLst>
                        <a:ext uri="{FF2B5EF4-FFF2-40B4-BE49-F238E27FC236}">
                          <a16:creationId xmlns:a16="http://schemas.microsoft.com/office/drawing/2014/main" id="{2C2BDC22-E25E-4FB6-5A99-29D7DA4D3401}"/>
                        </a:ext>
                      </a:extLst>
                    </p:cNvPr>
                    <p:cNvCxnSpPr>
                      <a:cxnSpLocks/>
                    </p:cNvCxnSpPr>
                    <p:nvPr/>
                  </p:nvCxnSpPr>
                  <p:spPr>
                    <a:xfrm>
                      <a:off x="3742959" y="5204386"/>
                      <a:ext cx="960120" cy="0"/>
                    </a:xfrm>
                    <a:prstGeom prst="line">
                      <a:avLst/>
                    </a:prstGeom>
                    <a:noFill/>
                    <a:ln w="9525" cap="flat" cmpd="sng" algn="ctr">
                      <a:solidFill>
                        <a:sysClr val="windowText" lastClr="000000"/>
                      </a:solidFill>
                      <a:prstDash val="solid"/>
                      <a:miter lim="800000"/>
                    </a:ln>
                    <a:effectLst/>
                  </p:spPr>
                </p:cxnSp>
                <p:cxnSp>
                  <p:nvCxnSpPr>
                    <p:cNvPr id="219" name="Straight Connector 218">
                      <a:extLst>
                        <a:ext uri="{FF2B5EF4-FFF2-40B4-BE49-F238E27FC236}">
                          <a16:creationId xmlns:a16="http://schemas.microsoft.com/office/drawing/2014/main" id="{208A61DC-DEB0-7BF7-DE38-FFB029300511}"/>
                        </a:ext>
                      </a:extLst>
                    </p:cNvPr>
                    <p:cNvCxnSpPr>
                      <a:cxnSpLocks/>
                    </p:cNvCxnSpPr>
                    <p:nvPr/>
                  </p:nvCxnSpPr>
                  <p:spPr>
                    <a:xfrm>
                      <a:off x="4117620" y="4829736"/>
                      <a:ext cx="950976" cy="0"/>
                    </a:xfrm>
                    <a:prstGeom prst="line">
                      <a:avLst/>
                    </a:prstGeom>
                    <a:noFill/>
                    <a:ln w="9525" cap="flat" cmpd="sng" algn="ctr">
                      <a:solidFill>
                        <a:sysClr val="windowText" lastClr="000000"/>
                      </a:solidFill>
                      <a:prstDash val="solid"/>
                      <a:miter lim="800000"/>
                    </a:ln>
                    <a:effectLst/>
                  </p:spPr>
                </p:cxnSp>
                <p:grpSp>
                  <p:nvGrpSpPr>
                    <p:cNvPr id="220" name="Group 219">
                      <a:extLst>
                        <a:ext uri="{FF2B5EF4-FFF2-40B4-BE49-F238E27FC236}">
                          <a16:creationId xmlns:a16="http://schemas.microsoft.com/office/drawing/2014/main" id="{B8FD11B3-F15A-6B10-F51E-5A7777675D34}"/>
                        </a:ext>
                      </a:extLst>
                    </p:cNvPr>
                    <p:cNvGrpSpPr/>
                    <p:nvPr/>
                  </p:nvGrpSpPr>
                  <p:grpSpPr>
                    <a:xfrm>
                      <a:off x="3799799" y="4834553"/>
                      <a:ext cx="1269167" cy="587223"/>
                      <a:chOff x="3799799" y="4834553"/>
                      <a:chExt cx="1269167" cy="587223"/>
                    </a:xfrm>
                  </p:grpSpPr>
                  <p:cxnSp>
                    <p:nvCxnSpPr>
                      <p:cNvPr id="221" name="Straight Connector 220">
                        <a:extLst>
                          <a:ext uri="{FF2B5EF4-FFF2-40B4-BE49-F238E27FC236}">
                            <a16:creationId xmlns:a16="http://schemas.microsoft.com/office/drawing/2014/main" id="{59ACCC6D-F597-A053-A199-70D129C32B18}"/>
                          </a:ext>
                        </a:extLst>
                      </p:cNvPr>
                      <p:cNvCxnSpPr/>
                      <p:nvPr/>
                    </p:nvCxnSpPr>
                    <p:spPr>
                      <a:xfrm>
                        <a:off x="3799799" y="5394344"/>
                        <a:ext cx="0" cy="27432"/>
                      </a:xfrm>
                      <a:prstGeom prst="line">
                        <a:avLst/>
                      </a:prstGeom>
                      <a:noFill/>
                      <a:ln w="9525" cap="flat" cmpd="sng" algn="ctr">
                        <a:solidFill>
                          <a:sysClr val="windowText" lastClr="000000"/>
                        </a:solidFill>
                        <a:prstDash val="solid"/>
                        <a:miter lim="800000"/>
                      </a:ln>
                      <a:effectLst/>
                    </p:spPr>
                  </p:cxnSp>
                  <p:cxnSp>
                    <p:nvCxnSpPr>
                      <p:cNvPr id="222" name="Straight Connector 221">
                        <a:extLst>
                          <a:ext uri="{FF2B5EF4-FFF2-40B4-BE49-F238E27FC236}">
                            <a16:creationId xmlns:a16="http://schemas.microsoft.com/office/drawing/2014/main" id="{2B4C84A2-3540-D114-82E9-68C21A0C94DE}"/>
                          </a:ext>
                        </a:extLst>
                      </p:cNvPr>
                      <p:cNvCxnSpPr/>
                      <p:nvPr/>
                    </p:nvCxnSpPr>
                    <p:spPr>
                      <a:xfrm>
                        <a:off x="4031574" y="5394344"/>
                        <a:ext cx="0" cy="27432"/>
                      </a:xfrm>
                      <a:prstGeom prst="line">
                        <a:avLst/>
                      </a:prstGeom>
                      <a:noFill/>
                      <a:ln w="9525" cap="flat" cmpd="sng" algn="ctr">
                        <a:solidFill>
                          <a:sysClr val="windowText" lastClr="000000"/>
                        </a:solidFill>
                        <a:prstDash val="solid"/>
                        <a:miter lim="800000"/>
                      </a:ln>
                      <a:effectLst/>
                    </p:spPr>
                  </p:cxnSp>
                  <p:cxnSp>
                    <p:nvCxnSpPr>
                      <p:cNvPr id="223" name="Straight Connector 222">
                        <a:extLst>
                          <a:ext uri="{FF2B5EF4-FFF2-40B4-BE49-F238E27FC236}">
                            <a16:creationId xmlns:a16="http://schemas.microsoft.com/office/drawing/2014/main" id="{E97944E2-8EE1-C808-60A3-9A4EA9546887}"/>
                          </a:ext>
                        </a:extLst>
                      </p:cNvPr>
                      <p:cNvCxnSpPr/>
                      <p:nvPr/>
                    </p:nvCxnSpPr>
                    <p:spPr>
                      <a:xfrm>
                        <a:off x="4291924" y="5394344"/>
                        <a:ext cx="0" cy="27432"/>
                      </a:xfrm>
                      <a:prstGeom prst="line">
                        <a:avLst/>
                      </a:prstGeom>
                      <a:noFill/>
                      <a:ln w="9525" cap="flat" cmpd="sng" algn="ctr">
                        <a:solidFill>
                          <a:sysClr val="windowText" lastClr="000000"/>
                        </a:solidFill>
                        <a:prstDash val="solid"/>
                        <a:miter lim="800000"/>
                      </a:ln>
                      <a:effectLst/>
                    </p:spPr>
                  </p:cxnSp>
                  <p:cxnSp>
                    <p:nvCxnSpPr>
                      <p:cNvPr id="224" name="Straight Connector 223">
                        <a:extLst>
                          <a:ext uri="{FF2B5EF4-FFF2-40B4-BE49-F238E27FC236}">
                            <a16:creationId xmlns:a16="http://schemas.microsoft.com/office/drawing/2014/main" id="{F828D884-DE0D-EEF4-B342-28D6BC991390}"/>
                          </a:ext>
                        </a:extLst>
                      </p:cNvPr>
                      <p:cNvCxnSpPr/>
                      <p:nvPr/>
                    </p:nvCxnSpPr>
                    <p:spPr>
                      <a:xfrm>
                        <a:off x="4694316" y="5202853"/>
                        <a:ext cx="0" cy="27432"/>
                      </a:xfrm>
                      <a:prstGeom prst="line">
                        <a:avLst/>
                      </a:prstGeom>
                      <a:noFill/>
                      <a:ln w="9525" cap="flat" cmpd="sng" algn="ctr">
                        <a:solidFill>
                          <a:sysClr val="windowText" lastClr="000000"/>
                        </a:solidFill>
                        <a:prstDash val="solid"/>
                        <a:miter lim="800000"/>
                      </a:ln>
                      <a:effectLst/>
                    </p:spPr>
                  </p:cxnSp>
                  <p:cxnSp>
                    <p:nvCxnSpPr>
                      <p:cNvPr id="225" name="Straight Connector 224">
                        <a:extLst>
                          <a:ext uri="{FF2B5EF4-FFF2-40B4-BE49-F238E27FC236}">
                            <a16:creationId xmlns:a16="http://schemas.microsoft.com/office/drawing/2014/main" id="{CC37A15D-7D96-327F-D596-0ECE1212857A}"/>
                          </a:ext>
                        </a:extLst>
                      </p:cNvPr>
                      <p:cNvCxnSpPr/>
                      <p:nvPr/>
                    </p:nvCxnSpPr>
                    <p:spPr>
                      <a:xfrm>
                        <a:off x="4891166" y="5009178"/>
                        <a:ext cx="0" cy="27432"/>
                      </a:xfrm>
                      <a:prstGeom prst="line">
                        <a:avLst/>
                      </a:prstGeom>
                      <a:noFill/>
                      <a:ln w="9525" cap="flat" cmpd="sng" algn="ctr">
                        <a:solidFill>
                          <a:sysClr val="windowText" lastClr="000000"/>
                        </a:solidFill>
                        <a:prstDash val="solid"/>
                        <a:miter lim="800000"/>
                      </a:ln>
                      <a:effectLst/>
                    </p:spPr>
                  </p:cxnSp>
                  <p:cxnSp>
                    <p:nvCxnSpPr>
                      <p:cNvPr id="226" name="Straight Connector 225">
                        <a:extLst>
                          <a:ext uri="{FF2B5EF4-FFF2-40B4-BE49-F238E27FC236}">
                            <a16:creationId xmlns:a16="http://schemas.microsoft.com/office/drawing/2014/main" id="{7C0E2F0F-432E-28C1-6E95-056550201636}"/>
                          </a:ext>
                        </a:extLst>
                      </p:cNvPr>
                      <p:cNvCxnSpPr/>
                      <p:nvPr/>
                    </p:nvCxnSpPr>
                    <p:spPr>
                      <a:xfrm>
                        <a:off x="5068966" y="4834553"/>
                        <a:ext cx="0" cy="27432"/>
                      </a:xfrm>
                      <a:prstGeom prst="line">
                        <a:avLst/>
                      </a:prstGeom>
                      <a:noFill/>
                      <a:ln w="9525" cap="flat" cmpd="sng" algn="ctr">
                        <a:solidFill>
                          <a:sysClr val="windowText" lastClr="000000"/>
                        </a:solidFill>
                        <a:prstDash val="solid"/>
                        <a:miter lim="800000"/>
                      </a:ln>
                      <a:effectLst/>
                    </p:spPr>
                  </p:cxnSp>
                </p:grpSp>
              </p:grpSp>
            </p:grpSp>
            <p:grpSp>
              <p:nvGrpSpPr>
                <p:cNvPr id="192" name="Group 191">
                  <a:extLst>
                    <a:ext uri="{FF2B5EF4-FFF2-40B4-BE49-F238E27FC236}">
                      <a16:creationId xmlns:a16="http://schemas.microsoft.com/office/drawing/2014/main" id="{D6FF0058-D24D-5BEA-8231-C6A620D85591}"/>
                    </a:ext>
                  </a:extLst>
                </p:cNvPr>
                <p:cNvGrpSpPr/>
                <p:nvPr/>
              </p:nvGrpSpPr>
              <p:grpSpPr>
                <a:xfrm>
                  <a:off x="4059236" y="3832972"/>
                  <a:ext cx="529922" cy="866629"/>
                  <a:chOff x="2264771" y="6646813"/>
                  <a:chExt cx="408606" cy="668230"/>
                </a:xfrm>
              </p:grpSpPr>
              <p:cxnSp>
                <p:nvCxnSpPr>
                  <p:cNvPr id="207" name="Straight Connector 206">
                    <a:extLst>
                      <a:ext uri="{FF2B5EF4-FFF2-40B4-BE49-F238E27FC236}">
                        <a16:creationId xmlns:a16="http://schemas.microsoft.com/office/drawing/2014/main" id="{85547FEB-3FE7-C9AD-A515-A6612FAC3F3D}"/>
                      </a:ext>
                    </a:extLst>
                  </p:cNvPr>
                  <p:cNvCxnSpPr>
                    <a:cxnSpLocks/>
                  </p:cNvCxnSpPr>
                  <p:nvPr/>
                </p:nvCxnSpPr>
                <p:spPr>
                  <a:xfrm>
                    <a:off x="2673377" y="6661415"/>
                    <a:ext cx="0" cy="474261"/>
                  </a:xfrm>
                  <a:prstGeom prst="line">
                    <a:avLst/>
                  </a:prstGeom>
                  <a:noFill/>
                  <a:ln w="9525" cap="flat" cmpd="sng" algn="ctr">
                    <a:solidFill>
                      <a:srgbClr val="E7E6E6">
                        <a:lumMod val="25000"/>
                      </a:srgbClr>
                    </a:solidFill>
                    <a:prstDash val="sysDash"/>
                    <a:miter lim="800000"/>
                  </a:ln>
                  <a:effectLst/>
                </p:spPr>
              </p:cxnSp>
              <p:cxnSp>
                <p:nvCxnSpPr>
                  <p:cNvPr id="208" name="Straight Connector 207">
                    <a:extLst>
                      <a:ext uri="{FF2B5EF4-FFF2-40B4-BE49-F238E27FC236}">
                        <a16:creationId xmlns:a16="http://schemas.microsoft.com/office/drawing/2014/main" id="{EDE33EBA-435C-C549-3632-266037BA2F53}"/>
                      </a:ext>
                    </a:extLst>
                  </p:cNvPr>
                  <p:cNvCxnSpPr>
                    <a:cxnSpLocks/>
                  </p:cNvCxnSpPr>
                  <p:nvPr/>
                </p:nvCxnSpPr>
                <p:spPr>
                  <a:xfrm>
                    <a:off x="2264771" y="6834851"/>
                    <a:ext cx="0" cy="474261"/>
                  </a:xfrm>
                  <a:prstGeom prst="line">
                    <a:avLst/>
                  </a:prstGeom>
                  <a:noFill/>
                  <a:ln w="9525" cap="flat" cmpd="sng" algn="ctr">
                    <a:solidFill>
                      <a:srgbClr val="E7E6E6">
                        <a:lumMod val="25000"/>
                      </a:srgbClr>
                    </a:solidFill>
                    <a:prstDash val="sysDash"/>
                    <a:miter lim="800000"/>
                  </a:ln>
                  <a:effectLst/>
                </p:spPr>
              </p:cxnSp>
              <p:cxnSp>
                <p:nvCxnSpPr>
                  <p:cNvPr id="209" name="Straight Connector 208">
                    <a:extLst>
                      <a:ext uri="{FF2B5EF4-FFF2-40B4-BE49-F238E27FC236}">
                        <a16:creationId xmlns:a16="http://schemas.microsoft.com/office/drawing/2014/main" id="{FF33B17C-A4CE-F9AD-7AD6-A6541269DA9B}"/>
                      </a:ext>
                    </a:extLst>
                  </p:cNvPr>
                  <p:cNvCxnSpPr>
                    <a:cxnSpLocks/>
                  </p:cNvCxnSpPr>
                  <p:nvPr/>
                </p:nvCxnSpPr>
                <p:spPr>
                  <a:xfrm>
                    <a:off x="2478353" y="6840782"/>
                    <a:ext cx="0" cy="474261"/>
                  </a:xfrm>
                  <a:prstGeom prst="line">
                    <a:avLst/>
                  </a:prstGeom>
                  <a:noFill/>
                  <a:ln w="9525" cap="flat" cmpd="sng" algn="ctr">
                    <a:solidFill>
                      <a:srgbClr val="E7E6E6">
                        <a:lumMod val="25000"/>
                      </a:srgbClr>
                    </a:solidFill>
                    <a:prstDash val="sysDash"/>
                    <a:miter lim="800000"/>
                  </a:ln>
                  <a:effectLst/>
                </p:spPr>
              </p:cxnSp>
              <p:cxnSp>
                <p:nvCxnSpPr>
                  <p:cNvPr id="210" name="Straight Connector 209">
                    <a:extLst>
                      <a:ext uri="{FF2B5EF4-FFF2-40B4-BE49-F238E27FC236}">
                        <a16:creationId xmlns:a16="http://schemas.microsoft.com/office/drawing/2014/main" id="{813B4CE9-7571-BD14-3854-57701FBD5374}"/>
                      </a:ext>
                    </a:extLst>
                  </p:cNvPr>
                  <p:cNvCxnSpPr>
                    <a:cxnSpLocks/>
                  </p:cNvCxnSpPr>
                  <p:nvPr/>
                </p:nvCxnSpPr>
                <p:spPr>
                  <a:xfrm>
                    <a:off x="2454825" y="6646813"/>
                    <a:ext cx="0" cy="474261"/>
                  </a:xfrm>
                  <a:prstGeom prst="line">
                    <a:avLst/>
                  </a:prstGeom>
                  <a:noFill/>
                  <a:ln w="9525" cap="flat" cmpd="sng" algn="ctr">
                    <a:solidFill>
                      <a:srgbClr val="E7E6E6">
                        <a:lumMod val="25000"/>
                      </a:srgbClr>
                    </a:solidFill>
                    <a:prstDash val="sysDash"/>
                    <a:miter lim="800000"/>
                  </a:ln>
                  <a:effectLst/>
                </p:spPr>
              </p:cxnSp>
            </p:grpSp>
            <p:cxnSp>
              <p:nvCxnSpPr>
                <p:cNvPr id="140" name="Curved Connector 139">
                  <a:extLst>
                    <a:ext uri="{FF2B5EF4-FFF2-40B4-BE49-F238E27FC236}">
                      <a16:creationId xmlns:a16="http://schemas.microsoft.com/office/drawing/2014/main" id="{E14EF843-5B22-C416-CDC3-EDEBA6131372}"/>
                    </a:ext>
                  </a:extLst>
                </p:cNvPr>
                <p:cNvCxnSpPr>
                  <a:cxnSpLocks/>
                </p:cNvCxnSpPr>
                <p:nvPr/>
              </p:nvCxnSpPr>
              <p:spPr>
                <a:xfrm>
                  <a:off x="3422720" y="3336504"/>
                  <a:ext cx="413176" cy="120406"/>
                </a:xfrm>
                <a:prstGeom prst="curvedConnector3">
                  <a:avLst>
                    <a:gd name="adj1" fmla="val 36695"/>
                  </a:avLst>
                </a:prstGeom>
                <a:noFill/>
                <a:ln w="9525" cap="flat" cmpd="sng" algn="ctr">
                  <a:solidFill>
                    <a:sysClr val="windowText" lastClr="000000"/>
                  </a:solidFill>
                  <a:prstDash val="solid"/>
                  <a:miter lim="800000"/>
                  <a:tailEnd type="triangle"/>
                </a:ln>
                <a:effectLst/>
              </p:spPr>
            </p:cxnSp>
          </p:grpSp>
          <p:grpSp>
            <p:nvGrpSpPr>
              <p:cNvPr id="309" name="Group 308">
                <a:extLst>
                  <a:ext uri="{FF2B5EF4-FFF2-40B4-BE49-F238E27FC236}">
                    <a16:creationId xmlns:a16="http://schemas.microsoft.com/office/drawing/2014/main" id="{9C10686F-E68C-8744-0CA2-5152D755584F}"/>
                  </a:ext>
                </a:extLst>
              </p:cNvPr>
              <p:cNvGrpSpPr/>
              <p:nvPr/>
            </p:nvGrpSpPr>
            <p:grpSpPr>
              <a:xfrm>
                <a:off x="2426161" y="3155519"/>
                <a:ext cx="2752205" cy="904056"/>
                <a:chOff x="2426161" y="3155519"/>
                <a:chExt cx="2752205" cy="904056"/>
              </a:xfrm>
            </p:grpSpPr>
            <p:grpSp>
              <p:nvGrpSpPr>
                <p:cNvPr id="138" name="Group 137">
                  <a:extLst>
                    <a:ext uri="{FF2B5EF4-FFF2-40B4-BE49-F238E27FC236}">
                      <a16:creationId xmlns:a16="http://schemas.microsoft.com/office/drawing/2014/main" id="{776C0950-117B-34C2-E2CA-DF201AE43BB2}"/>
                    </a:ext>
                  </a:extLst>
                </p:cNvPr>
                <p:cNvGrpSpPr/>
                <p:nvPr/>
              </p:nvGrpSpPr>
              <p:grpSpPr>
                <a:xfrm>
                  <a:off x="3239710" y="3162052"/>
                  <a:ext cx="1008032" cy="896834"/>
                  <a:chOff x="2444527" y="6391190"/>
                  <a:chExt cx="777261" cy="691520"/>
                </a:xfrm>
              </p:grpSpPr>
              <p:sp>
                <p:nvSpPr>
                  <p:cNvPr id="156" name="Parallelogram 123">
                    <a:extLst>
                      <a:ext uri="{FF2B5EF4-FFF2-40B4-BE49-F238E27FC236}">
                        <a16:creationId xmlns:a16="http://schemas.microsoft.com/office/drawing/2014/main" id="{55B8AD29-5FB1-2F9E-2240-5EF5EF88A6DC}"/>
                      </a:ext>
                    </a:extLst>
                  </p:cNvPr>
                  <p:cNvSpPr/>
                  <p:nvPr/>
                </p:nvSpPr>
                <p:spPr>
                  <a:xfrm rot="608511">
                    <a:off x="2998659" y="6391190"/>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70AD47">
                      <a:lumMod val="20000"/>
                      <a:lumOff val="80000"/>
                    </a:srgbClr>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57" name="Parallelogram 123">
                    <a:extLst>
                      <a:ext uri="{FF2B5EF4-FFF2-40B4-BE49-F238E27FC236}">
                        <a16:creationId xmlns:a16="http://schemas.microsoft.com/office/drawing/2014/main" id="{EF7DE36D-0A4F-7F8B-26C2-20316E80D71E}"/>
                      </a:ext>
                    </a:extLst>
                  </p:cNvPr>
                  <p:cNvSpPr/>
                  <p:nvPr/>
                </p:nvSpPr>
                <p:spPr>
                  <a:xfrm rot="608511">
                    <a:off x="2831021" y="6555917"/>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70AD47">
                      <a:lumMod val="20000"/>
                      <a:lumOff val="80000"/>
                    </a:srgbClr>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58" name="Parallelogram 123">
                    <a:extLst>
                      <a:ext uri="{FF2B5EF4-FFF2-40B4-BE49-F238E27FC236}">
                        <a16:creationId xmlns:a16="http://schemas.microsoft.com/office/drawing/2014/main" id="{C3242EEB-4BEE-8351-0EC6-8EF3BC986BB7}"/>
                      </a:ext>
                    </a:extLst>
                  </p:cNvPr>
                  <p:cNvSpPr/>
                  <p:nvPr/>
                </p:nvSpPr>
                <p:spPr>
                  <a:xfrm rot="608511">
                    <a:off x="2644157" y="6734984"/>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70AD47">
                      <a:lumMod val="20000"/>
                      <a:lumOff val="80000"/>
                    </a:srgbClr>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59" name="Parallelogram 123">
                    <a:extLst>
                      <a:ext uri="{FF2B5EF4-FFF2-40B4-BE49-F238E27FC236}">
                        <a16:creationId xmlns:a16="http://schemas.microsoft.com/office/drawing/2014/main" id="{DACB764B-9A86-1AB6-4BCE-C8CA91AA23CF}"/>
                      </a:ext>
                    </a:extLst>
                  </p:cNvPr>
                  <p:cNvSpPr/>
                  <p:nvPr/>
                </p:nvSpPr>
                <p:spPr>
                  <a:xfrm rot="608511">
                    <a:off x="2444527" y="6935737"/>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70AD47">
                      <a:lumMod val="20000"/>
                      <a:lumOff val="80000"/>
                    </a:srgbClr>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sp>
              <p:nvSpPr>
                <p:cNvPr id="139" name="Rectangle 138">
                  <a:extLst>
                    <a:ext uri="{FF2B5EF4-FFF2-40B4-BE49-F238E27FC236}">
                      <a16:creationId xmlns:a16="http://schemas.microsoft.com/office/drawing/2014/main" id="{780AF2D0-B416-EA87-1D70-B004DA4438E3}"/>
                    </a:ext>
                  </a:extLst>
                </p:cNvPr>
                <p:cNvSpPr/>
                <p:nvPr/>
              </p:nvSpPr>
              <p:spPr>
                <a:xfrm>
                  <a:off x="2426161" y="3155519"/>
                  <a:ext cx="1552303" cy="253792"/>
                </a:xfrm>
                <a:prstGeom prst="rect">
                  <a:avLst/>
                </a:prstGeom>
                <a:no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DRAM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Banks</a:t>
                  </a:r>
                </a:p>
              </p:txBody>
            </p:sp>
            <p:grpSp>
              <p:nvGrpSpPr>
                <p:cNvPr id="141" name="Group 140">
                  <a:extLst>
                    <a:ext uri="{FF2B5EF4-FFF2-40B4-BE49-F238E27FC236}">
                      <a16:creationId xmlns:a16="http://schemas.microsoft.com/office/drawing/2014/main" id="{D549A663-2E62-1648-214B-A343FCDAB9AF}"/>
                    </a:ext>
                  </a:extLst>
                </p:cNvPr>
                <p:cNvGrpSpPr/>
                <p:nvPr/>
              </p:nvGrpSpPr>
              <p:grpSpPr>
                <a:xfrm>
                  <a:off x="3534972" y="3162741"/>
                  <a:ext cx="1008032" cy="896834"/>
                  <a:chOff x="2444527" y="6391190"/>
                  <a:chExt cx="777261" cy="691520"/>
                </a:xfrm>
              </p:grpSpPr>
              <p:sp>
                <p:nvSpPr>
                  <p:cNvPr id="152" name="Parallelogram 123">
                    <a:extLst>
                      <a:ext uri="{FF2B5EF4-FFF2-40B4-BE49-F238E27FC236}">
                        <a16:creationId xmlns:a16="http://schemas.microsoft.com/office/drawing/2014/main" id="{19ED5F00-B9D0-8CE2-3117-934D8026B19E}"/>
                      </a:ext>
                    </a:extLst>
                  </p:cNvPr>
                  <p:cNvSpPr/>
                  <p:nvPr/>
                </p:nvSpPr>
                <p:spPr>
                  <a:xfrm rot="608511">
                    <a:off x="2998659" y="6391190"/>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70AD47">
                      <a:lumMod val="20000"/>
                      <a:lumOff val="80000"/>
                    </a:srgbClr>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53" name="Parallelogram 123">
                    <a:extLst>
                      <a:ext uri="{FF2B5EF4-FFF2-40B4-BE49-F238E27FC236}">
                        <a16:creationId xmlns:a16="http://schemas.microsoft.com/office/drawing/2014/main" id="{047A98A0-C6DB-5B12-D24E-E9305E6CF621}"/>
                      </a:ext>
                    </a:extLst>
                  </p:cNvPr>
                  <p:cNvSpPr/>
                  <p:nvPr/>
                </p:nvSpPr>
                <p:spPr>
                  <a:xfrm rot="608511">
                    <a:off x="2831021" y="6555917"/>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70AD47">
                      <a:lumMod val="20000"/>
                      <a:lumOff val="80000"/>
                    </a:srgbClr>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54" name="Parallelogram 123">
                    <a:extLst>
                      <a:ext uri="{FF2B5EF4-FFF2-40B4-BE49-F238E27FC236}">
                        <a16:creationId xmlns:a16="http://schemas.microsoft.com/office/drawing/2014/main" id="{389A0991-9569-9D65-CD68-F49869C97C63}"/>
                      </a:ext>
                    </a:extLst>
                  </p:cNvPr>
                  <p:cNvSpPr/>
                  <p:nvPr/>
                </p:nvSpPr>
                <p:spPr>
                  <a:xfrm rot="608511">
                    <a:off x="2644157" y="6734984"/>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70AD47">
                      <a:lumMod val="20000"/>
                      <a:lumOff val="80000"/>
                    </a:srgbClr>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55" name="Parallelogram 123">
                    <a:extLst>
                      <a:ext uri="{FF2B5EF4-FFF2-40B4-BE49-F238E27FC236}">
                        <a16:creationId xmlns:a16="http://schemas.microsoft.com/office/drawing/2014/main" id="{B8E5B945-2FE1-724C-765E-45F21297C5EA}"/>
                      </a:ext>
                    </a:extLst>
                  </p:cNvPr>
                  <p:cNvSpPr/>
                  <p:nvPr/>
                </p:nvSpPr>
                <p:spPr>
                  <a:xfrm rot="608511">
                    <a:off x="2444527" y="6935737"/>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70AD47">
                      <a:lumMod val="20000"/>
                      <a:lumOff val="80000"/>
                    </a:srgbClr>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grpSp>
              <p:nvGrpSpPr>
                <p:cNvPr id="142" name="Group 141">
                  <a:extLst>
                    <a:ext uri="{FF2B5EF4-FFF2-40B4-BE49-F238E27FC236}">
                      <a16:creationId xmlns:a16="http://schemas.microsoft.com/office/drawing/2014/main" id="{B06158AC-5986-707D-83DB-6471D2562D1C}"/>
                    </a:ext>
                  </a:extLst>
                </p:cNvPr>
                <p:cNvGrpSpPr/>
                <p:nvPr/>
              </p:nvGrpSpPr>
              <p:grpSpPr>
                <a:xfrm>
                  <a:off x="3860855" y="3158517"/>
                  <a:ext cx="1008032" cy="896834"/>
                  <a:chOff x="2444527" y="6391190"/>
                  <a:chExt cx="777261" cy="691520"/>
                </a:xfrm>
              </p:grpSpPr>
              <p:sp>
                <p:nvSpPr>
                  <p:cNvPr id="148" name="Parallelogram 123">
                    <a:extLst>
                      <a:ext uri="{FF2B5EF4-FFF2-40B4-BE49-F238E27FC236}">
                        <a16:creationId xmlns:a16="http://schemas.microsoft.com/office/drawing/2014/main" id="{C755A10E-F566-01F9-AF70-CDA663633E7F}"/>
                      </a:ext>
                    </a:extLst>
                  </p:cNvPr>
                  <p:cNvSpPr/>
                  <p:nvPr/>
                </p:nvSpPr>
                <p:spPr>
                  <a:xfrm rot="608511">
                    <a:off x="2998659" y="6391190"/>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70AD47">
                      <a:lumMod val="20000"/>
                      <a:lumOff val="80000"/>
                    </a:srgbClr>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49" name="Parallelogram 123">
                    <a:extLst>
                      <a:ext uri="{FF2B5EF4-FFF2-40B4-BE49-F238E27FC236}">
                        <a16:creationId xmlns:a16="http://schemas.microsoft.com/office/drawing/2014/main" id="{714C1A0F-0159-DE04-2FB0-36DB19A0B96A}"/>
                      </a:ext>
                    </a:extLst>
                  </p:cNvPr>
                  <p:cNvSpPr/>
                  <p:nvPr/>
                </p:nvSpPr>
                <p:spPr>
                  <a:xfrm rot="608511">
                    <a:off x="2831021" y="6555917"/>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70AD47">
                      <a:lumMod val="20000"/>
                      <a:lumOff val="80000"/>
                    </a:srgbClr>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50" name="Parallelogram 123">
                    <a:extLst>
                      <a:ext uri="{FF2B5EF4-FFF2-40B4-BE49-F238E27FC236}">
                        <a16:creationId xmlns:a16="http://schemas.microsoft.com/office/drawing/2014/main" id="{A9C1B0F2-01A3-8956-5B11-D21141687CA0}"/>
                      </a:ext>
                    </a:extLst>
                  </p:cNvPr>
                  <p:cNvSpPr/>
                  <p:nvPr/>
                </p:nvSpPr>
                <p:spPr>
                  <a:xfrm rot="608511">
                    <a:off x="2644157" y="6734984"/>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70AD47">
                      <a:lumMod val="20000"/>
                      <a:lumOff val="80000"/>
                    </a:srgbClr>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51" name="Parallelogram 123">
                    <a:extLst>
                      <a:ext uri="{FF2B5EF4-FFF2-40B4-BE49-F238E27FC236}">
                        <a16:creationId xmlns:a16="http://schemas.microsoft.com/office/drawing/2014/main" id="{F034B68A-F09E-7480-7719-14C949BC9B65}"/>
                      </a:ext>
                    </a:extLst>
                  </p:cNvPr>
                  <p:cNvSpPr/>
                  <p:nvPr/>
                </p:nvSpPr>
                <p:spPr>
                  <a:xfrm rot="608511">
                    <a:off x="2444527" y="6935737"/>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70AD47">
                      <a:lumMod val="20000"/>
                      <a:lumOff val="80000"/>
                    </a:srgbClr>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grpSp>
              <p:nvGrpSpPr>
                <p:cNvPr id="143" name="Group 142">
                  <a:extLst>
                    <a:ext uri="{FF2B5EF4-FFF2-40B4-BE49-F238E27FC236}">
                      <a16:creationId xmlns:a16="http://schemas.microsoft.com/office/drawing/2014/main" id="{6626AAB9-00FA-4C45-8CB1-F6C0097DFC68}"/>
                    </a:ext>
                  </a:extLst>
                </p:cNvPr>
                <p:cNvGrpSpPr/>
                <p:nvPr/>
              </p:nvGrpSpPr>
              <p:grpSpPr>
                <a:xfrm>
                  <a:off x="4170334" y="3158681"/>
                  <a:ext cx="1008032" cy="896834"/>
                  <a:chOff x="2444527" y="6391190"/>
                  <a:chExt cx="777261" cy="691520"/>
                </a:xfrm>
              </p:grpSpPr>
              <p:sp>
                <p:nvSpPr>
                  <p:cNvPr id="144" name="Parallelogram 123">
                    <a:extLst>
                      <a:ext uri="{FF2B5EF4-FFF2-40B4-BE49-F238E27FC236}">
                        <a16:creationId xmlns:a16="http://schemas.microsoft.com/office/drawing/2014/main" id="{7E663A65-49B6-FC52-DC65-591A16AFCC96}"/>
                      </a:ext>
                    </a:extLst>
                  </p:cNvPr>
                  <p:cNvSpPr/>
                  <p:nvPr/>
                </p:nvSpPr>
                <p:spPr>
                  <a:xfrm rot="608511">
                    <a:off x="2998659" y="6391190"/>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70AD47">
                      <a:lumMod val="20000"/>
                      <a:lumOff val="80000"/>
                    </a:srgbClr>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45" name="Parallelogram 123">
                    <a:extLst>
                      <a:ext uri="{FF2B5EF4-FFF2-40B4-BE49-F238E27FC236}">
                        <a16:creationId xmlns:a16="http://schemas.microsoft.com/office/drawing/2014/main" id="{4705CB5B-8577-522A-8FA8-AE035495AFAA}"/>
                      </a:ext>
                    </a:extLst>
                  </p:cNvPr>
                  <p:cNvSpPr/>
                  <p:nvPr/>
                </p:nvSpPr>
                <p:spPr>
                  <a:xfrm rot="608511">
                    <a:off x="2831021" y="6555917"/>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70AD47">
                      <a:lumMod val="20000"/>
                      <a:lumOff val="80000"/>
                    </a:srgbClr>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46" name="Parallelogram 123">
                    <a:extLst>
                      <a:ext uri="{FF2B5EF4-FFF2-40B4-BE49-F238E27FC236}">
                        <a16:creationId xmlns:a16="http://schemas.microsoft.com/office/drawing/2014/main" id="{BF5ED89A-BB4C-4BFE-81D1-AF421F9DB82F}"/>
                      </a:ext>
                    </a:extLst>
                  </p:cNvPr>
                  <p:cNvSpPr/>
                  <p:nvPr/>
                </p:nvSpPr>
                <p:spPr>
                  <a:xfrm rot="608511">
                    <a:off x="2655174" y="6734984"/>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70AD47">
                      <a:lumMod val="20000"/>
                      <a:lumOff val="80000"/>
                    </a:srgbClr>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47" name="Parallelogram 123">
                    <a:extLst>
                      <a:ext uri="{FF2B5EF4-FFF2-40B4-BE49-F238E27FC236}">
                        <a16:creationId xmlns:a16="http://schemas.microsoft.com/office/drawing/2014/main" id="{93021ACF-F796-E703-D9AB-FF6BC1D793B0}"/>
                      </a:ext>
                    </a:extLst>
                  </p:cNvPr>
                  <p:cNvSpPr/>
                  <p:nvPr/>
                </p:nvSpPr>
                <p:spPr>
                  <a:xfrm rot="608511">
                    <a:off x="2444527" y="6935737"/>
                    <a:ext cx="223129" cy="146973"/>
                  </a:xfrm>
                  <a:custGeom>
                    <a:avLst/>
                    <a:gdLst>
                      <a:gd name="connsiteX0" fmla="*/ 0 w 228232"/>
                      <a:gd name="connsiteY0" fmla="*/ 120507 h 120507"/>
                      <a:gd name="connsiteX1" fmla="*/ 91249 w 228232"/>
                      <a:gd name="connsiteY1" fmla="*/ 0 h 120507"/>
                      <a:gd name="connsiteX2" fmla="*/ 228232 w 228232"/>
                      <a:gd name="connsiteY2" fmla="*/ 0 h 120507"/>
                      <a:gd name="connsiteX3" fmla="*/ 136983 w 228232"/>
                      <a:gd name="connsiteY3" fmla="*/ 120507 h 120507"/>
                      <a:gd name="connsiteX4" fmla="*/ 0 w 228232"/>
                      <a:gd name="connsiteY4" fmla="*/ 120507 h 120507"/>
                      <a:gd name="connsiteX0" fmla="*/ 0 w 243630"/>
                      <a:gd name="connsiteY0" fmla="*/ 142614 h 142614"/>
                      <a:gd name="connsiteX1" fmla="*/ 91249 w 243630"/>
                      <a:gd name="connsiteY1" fmla="*/ 22107 h 142614"/>
                      <a:gd name="connsiteX2" fmla="*/ 243630 w 243630"/>
                      <a:gd name="connsiteY2" fmla="*/ 0 h 142614"/>
                      <a:gd name="connsiteX3" fmla="*/ 136983 w 243630"/>
                      <a:gd name="connsiteY3" fmla="*/ 142614 h 142614"/>
                      <a:gd name="connsiteX4" fmla="*/ 0 w 243630"/>
                      <a:gd name="connsiteY4" fmla="*/ 142614 h 142614"/>
                      <a:gd name="connsiteX0" fmla="*/ 0 w 256792"/>
                      <a:gd name="connsiteY0" fmla="*/ 177222 h 177222"/>
                      <a:gd name="connsiteX1" fmla="*/ 104411 w 256792"/>
                      <a:gd name="connsiteY1" fmla="*/ 22107 h 177222"/>
                      <a:gd name="connsiteX2" fmla="*/ 256792 w 256792"/>
                      <a:gd name="connsiteY2" fmla="*/ 0 h 177222"/>
                      <a:gd name="connsiteX3" fmla="*/ 150145 w 256792"/>
                      <a:gd name="connsiteY3" fmla="*/ 142614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52941 w 256792"/>
                      <a:gd name="connsiteY3" fmla="*/ 158241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8539 w 256792"/>
                      <a:gd name="connsiteY3" fmla="*/ 15497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6534 w 256792"/>
                      <a:gd name="connsiteY3" fmla="*/ 143020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5471 w 256792"/>
                      <a:gd name="connsiteY3" fmla="*/ 159668 h 177222"/>
                      <a:gd name="connsiteX4" fmla="*/ 0 w 256792"/>
                      <a:gd name="connsiteY4" fmla="*/ 177222 h 177222"/>
                      <a:gd name="connsiteX0" fmla="*/ 0 w 256792"/>
                      <a:gd name="connsiteY0" fmla="*/ 177222 h 177222"/>
                      <a:gd name="connsiteX1" fmla="*/ 104411 w 256792"/>
                      <a:gd name="connsiteY1" fmla="*/ 22107 h 177222"/>
                      <a:gd name="connsiteX2" fmla="*/ 256792 w 256792"/>
                      <a:gd name="connsiteY2" fmla="*/ 0 h 177222"/>
                      <a:gd name="connsiteX3" fmla="*/ 147202 w 256792"/>
                      <a:gd name="connsiteY3" fmla="*/ 147005 h 177222"/>
                      <a:gd name="connsiteX4" fmla="*/ 0 w 256792"/>
                      <a:gd name="connsiteY4" fmla="*/ 177222 h 177222"/>
                      <a:gd name="connsiteX0" fmla="*/ 0 w 266661"/>
                      <a:gd name="connsiteY0" fmla="*/ 187327 h 187327"/>
                      <a:gd name="connsiteX1" fmla="*/ 104411 w 266661"/>
                      <a:gd name="connsiteY1" fmla="*/ 32212 h 187327"/>
                      <a:gd name="connsiteX2" fmla="*/ 266661 w 266661"/>
                      <a:gd name="connsiteY2" fmla="*/ 0 h 187327"/>
                      <a:gd name="connsiteX3" fmla="*/ 147202 w 266661"/>
                      <a:gd name="connsiteY3" fmla="*/ 157110 h 187327"/>
                      <a:gd name="connsiteX4" fmla="*/ 0 w 266661"/>
                      <a:gd name="connsiteY4" fmla="*/ 187327 h 187327"/>
                      <a:gd name="connsiteX0" fmla="*/ 0 w 266661"/>
                      <a:gd name="connsiteY0" fmla="*/ 187327 h 187327"/>
                      <a:gd name="connsiteX1" fmla="*/ 104411 w 266661"/>
                      <a:gd name="connsiteY1" fmla="*/ 32212 h 187327"/>
                      <a:gd name="connsiteX2" fmla="*/ 266661 w 266661"/>
                      <a:gd name="connsiteY2" fmla="*/ 0 h 187327"/>
                      <a:gd name="connsiteX3" fmla="*/ 159076 w 266661"/>
                      <a:gd name="connsiteY3" fmla="*/ 158955 h 187327"/>
                      <a:gd name="connsiteX4" fmla="*/ 0 w 266661"/>
                      <a:gd name="connsiteY4" fmla="*/ 187327 h 1873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661" h="187327">
                        <a:moveTo>
                          <a:pt x="0" y="187327"/>
                        </a:moveTo>
                        <a:lnTo>
                          <a:pt x="104411" y="32212"/>
                        </a:lnTo>
                        <a:lnTo>
                          <a:pt x="266661" y="0"/>
                        </a:lnTo>
                        <a:lnTo>
                          <a:pt x="159076" y="158955"/>
                        </a:lnTo>
                        <a:lnTo>
                          <a:pt x="0" y="187327"/>
                        </a:lnTo>
                        <a:close/>
                      </a:path>
                    </a:pathLst>
                  </a:custGeom>
                  <a:solidFill>
                    <a:srgbClr val="70AD47">
                      <a:lumMod val="20000"/>
                      <a:lumOff val="80000"/>
                    </a:srgbClr>
                  </a:solidFill>
                  <a:ln w="95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grpSp>
        </p:grpSp>
        <p:sp>
          <p:nvSpPr>
            <p:cNvPr id="299" name="TextBox 298">
              <a:extLst>
                <a:ext uri="{FF2B5EF4-FFF2-40B4-BE49-F238E27FC236}">
                  <a16:creationId xmlns:a16="http://schemas.microsoft.com/office/drawing/2014/main" id="{5567364D-F412-D4DC-FB23-A6A0171112F8}"/>
                </a:ext>
              </a:extLst>
            </p:cNvPr>
            <p:cNvSpPr txBox="1"/>
            <p:nvPr/>
          </p:nvSpPr>
          <p:spPr>
            <a:xfrm>
              <a:off x="5564185" y="2763469"/>
              <a:ext cx="3408741" cy="369332"/>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901FF"/>
                  </a:solidFill>
                  <a:effectLst/>
                  <a:uLnTx/>
                  <a:uFillTx/>
                  <a:latin typeface="Gill Sans MT" panose="020B0502020104020203" pitchFamily="34" charset="77"/>
                  <a:ea typeface="+mn-ea"/>
                  <a:cs typeface="Arial" panose="020B0604020202020204" pitchFamily="34" charset="0"/>
                </a:rPr>
                <a:t>Analytical Island</a:t>
              </a:r>
            </a:p>
          </p:txBody>
        </p:sp>
      </p:grpSp>
      <p:grpSp>
        <p:nvGrpSpPr>
          <p:cNvPr id="193" name="Group 192">
            <a:extLst>
              <a:ext uri="{FF2B5EF4-FFF2-40B4-BE49-F238E27FC236}">
                <a16:creationId xmlns:a16="http://schemas.microsoft.com/office/drawing/2014/main" id="{F221CBFA-8017-74AB-F459-C08833F1C2E5}"/>
              </a:ext>
            </a:extLst>
          </p:cNvPr>
          <p:cNvGrpSpPr/>
          <p:nvPr/>
        </p:nvGrpSpPr>
        <p:grpSpPr>
          <a:xfrm>
            <a:off x="5631166" y="3231413"/>
            <a:ext cx="2088716" cy="665708"/>
            <a:chOff x="1377655" y="8308309"/>
            <a:chExt cx="1610541" cy="513306"/>
          </a:xfrm>
          <a:solidFill>
            <a:srgbClr val="5B9BD5">
              <a:lumMod val="40000"/>
              <a:lumOff val="60000"/>
            </a:srgbClr>
          </a:solidFill>
        </p:grpSpPr>
        <p:sp>
          <p:nvSpPr>
            <p:cNvPr id="202" name="Rounded Rectangle 201">
              <a:extLst>
                <a:ext uri="{FF2B5EF4-FFF2-40B4-BE49-F238E27FC236}">
                  <a16:creationId xmlns:a16="http://schemas.microsoft.com/office/drawing/2014/main" id="{62405437-D28E-7DDE-4FF6-43127BD8B20C}"/>
                </a:ext>
              </a:extLst>
            </p:cNvPr>
            <p:cNvSpPr/>
            <p:nvPr/>
          </p:nvSpPr>
          <p:spPr>
            <a:xfrm>
              <a:off x="1377655" y="8308309"/>
              <a:ext cx="1610541" cy="513306"/>
            </a:xfrm>
            <a:prstGeom prst="roundRect">
              <a:avLst>
                <a:gd name="adj" fmla="val 1541"/>
              </a:avLst>
            </a:prstGeom>
            <a:grpFill/>
            <a:ln w="12700" cap="flat" cmpd="sng" algn="ctr">
              <a:solidFill>
                <a:srgbClr val="4472C4">
                  <a:shade val="50000"/>
                </a:srgbClr>
              </a:solidFill>
              <a:prstDash val="solid"/>
              <a:miter lim="800000"/>
            </a:ln>
            <a:effectLst/>
          </p:spPr>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Analytical Engine</a:t>
              </a:r>
            </a:p>
          </p:txBody>
        </p:sp>
        <p:sp>
          <p:nvSpPr>
            <p:cNvPr id="203" name="Rectangle 202">
              <a:extLst>
                <a:ext uri="{FF2B5EF4-FFF2-40B4-BE49-F238E27FC236}">
                  <a16:creationId xmlns:a16="http://schemas.microsoft.com/office/drawing/2014/main" id="{8C1F0DB5-19E6-E50B-8E7B-60372E70DC0C}"/>
                </a:ext>
              </a:extLst>
            </p:cNvPr>
            <p:cNvSpPr/>
            <p:nvPr/>
          </p:nvSpPr>
          <p:spPr>
            <a:xfrm>
              <a:off x="1423981" y="8500885"/>
              <a:ext cx="350223" cy="263063"/>
            </a:xfrm>
            <a:prstGeom prst="rect">
              <a:avLst/>
            </a:prstGeom>
            <a:solidFill>
              <a:srgbClr val="5B9BD5">
                <a:lumMod val="20000"/>
                <a:lumOff val="80000"/>
              </a:srgbClr>
            </a:solidFill>
            <a:ln w="12700" cap="flat" cmpd="sng" algn="ctr">
              <a:solidFill>
                <a:sysClr val="windowText" lastClr="000000"/>
              </a:solid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PIM Core</a:t>
              </a:r>
            </a:p>
          </p:txBody>
        </p:sp>
        <p:sp>
          <p:nvSpPr>
            <p:cNvPr id="204" name="Rectangle 203">
              <a:extLst>
                <a:ext uri="{FF2B5EF4-FFF2-40B4-BE49-F238E27FC236}">
                  <a16:creationId xmlns:a16="http://schemas.microsoft.com/office/drawing/2014/main" id="{0B6F2A13-5767-2B56-C880-AB4820BF21E8}"/>
                </a:ext>
              </a:extLst>
            </p:cNvPr>
            <p:cNvSpPr/>
            <p:nvPr/>
          </p:nvSpPr>
          <p:spPr>
            <a:xfrm>
              <a:off x="1813605" y="8500884"/>
              <a:ext cx="350223" cy="263063"/>
            </a:xfrm>
            <a:prstGeom prst="rect">
              <a:avLst/>
            </a:prstGeom>
            <a:solidFill>
              <a:srgbClr val="5B9BD5">
                <a:lumMod val="20000"/>
                <a:lumOff val="80000"/>
              </a:srgbClr>
            </a:solidFill>
            <a:ln w="12700" cap="flat" cmpd="sng" algn="ctr">
              <a:solidFill>
                <a:sysClr val="windowText" lastClr="000000"/>
              </a:solid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PIM Core</a:t>
              </a:r>
            </a:p>
          </p:txBody>
        </p:sp>
        <p:sp>
          <p:nvSpPr>
            <p:cNvPr id="205" name="Rectangle 204">
              <a:extLst>
                <a:ext uri="{FF2B5EF4-FFF2-40B4-BE49-F238E27FC236}">
                  <a16:creationId xmlns:a16="http://schemas.microsoft.com/office/drawing/2014/main" id="{C688836A-7A52-9F79-A831-908FC019FE7F}"/>
                </a:ext>
              </a:extLst>
            </p:cNvPr>
            <p:cNvSpPr/>
            <p:nvPr/>
          </p:nvSpPr>
          <p:spPr>
            <a:xfrm>
              <a:off x="2203229" y="8500884"/>
              <a:ext cx="350223" cy="263063"/>
            </a:xfrm>
            <a:prstGeom prst="rect">
              <a:avLst/>
            </a:prstGeom>
            <a:solidFill>
              <a:srgbClr val="5B9BD5">
                <a:lumMod val="20000"/>
                <a:lumOff val="80000"/>
              </a:srgbClr>
            </a:solidFill>
            <a:ln w="12700" cap="flat" cmpd="sng" algn="ctr">
              <a:solidFill>
                <a:sysClr val="windowText" lastClr="000000"/>
              </a:solid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PIM Core</a:t>
              </a:r>
            </a:p>
          </p:txBody>
        </p:sp>
        <p:sp>
          <p:nvSpPr>
            <p:cNvPr id="206" name="Rectangle 205">
              <a:extLst>
                <a:ext uri="{FF2B5EF4-FFF2-40B4-BE49-F238E27FC236}">
                  <a16:creationId xmlns:a16="http://schemas.microsoft.com/office/drawing/2014/main" id="{E09D9DB2-30CB-40A4-2863-9FD65E5CF6D5}"/>
                </a:ext>
              </a:extLst>
            </p:cNvPr>
            <p:cNvSpPr/>
            <p:nvPr/>
          </p:nvSpPr>
          <p:spPr>
            <a:xfrm>
              <a:off x="2592853" y="8500883"/>
              <a:ext cx="350223" cy="263063"/>
            </a:xfrm>
            <a:prstGeom prst="rect">
              <a:avLst/>
            </a:prstGeom>
            <a:solidFill>
              <a:srgbClr val="5B9BD5">
                <a:lumMod val="20000"/>
                <a:lumOff val="80000"/>
              </a:srgbClr>
            </a:solidFill>
            <a:ln w="12700" cap="flat" cmpd="sng" algn="ctr">
              <a:solidFill>
                <a:sysClr val="windowText" lastClr="000000"/>
              </a:solid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PIM Core</a:t>
              </a:r>
            </a:p>
          </p:txBody>
        </p:sp>
      </p:grpSp>
      <p:grpSp>
        <p:nvGrpSpPr>
          <p:cNvPr id="195" name="Group 194">
            <a:extLst>
              <a:ext uri="{FF2B5EF4-FFF2-40B4-BE49-F238E27FC236}">
                <a16:creationId xmlns:a16="http://schemas.microsoft.com/office/drawing/2014/main" id="{370F9CED-8851-4E23-5EC1-BB11BBBBADB2}"/>
              </a:ext>
            </a:extLst>
          </p:cNvPr>
          <p:cNvGrpSpPr/>
          <p:nvPr/>
        </p:nvGrpSpPr>
        <p:grpSpPr>
          <a:xfrm>
            <a:off x="5639379" y="3931878"/>
            <a:ext cx="2080503" cy="951182"/>
            <a:chOff x="2547673" y="8454902"/>
            <a:chExt cx="1514495" cy="733426"/>
          </a:xfrm>
          <a:solidFill>
            <a:srgbClr val="5B9BD5">
              <a:lumMod val="40000"/>
              <a:lumOff val="60000"/>
            </a:srgbClr>
          </a:solidFill>
        </p:grpSpPr>
        <p:sp>
          <p:nvSpPr>
            <p:cNvPr id="197" name="Rounded Rectangle 196">
              <a:extLst>
                <a:ext uri="{FF2B5EF4-FFF2-40B4-BE49-F238E27FC236}">
                  <a16:creationId xmlns:a16="http://schemas.microsoft.com/office/drawing/2014/main" id="{42452F83-F5E2-6A87-F5E0-E79091CCC70E}"/>
                </a:ext>
              </a:extLst>
            </p:cNvPr>
            <p:cNvSpPr/>
            <p:nvPr/>
          </p:nvSpPr>
          <p:spPr>
            <a:xfrm>
              <a:off x="2547673" y="8454902"/>
              <a:ext cx="1514495" cy="733426"/>
            </a:xfrm>
            <a:prstGeom prst="roundRect">
              <a:avLst>
                <a:gd name="adj" fmla="val 1541"/>
              </a:avLst>
            </a:prstGeom>
            <a:grpFill/>
            <a:ln w="12700" cap="flat" cmpd="sng" algn="ctr">
              <a:solidFill>
                <a:sysClr val="windowText" lastClr="000000"/>
              </a:solidFill>
              <a:prstDash val="solid"/>
              <a:miter lim="800000"/>
            </a:ln>
            <a:effectLst/>
          </p:spPr>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Update Propagation Mechanism </a:t>
              </a:r>
            </a:p>
          </p:txBody>
        </p:sp>
        <p:sp>
          <p:nvSpPr>
            <p:cNvPr id="198" name="Rectangle 197">
              <a:extLst>
                <a:ext uri="{FF2B5EF4-FFF2-40B4-BE49-F238E27FC236}">
                  <a16:creationId xmlns:a16="http://schemas.microsoft.com/office/drawing/2014/main" id="{0DAEBC6C-4DE3-A8CA-E917-93C47F661FEC}"/>
                </a:ext>
              </a:extLst>
            </p:cNvPr>
            <p:cNvSpPr/>
            <p:nvPr/>
          </p:nvSpPr>
          <p:spPr>
            <a:xfrm>
              <a:off x="2582365" y="8801077"/>
              <a:ext cx="705575" cy="353148"/>
            </a:xfrm>
            <a:prstGeom prst="rect">
              <a:avLst/>
            </a:prstGeom>
            <a:solidFill>
              <a:srgbClr val="5B9BD5">
                <a:lumMod val="20000"/>
                <a:lumOff val="80000"/>
              </a:srgbClr>
            </a:solidFill>
            <a:ln w="12700" cap="flat" cmpd="sng" algn="ctr">
              <a:solidFill>
                <a:sysClr val="windowText" lastClr="000000"/>
              </a:solid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Update Gathering and Shipping Unit</a:t>
              </a:r>
            </a:p>
          </p:txBody>
        </p:sp>
        <p:sp>
          <p:nvSpPr>
            <p:cNvPr id="199" name="Rectangle 198">
              <a:extLst>
                <a:ext uri="{FF2B5EF4-FFF2-40B4-BE49-F238E27FC236}">
                  <a16:creationId xmlns:a16="http://schemas.microsoft.com/office/drawing/2014/main" id="{87EA41BA-1A11-8CC0-E830-5E99E47DEBD8}"/>
                </a:ext>
              </a:extLst>
            </p:cNvPr>
            <p:cNvSpPr/>
            <p:nvPr/>
          </p:nvSpPr>
          <p:spPr>
            <a:xfrm>
              <a:off x="3323061" y="8799249"/>
              <a:ext cx="705575" cy="353148"/>
            </a:xfrm>
            <a:prstGeom prst="rect">
              <a:avLst/>
            </a:prstGeom>
            <a:solidFill>
              <a:srgbClr val="5B9BD5">
                <a:lumMod val="20000"/>
                <a:lumOff val="80000"/>
              </a:srgbClr>
            </a:solidFill>
            <a:ln w="12700" cap="flat" cmpd="sng" algn="ctr">
              <a:solidFill>
                <a:sysClr val="windowText" lastClr="000000"/>
              </a:solid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Update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Application Unit</a:t>
              </a:r>
            </a:p>
          </p:txBody>
        </p:sp>
      </p:grpSp>
      <p:grpSp>
        <p:nvGrpSpPr>
          <p:cNvPr id="194" name="Group 193">
            <a:extLst>
              <a:ext uri="{FF2B5EF4-FFF2-40B4-BE49-F238E27FC236}">
                <a16:creationId xmlns:a16="http://schemas.microsoft.com/office/drawing/2014/main" id="{BD318907-5A94-3FD0-7254-14F83455E478}"/>
              </a:ext>
            </a:extLst>
          </p:cNvPr>
          <p:cNvGrpSpPr/>
          <p:nvPr/>
        </p:nvGrpSpPr>
        <p:grpSpPr>
          <a:xfrm>
            <a:off x="7802418" y="3943763"/>
            <a:ext cx="1178676" cy="951182"/>
            <a:chOff x="1409583" y="8308309"/>
            <a:chExt cx="1024266" cy="733426"/>
          </a:xfrm>
          <a:solidFill>
            <a:srgbClr val="5B9BD5">
              <a:lumMod val="40000"/>
              <a:lumOff val="60000"/>
            </a:srgbClr>
          </a:solidFill>
        </p:grpSpPr>
        <p:sp>
          <p:nvSpPr>
            <p:cNvPr id="200" name="Rounded Rectangle 199">
              <a:extLst>
                <a:ext uri="{FF2B5EF4-FFF2-40B4-BE49-F238E27FC236}">
                  <a16:creationId xmlns:a16="http://schemas.microsoft.com/office/drawing/2014/main" id="{05CCEDC6-23FD-76F0-41C1-3C706CA8CA55}"/>
                </a:ext>
              </a:extLst>
            </p:cNvPr>
            <p:cNvSpPr/>
            <p:nvPr/>
          </p:nvSpPr>
          <p:spPr>
            <a:xfrm>
              <a:off x="1409583" y="8308309"/>
              <a:ext cx="1024266" cy="733426"/>
            </a:xfrm>
            <a:prstGeom prst="roundRect">
              <a:avLst>
                <a:gd name="adj" fmla="val 1541"/>
              </a:avLst>
            </a:prstGeom>
            <a:grpFill/>
            <a:ln w="12700" cap="flat" cmpd="sng" algn="ctr">
              <a:solidFill>
                <a:sysClr val="windowText" lastClr="000000"/>
              </a:solidFill>
              <a:prstDash val="solid"/>
              <a:miter lim="800000"/>
            </a:ln>
            <a:effectLst/>
          </p:spPr>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Consistency Mechanism </a:t>
              </a:r>
            </a:p>
          </p:txBody>
        </p:sp>
        <p:sp>
          <p:nvSpPr>
            <p:cNvPr id="201" name="Rectangle 200">
              <a:extLst>
                <a:ext uri="{FF2B5EF4-FFF2-40B4-BE49-F238E27FC236}">
                  <a16:creationId xmlns:a16="http://schemas.microsoft.com/office/drawing/2014/main" id="{F588DE09-629F-CD53-ADF3-A412457EC878}"/>
                </a:ext>
              </a:extLst>
            </p:cNvPr>
            <p:cNvSpPr/>
            <p:nvPr/>
          </p:nvSpPr>
          <p:spPr>
            <a:xfrm>
              <a:off x="1517539" y="8663690"/>
              <a:ext cx="839368" cy="343126"/>
            </a:xfrm>
            <a:prstGeom prst="rect">
              <a:avLst/>
            </a:prstGeom>
            <a:solidFill>
              <a:srgbClr val="5B9BD5">
                <a:lumMod val="20000"/>
                <a:lumOff val="80000"/>
              </a:srgbClr>
            </a:solidFill>
            <a:ln w="12700" cap="flat" cmpd="sng" algn="ctr">
              <a:solidFill>
                <a:sysClr val="windowText" lastClr="000000"/>
              </a:solid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Copy </a:t>
              </a:r>
              <a:br>
                <a:rPr kumimoji="0" lang="en-US" sz="1050" b="1"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br>
              <a:r>
                <a:rPr kumimoji="0" lang="en-US" sz="1050" b="1"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Unit</a:t>
              </a:r>
            </a:p>
          </p:txBody>
        </p:sp>
      </p:grpSp>
    </p:spTree>
    <p:extLst>
      <p:ext uri="{BB962C8B-B14F-4D97-AF65-F5344CB8AC3E}">
        <p14:creationId xmlns:p14="http://schemas.microsoft.com/office/powerpoint/2010/main" val="1198515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0"/>
                                        </p:tgtEl>
                                        <p:attrNameLst>
                                          <p:attrName>style.visibility</p:attrName>
                                        </p:attrNameLst>
                                      </p:cBhvr>
                                      <p:to>
                                        <p:strVal val="visible"/>
                                      </p:to>
                                    </p:set>
                                    <p:animEffect transition="in" filter="fade">
                                      <p:cBhvr>
                                        <p:cTn id="12" dur="500"/>
                                        <p:tgtEl>
                                          <p:spTgt spid="30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2"/>
                                        </p:tgtEl>
                                        <p:attrNameLst>
                                          <p:attrName>style.visibility</p:attrName>
                                        </p:attrNameLst>
                                      </p:cBhvr>
                                      <p:to>
                                        <p:strVal val="visible"/>
                                      </p:to>
                                    </p:set>
                                    <p:animEffect transition="in" filter="fade">
                                      <p:cBhvr>
                                        <p:cTn id="17" dur="500"/>
                                        <p:tgtEl>
                                          <p:spTgt spid="11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4"/>
                                        </p:tgtEl>
                                        <p:attrNameLst>
                                          <p:attrName>style.visibility</p:attrName>
                                        </p:attrNameLst>
                                      </p:cBhvr>
                                      <p:to>
                                        <p:strVal val="visible"/>
                                      </p:to>
                                    </p:set>
                                    <p:animEffect transition="in" filter="fade">
                                      <p:cBhvr>
                                        <p:cTn id="20" dur="500"/>
                                        <p:tgtEl>
                                          <p:spTgt spid="6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08"/>
                                        </p:tgtEl>
                                        <p:attrNameLst>
                                          <p:attrName>style.visibility</p:attrName>
                                        </p:attrNameLst>
                                      </p:cBhvr>
                                      <p:to>
                                        <p:strVal val="visible"/>
                                      </p:to>
                                    </p:set>
                                    <p:animEffect transition="in" filter="fade">
                                      <p:cBhvr>
                                        <p:cTn id="25" dur="500"/>
                                        <p:tgtEl>
                                          <p:spTgt spid="10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7"/>
                                        </p:tgtEl>
                                        <p:attrNameLst>
                                          <p:attrName>style.visibility</p:attrName>
                                        </p:attrNameLst>
                                      </p:cBhvr>
                                      <p:to>
                                        <p:strVal val="visible"/>
                                      </p:to>
                                    </p:set>
                                    <p:animEffect transition="in" filter="fade">
                                      <p:cBhvr>
                                        <p:cTn id="28" dur="500"/>
                                        <p:tgtEl>
                                          <p:spTgt spid="8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21"/>
                                        </p:tgtEl>
                                        <p:attrNameLst>
                                          <p:attrName>style.visibility</p:attrName>
                                        </p:attrNameLst>
                                      </p:cBhvr>
                                      <p:to>
                                        <p:strVal val="visible"/>
                                      </p:to>
                                    </p:set>
                                    <p:animEffect transition="in" filter="fade">
                                      <p:cBhvr>
                                        <p:cTn id="33" dur="500"/>
                                        <p:tgtEl>
                                          <p:spTgt spid="32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15"/>
                                        </p:tgtEl>
                                        <p:attrNameLst>
                                          <p:attrName>style.visibility</p:attrName>
                                        </p:attrNameLst>
                                      </p:cBhvr>
                                      <p:to>
                                        <p:strVal val="visible"/>
                                      </p:to>
                                    </p:set>
                                    <p:animEffect transition="in" filter="fade">
                                      <p:cBhvr>
                                        <p:cTn id="38" dur="500"/>
                                        <p:tgtEl>
                                          <p:spTgt spid="11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8"/>
                                        </p:tgtEl>
                                        <p:attrNameLst>
                                          <p:attrName>style.visibility</p:attrName>
                                        </p:attrNameLst>
                                      </p:cBhvr>
                                      <p:to>
                                        <p:strVal val="visible"/>
                                      </p:to>
                                    </p:set>
                                    <p:animEffect transition="in" filter="fade">
                                      <p:cBhvr>
                                        <p:cTn id="41" dur="500"/>
                                        <p:tgtEl>
                                          <p:spTgt spid="6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18"/>
                                        </p:tgtEl>
                                        <p:attrNameLst>
                                          <p:attrName>style.visibility</p:attrName>
                                        </p:attrNameLst>
                                      </p:cBhvr>
                                      <p:to>
                                        <p:strVal val="visible"/>
                                      </p:to>
                                    </p:set>
                                    <p:animEffect transition="in" filter="fade">
                                      <p:cBhvr>
                                        <p:cTn id="46" dur="500"/>
                                        <p:tgtEl>
                                          <p:spTgt spid="118"/>
                                        </p:tgtEl>
                                      </p:cBhvr>
                                    </p:animEffect>
                                  </p:childTnLst>
                                </p:cTn>
                              </p:par>
                              <p:par>
                                <p:cTn id="47" presetID="10" presetClass="entr" presetSubtype="0" fill="hold" nodeType="withEffect">
                                  <p:stCondLst>
                                    <p:cond delay="0"/>
                                  </p:stCondLst>
                                  <p:childTnLst>
                                    <p:set>
                                      <p:cBhvr>
                                        <p:cTn id="48" dur="1" fill="hold">
                                          <p:stCondLst>
                                            <p:cond delay="0"/>
                                          </p:stCondLst>
                                        </p:cTn>
                                        <p:tgtEl>
                                          <p:spTgt spid="193"/>
                                        </p:tgtEl>
                                        <p:attrNameLst>
                                          <p:attrName>style.visibility</p:attrName>
                                        </p:attrNameLst>
                                      </p:cBhvr>
                                      <p:to>
                                        <p:strVal val="visible"/>
                                      </p:to>
                                    </p:set>
                                    <p:animEffect transition="in" filter="fade">
                                      <p:cBhvr>
                                        <p:cTn id="49" dur="500"/>
                                        <p:tgtEl>
                                          <p:spTgt spid="19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86"/>
                                        </p:tgtEl>
                                        <p:attrNameLst>
                                          <p:attrName>style.visibility</p:attrName>
                                        </p:attrNameLst>
                                      </p:cBhvr>
                                      <p:to>
                                        <p:strVal val="visible"/>
                                      </p:to>
                                    </p:set>
                                    <p:animEffect transition="in" filter="fade">
                                      <p:cBhvr>
                                        <p:cTn id="52" dur="500"/>
                                        <p:tgtEl>
                                          <p:spTgt spid="8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95"/>
                                        </p:tgtEl>
                                        <p:attrNameLst>
                                          <p:attrName>style.visibility</p:attrName>
                                        </p:attrNameLst>
                                      </p:cBhvr>
                                      <p:to>
                                        <p:strVal val="visible"/>
                                      </p:to>
                                    </p:set>
                                    <p:animEffect transition="in" filter="fade">
                                      <p:cBhvr>
                                        <p:cTn id="57" dur="500"/>
                                        <p:tgtEl>
                                          <p:spTgt spid="195"/>
                                        </p:tgtEl>
                                      </p:cBhvr>
                                    </p:animEffect>
                                  </p:childTnLst>
                                </p:cTn>
                              </p:par>
                              <p:par>
                                <p:cTn id="58" presetID="10" presetClass="entr" presetSubtype="0" fill="hold" nodeType="withEffect">
                                  <p:stCondLst>
                                    <p:cond delay="0"/>
                                  </p:stCondLst>
                                  <p:childTnLst>
                                    <p:set>
                                      <p:cBhvr>
                                        <p:cTn id="59" dur="1" fill="hold">
                                          <p:stCondLst>
                                            <p:cond delay="0"/>
                                          </p:stCondLst>
                                        </p:cTn>
                                        <p:tgtEl>
                                          <p:spTgt spid="194"/>
                                        </p:tgtEl>
                                        <p:attrNameLst>
                                          <p:attrName>style.visibility</p:attrName>
                                        </p:attrNameLst>
                                      </p:cBhvr>
                                      <p:to>
                                        <p:strVal val="visible"/>
                                      </p:to>
                                    </p:set>
                                    <p:animEffect transition="in" filter="fade">
                                      <p:cBhvr>
                                        <p:cTn id="60" dur="500"/>
                                        <p:tgtEl>
                                          <p:spTgt spid="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7" grpId="0" animBg="1"/>
      <p:bldP spid="68" grpId="0"/>
      <p:bldP spid="86" grpId="0"/>
      <p:bldP spid="87"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E7B14F-CABD-6936-D3BD-2EDD8A59A220}"/>
              </a:ext>
            </a:extLst>
          </p:cNvPr>
          <p:cNvSpPr>
            <a:spLocks noGrp="1"/>
          </p:cNvSpPr>
          <p:nvPr>
            <p:ph type="title"/>
          </p:nvPr>
        </p:nvSpPr>
        <p:spPr/>
        <p:txBody>
          <a:bodyPr/>
          <a:lstStyle/>
          <a:p>
            <a:r>
              <a:rPr lang="en-US" dirty="0"/>
              <a:t>Outline</a:t>
            </a:r>
          </a:p>
        </p:txBody>
      </p:sp>
      <p:sp>
        <p:nvSpPr>
          <p:cNvPr id="4" name="Slide Number Placeholder 3">
            <a:extLst>
              <a:ext uri="{FF2B5EF4-FFF2-40B4-BE49-F238E27FC236}">
                <a16:creationId xmlns:a16="http://schemas.microsoft.com/office/drawing/2014/main" id="{1F3FB61B-B82A-A592-5700-EFB77F4382EC}"/>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pSp>
        <p:nvGrpSpPr>
          <p:cNvPr id="106" name="Group 105">
            <a:extLst>
              <a:ext uri="{FF2B5EF4-FFF2-40B4-BE49-F238E27FC236}">
                <a16:creationId xmlns:a16="http://schemas.microsoft.com/office/drawing/2014/main" id="{888C02F9-30CF-F68B-DB8B-58D67FF4D50E}"/>
              </a:ext>
            </a:extLst>
          </p:cNvPr>
          <p:cNvGrpSpPr/>
          <p:nvPr/>
        </p:nvGrpSpPr>
        <p:grpSpPr>
          <a:xfrm>
            <a:off x="0" y="813845"/>
            <a:ext cx="9144000" cy="646331"/>
            <a:chOff x="0" y="760286"/>
            <a:chExt cx="9144000" cy="646331"/>
          </a:xfrm>
        </p:grpSpPr>
        <p:sp>
          <p:nvSpPr>
            <p:cNvPr id="107" name="Rectangle 106">
              <a:extLst>
                <a:ext uri="{FF2B5EF4-FFF2-40B4-BE49-F238E27FC236}">
                  <a16:creationId xmlns:a16="http://schemas.microsoft.com/office/drawing/2014/main" id="{1DA35DCC-ECFB-21C1-79A3-3543FFDD55DF}"/>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Introduction</a:t>
              </a:r>
            </a:p>
          </p:txBody>
        </p:sp>
        <p:sp>
          <p:nvSpPr>
            <p:cNvPr id="108" name="TextBox 107">
              <a:extLst>
                <a:ext uri="{FF2B5EF4-FFF2-40B4-BE49-F238E27FC236}">
                  <a16:creationId xmlns:a16="http://schemas.microsoft.com/office/drawing/2014/main" id="{5259BFF8-6024-EC44-A0D5-85CFA4D5E985}"/>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1</a:t>
              </a:r>
            </a:p>
          </p:txBody>
        </p:sp>
      </p:grpSp>
      <p:grpSp>
        <p:nvGrpSpPr>
          <p:cNvPr id="109" name="Group 108">
            <a:extLst>
              <a:ext uri="{FF2B5EF4-FFF2-40B4-BE49-F238E27FC236}">
                <a16:creationId xmlns:a16="http://schemas.microsoft.com/office/drawing/2014/main" id="{6B8788BF-293D-4973-AB47-68B2E2E6BD39}"/>
              </a:ext>
            </a:extLst>
          </p:cNvPr>
          <p:cNvGrpSpPr/>
          <p:nvPr/>
        </p:nvGrpSpPr>
        <p:grpSpPr>
          <a:xfrm>
            <a:off x="0" y="1535161"/>
            <a:ext cx="9144000" cy="646331"/>
            <a:chOff x="0" y="760286"/>
            <a:chExt cx="9144000" cy="646331"/>
          </a:xfrm>
        </p:grpSpPr>
        <p:sp>
          <p:nvSpPr>
            <p:cNvPr id="110" name="Rectangle 109">
              <a:extLst>
                <a:ext uri="{FF2B5EF4-FFF2-40B4-BE49-F238E27FC236}">
                  <a16:creationId xmlns:a16="http://schemas.microsoft.com/office/drawing/2014/main" id="{A0B187D4-3F67-CAD7-690B-EDE63E21E754}"/>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Limitations of HTAP Systems</a:t>
              </a:r>
            </a:p>
          </p:txBody>
        </p:sp>
        <p:sp>
          <p:nvSpPr>
            <p:cNvPr id="111" name="TextBox 110">
              <a:extLst>
                <a:ext uri="{FF2B5EF4-FFF2-40B4-BE49-F238E27FC236}">
                  <a16:creationId xmlns:a16="http://schemas.microsoft.com/office/drawing/2014/main" id="{81AB0A63-373A-1F1A-F1B3-B74BE2F4D1B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2</a:t>
              </a:r>
            </a:p>
          </p:txBody>
        </p:sp>
      </p:grpSp>
      <p:grpSp>
        <p:nvGrpSpPr>
          <p:cNvPr id="112" name="Group 111">
            <a:extLst>
              <a:ext uri="{FF2B5EF4-FFF2-40B4-BE49-F238E27FC236}">
                <a16:creationId xmlns:a16="http://schemas.microsoft.com/office/drawing/2014/main" id="{2A143D2D-19E2-52B1-17BC-06B16F96E249}"/>
              </a:ext>
            </a:extLst>
          </p:cNvPr>
          <p:cNvGrpSpPr/>
          <p:nvPr/>
        </p:nvGrpSpPr>
        <p:grpSpPr>
          <a:xfrm>
            <a:off x="0" y="2257892"/>
            <a:ext cx="9144000" cy="646331"/>
            <a:chOff x="0" y="760286"/>
            <a:chExt cx="9144000" cy="646331"/>
          </a:xfrm>
        </p:grpSpPr>
        <p:sp>
          <p:nvSpPr>
            <p:cNvPr id="113" name="Rectangle 112">
              <a:extLst>
                <a:ext uri="{FF2B5EF4-FFF2-40B4-BE49-F238E27FC236}">
                  <a16:creationId xmlns:a16="http://schemas.microsoft.com/office/drawing/2014/main" id="{EFAB3207-DB1D-28FF-8125-D3D210B822E7}"/>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Polynesia: Overview</a:t>
              </a:r>
            </a:p>
          </p:txBody>
        </p:sp>
        <p:sp>
          <p:nvSpPr>
            <p:cNvPr id="114" name="TextBox 113">
              <a:extLst>
                <a:ext uri="{FF2B5EF4-FFF2-40B4-BE49-F238E27FC236}">
                  <a16:creationId xmlns:a16="http://schemas.microsoft.com/office/drawing/2014/main" id="{0B7FF3A4-E3A2-A98C-84A4-3269E9C0425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3</a:t>
              </a:r>
            </a:p>
          </p:txBody>
        </p:sp>
      </p:grpSp>
      <p:grpSp>
        <p:nvGrpSpPr>
          <p:cNvPr id="115" name="Group 114">
            <a:extLst>
              <a:ext uri="{FF2B5EF4-FFF2-40B4-BE49-F238E27FC236}">
                <a16:creationId xmlns:a16="http://schemas.microsoft.com/office/drawing/2014/main" id="{B2156272-2484-2BAA-22D9-EA8615BAF1C6}"/>
              </a:ext>
            </a:extLst>
          </p:cNvPr>
          <p:cNvGrpSpPr/>
          <p:nvPr/>
        </p:nvGrpSpPr>
        <p:grpSpPr>
          <a:xfrm>
            <a:off x="0" y="2977957"/>
            <a:ext cx="9144000" cy="646331"/>
            <a:chOff x="0" y="760286"/>
            <a:chExt cx="9144000" cy="646331"/>
          </a:xfrm>
        </p:grpSpPr>
        <p:sp>
          <p:nvSpPr>
            <p:cNvPr id="116" name="Rectangle 115">
              <a:extLst>
                <a:ext uri="{FF2B5EF4-FFF2-40B4-BE49-F238E27FC236}">
                  <a16:creationId xmlns:a16="http://schemas.microsoft.com/office/drawing/2014/main" id="{A22E679E-D4E7-644A-9EE5-593619794B7B}"/>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1E497D"/>
                  </a:solidFill>
                  <a:effectLst/>
                  <a:uLnTx/>
                  <a:uFillTx/>
                  <a:latin typeface="Gill Sans MT"/>
                  <a:ea typeface="+mn-ea"/>
                  <a:cs typeface="+mn-cs"/>
                </a:rPr>
                <a:t>Update Propagation Mechanism</a:t>
              </a:r>
            </a:p>
          </p:txBody>
        </p:sp>
        <p:sp>
          <p:nvSpPr>
            <p:cNvPr id="117" name="TextBox 116">
              <a:extLst>
                <a:ext uri="{FF2B5EF4-FFF2-40B4-BE49-F238E27FC236}">
                  <a16:creationId xmlns:a16="http://schemas.microsoft.com/office/drawing/2014/main" id="{422CF713-8B79-CBA1-66CE-A439C5912CEC}"/>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1E497D"/>
                  </a:solidFill>
                  <a:effectLst/>
                  <a:uLnTx/>
                  <a:uFillTx/>
                  <a:latin typeface="Arial Black" panose="020B0A04020102020204" pitchFamily="34" charset="0"/>
                  <a:ea typeface="+mn-ea"/>
                  <a:cs typeface="+mn-cs"/>
                </a:rPr>
                <a:t>4</a:t>
              </a:r>
            </a:p>
          </p:txBody>
        </p:sp>
      </p:grpSp>
      <p:grpSp>
        <p:nvGrpSpPr>
          <p:cNvPr id="118" name="Group 117">
            <a:extLst>
              <a:ext uri="{FF2B5EF4-FFF2-40B4-BE49-F238E27FC236}">
                <a16:creationId xmlns:a16="http://schemas.microsoft.com/office/drawing/2014/main" id="{203AEF00-029E-E7CC-7615-106033E29340}"/>
              </a:ext>
            </a:extLst>
          </p:cNvPr>
          <p:cNvGrpSpPr/>
          <p:nvPr/>
        </p:nvGrpSpPr>
        <p:grpSpPr>
          <a:xfrm>
            <a:off x="0" y="3700496"/>
            <a:ext cx="9144000" cy="646331"/>
            <a:chOff x="0" y="760286"/>
            <a:chExt cx="9144000" cy="646331"/>
          </a:xfrm>
        </p:grpSpPr>
        <p:sp>
          <p:nvSpPr>
            <p:cNvPr id="119" name="Rectangle 118">
              <a:extLst>
                <a:ext uri="{FF2B5EF4-FFF2-40B4-BE49-F238E27FC236}">
                  <a16:creationId xmlns:a16="http://schemas.microsoft.com/office/drawing/2014/main" id="{0808F5C9-848A-A9F9-C758-AA50E383EFCB}"/>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Consistency Mechanism</a:t>
              </a:r>
            </a:p>
          </p:txBody>
        </p:sp>
        <p:sp>
          <p:nvSpPr>
            <p:cNvPr id="120" name="TextBox 119">
              <a:extLst>
                <a:ext uri="{FF2B5EF4-FFF2-40B4-BE49-F238E27FC236}">
                  <a16:creationId xmlns:a16="http://schemas.microsoft.com/office/drawing/2014/main" id="{770C552A-8962-3D0E-9FB0-A20B2CC20E4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5</a:t>
              </a:r>
            </a:p>
          </p:txBody>
        </p:sp>
      </p:grpSp>
      <p:grpSp>
        <p:nvGrpSpPr>
          <p:cNvPr id="121" name="Group 120">
            <a:extLst>
              <a:ext uri="{FF2B5EF4-FFF2-40B4-BE49-F238E27FC236}">
                <a16:creationId xmlns:a16="http://schemas.microsoft.com/office/drawing/2014/main" id="{8A88DDB2-DBAB-27B3-993E-43DEB8AA0FEB}"/>
              </a:ext>
            </a:extLst>
          </p:cNvPr>
          <p:cNvGrpSpPr/>
          <p:nvPr/>
        </p:nvGrpSpPr>
        <p:grpSpPr>
          <a:xfrm>
            <a:off x="0" y="4418573"/>
            <a:ext cx="9144000" cy="646331"/>
            <a:chOff x="0" y="760286"/>
            <a:chExt cx="9144000" cy="646331"/>
          </a:xfrm>
        </p:grpSpPr>
        <p:sp>
          <p:nvSpPr>
            <p:cNvPr id="122" name="Rectangle 121">
              <a:extLst>
                <a:ext uri="{FF2B5EF4-FFF2-40B4-BE49-F238E27FC236}">
                  <a16:creationId xmlns:a16="http://schemas.microsoft.com/office/drawing/2014/main" id="{99CC86A4-B0C5-59F2-C8B8-B0C836F348D8}"/>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Analytical Engine</a:t>
              </a:r>
            </a:p>
          </p:txBody>
        </p:sp>
        <p:sp>
          <p:nvSpPr>
            <p:cNvPr id="123" name="TextBox 122">
              <a:extLst>
                <a:ext uri="{FF2B5EF4-FFF2-40B4-BE49-F238E27FC236}">
                  <a16:creationId xmlns:a16="http://schemas.microsoft.com/office/drawing/2014/main" id="{A2C64389-E06E-68A0-4308-1BF9AD770666}"/>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6</a:t>
              </a:r>
            </a:p>
          </p:txBody>
        </p:sp>
      </p:grpSp>
      <p:grpSp>
        <p:nvGrpSpPr>
          <p:cNvPr id="124" name="Group 123">
            <a:extLst>
              <a:ext uri="{FF2B5EF4-FFF2-40B4-BE49-F238E27FC236}">
                <a16:creationId xmlns:a16="http://schemas.microsoft.com/office/drawing/2014/main" id="{3CB50F68-85A2-6B8E-41E6-97BEED44B5FD}"/>
              </a:ext>
            </a:extLst>
          </p:cNvPr>
          <p:cNvGrpSpPr/>
          <p:nvPr/>
        </p:nvGrpSpPr>
        <p:grpSpPr>
          <a:xfrm>
            <a:off x="0" y="5138763"/>
            <a:ext cx="9144000" cy="646331"/>
            <a:chOff x="0" y="760286"/>
            <a:chExt cx="9144000" cy="646331"/>
          </a:xfrm>
        </p:grpSpPr>
        <p:sp>
          <p:nvSpPr>
            <p:cNvPr id="125" name="Rectangle 124">
              <a:extLst>
                <a:ext uri="{FF2B5EF4-FFF2-40B4-BE49-F238E27FC236}">
                  <a16:creationId xmlns:a16="http://schemas.microsoft.com/office/drawing/2014/main" id="{2BB17E3B-7B6F-8649-B580-6EEE8442B50C}"/>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Evaluation</a:t>
              </a:r>
            </a:p>
          </p:txBody>
        </p:sp>
        <p:sp>
          <p:nvSpPr>
            <p:cNvPr id="126" name="TextBox 125">
              <a:extLst>
                <a:ext uri="{FF2B5EF4-FFF2-40B4-BE49-F238E27FC236}">
                  <a16:creationId xmlns:a16="http://schemas.microsoft.com/office/drawing/2014/main" id="{239E8245-9518-2866-9522-FBAF347D986B}"/>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7</a:t>
              </a:r>
            </a:p>
          </p:txBody>
        </p:sp>
      </p:grpSp>
      <p:grpSp>
        <p:nvGrpSpPr>
          <p:cNvPr id="127" name="Group 126">
            <a:extLst>
              <a:ext uri="{FF2B5EF4-FFF2-40B4-BE49-F238E27FC236}">
                <a16:creationId xmlns:a16="http://schemas.microsoft.com/office/drawing/2014/main" id="{686CE7F1-78CD-C7C3-2299-22651F996394}"/>
              </a:ext>
            </a:extLst>
          </p:cNvPr>
          <p:cNvGrpSpPr/>
          <p:nvPr/>
        </p:nvGrpSpPr>
        <p:grpSpPr>
          <a:xfrm>
            <a:off x="0" y="5856861"/>
            <a:ext cx="9144000" cy="646331"/>
            <a:chOff x="0" y="760286"/>
            <a:chExt cx="9144000" cy="646331"/>
          </a:xfrm>
        </p:grpSpPr>
        <p:sp>
          <p:nvSpPr>
            <p:cNvPr id="128" name="Rectangle 127">
              <a:extLst>
                <a:ext uri="{FF2B5EF4-FFF2-40B4-BE49-F238E27FC236}">
                  <a16:creationId xmlns:a16="http://schemas.microsoft.com/office/drawing/2014/main" id="{E7BDD726-CA50-3CE6-7DF7-2091269B9AB5}"/>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Conclusion</a:t>
              </a:r>
            </a:p>
          </p:txBody>
        </p:sp>
        <p:sp>
          <p:nvSpPr>
            <p:cNvPr id="129" name="TextBox 128">
              <a:extLst>
                <a:ext uri="{FF2B5EF4-FFF2-40B4-BE49-F238E27FC236}">
                  <a16:creationId xmlns:a16="http://schemas.microsoft.com/office/drawing/2014/main" id="{08A61280-2D12-28EF-367C-EF4687451655}"/>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8</a:t>
              </a:r>
            </a:p>
          </p:txBody>
        </p:sp>
      </p:grpSp>
      <p:graphicFrame>
        <p:nvGraphicFramePr>
          <p:cNvPr id="29" name="Table 4">
            <a:extLst>
              <a:ext uri="{FF2B5EF4-FFF2-40B4-BE49-F238E27FC236}">
                <a16:creationId xmlns:a16="http://schemas.microsoft.com/office/drawing/2014/main" id="{4DEEC0D4-2C6C-47C1-08A8-AAD1D1841AD0}"/>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356255961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14400"/>
            <a:ext cx="8839200" cy="6324600"/>
          </a:xfrm>
        </p:spPr>
        <p:txBody>
          <a:bodyPr>
            <a:normAutofit/>
          </a:bodyPr>
          <a:lstStyle/>
          <a:p>
            <a:pPr lvl="1"/>
            <a:endParaRPr lang="en-US" sz="2200" dirty="0">
              <a:solidFill>
                <a:srgbClr val="595959"/>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marL="457200" lvl="1" indent="-457200">
              <a:buFont typeface="Arial"/>
              <a:buChar char="•"/>
            </a:pPr>
            <a:endParaRPr lang="en-US" sz="2600" dirty="0">
              <a:solidFill>
                <a:schemeClr val="tx2"/>
              </a:solidFill>
            </a:endParaRPr>
          </a:p>
          <a:p>
            <a:pPr lvl="1"/>
            <a:endParaRPr lang="en-US" sz="2400" dirty="0">
              <a:solidFill>
                <a:srgbClr val="595959"/>
              </a:solidFill>
            </a:endParaRPr>
          </a:p>
          <a:p>
            <a:pPr lvl="1"/>
            <a:endParaRPr lang="en-US" sz="2200" dirty="0">
              <a:solidFill>
                <a:srgbClr val="595959"/>
              </a:solidFill>
            </a:endParaRPr>
          </a:p>
        </p:txBody>
      </p:sp>
      <p:sp>
        <p:nvSpPr>
          <p:cNvPr id="20" name="Rectangle 19"/>
          <p:cNvSpPr/>
          <p:nvPr/>
        </p:nvSpPr>
        <p:spPr>
          <a:xfrm>
            <a:off x="0" y="895352"/>
            <a:ext cx="9144000" cy="830997"/>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One of the </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major challenges </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in multiple-instance systems is </a:t>
            </a:r>
            <a:br>
              <a:rPr kumimoji="0" lang="en-US" sz="24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to keep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analytical</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 replicas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up-to-date</a:t>
            </a:r>
          </a:p>
        </p:txBody>
      </p:sp>
      <p:sp>
        <p:nvSpPr>
          <p:cNvPr id="51" name="Rectangle 50"/>
          <p:cNvSpPr/>
          <p:nvPr/>
        </p:nvSpPr>
        <p:spPr>
          <a:xfrm>
            <a:off x="86833" y="4548036"/>
            <a:ext cx="7933267" cy="461665"/>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To maintain data freshness (via </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Update Propagation</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a:t>
            </a:r>
          </a:p>
        </p:txBody>
      </p:sp>
      <p:grpSp>
        <p:nvGrpSpPr>
          <p:cNvPr id="52" name="Group 51"/>
          <p:cNvGrpSpPr/>
          <p:nvPr/>
        </p:nvGrpSpPr>
        <p:grpSpPr>
          <a:xfrm>
            <a:off x="163696" y="4904210"/>
            <a:ext cx="9448800" cy="874932"/>
            <a:chOff x="568179" y="3421559"/>
            <a:chExt cx="8407213" cy="883478"/>
          </a:xfrm>
        </p:grpSpPr>
        <p:sp>
          <p:nvSpPr>
            <p:cNvPr id="53" name="TextBox 52"/>
            <p:cNvSpPr txBox="1"/>
            <p:nvPr/>
          </p:nvSpPr>
          <p:spPr>
            <a:xfrm>
              <a:off x="568179" y="3421559"/>
              <a:ext cx="474011" cy="7148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lumMod val="65000"/>
                      <a:lumOff val="35000"/>
                    </a:prstClr>
                  </a:solidFill>
                  <a:effectLst/>
                  <a:uLnTx/>
                  <a:uFillTx/>
                  <a:latin typeface="Gill Sans MT"/>
                  <a:ea typeface="+mn-ea"/>
                  <a:cs typeface="Gill Sans MT"/>
                </a:rPr>
                <a:t>1</a:t>
              </a:r>
            </a:p>
          </p:txBody>
        </p:sp>
        <p:sp>
          <p:nvSpPr>
            <p:cNvPr id="54" name="TextBox 53"/>
            <p:cNvSpPr txBox="1"/>
            <p:nvPr/>
          </p:nvSpPr>
          <p:spPr>
            <a:xfrm>
              <a:off x="974390" y="3528081"/>
              <a:ext cx="8001002" cy="77695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C00000"/>
                  </a:solidFill>
                  <a:effectLst/>
                  <a:uLnTx/>
                  <a:uFillTx/>
                  <a:latin typeface="Gill Sans MT"/>
                  <a:ea typeface="+mn-ea"/>
                  <a:cs typeface="Gill Sans MT"/>
                </a:rPr>
                <a:t>Update Gathering and Shipping</a:t>
              </a:r>
              <a:r>
                <a:rPr kumimoji="0" lang="en-US" sz="2200" b="1" i="0" u="none" strike="noStrike" kern="1200" cap="none" spc="0" normalizeH="0" baseline="0" noProof="0" dirty="0">
                  <a:ln>
                    <a:noFill/>
                  </a:ln>
                  <a:solidFill>
                    <a:srgbClr val="1F497D"/>
                  </a:solidFill>
                  <a:effectLst/>
                  <a:uLnTx/>
                  <a:uFillTx/>
                  <a:latin typeface="Gill Sans MT"/>
                  <a:ea typeface="+mn-ea"/>
                  <a:cs typeface="Gill Sans MT"/>
                </a:rPr>
                <a:t>: </a:t>
              </a:r>
              <a:r>
                <a:rPr kumimoji="0" lang="en-US" sz="2200" b="1" i="0" u="none" strike="noStrike" kern="1200" cap="none" spc="0" normalizeH="0" baseline="0" noProof="0" dirty="0">
                  <a:ln>
                    <a:noFill/>
                  </a:ln>
                  <a:solidFill>
                    <a:srgbClr val="1400FF"/>
                  </a:solidFill>
                  <a:effectLst/>
                  <a:uLnTx/>
                  <a:uFillTx/>
                  <a:latin typeface="Gill Sans MT"/>
                  <a:ea typeface="+mn-ea"/>
                  <a:cs typeface="Gill Sans MT"/>
                </a:rPr>
                <a:t>gather</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 </a:t>
              </a:r>
              <a:r>
                <a:rPr kumimoji="0" lang="en-US" sz="2200" b="1" i="0" u="none" strike="noStrike" kern="1200" cap="none" spc="0" normalizeH="0" baseline="0" noProof="0" dirty="0">
                  <a:ln>
                    <a:noFill/>
                  </a:ln>
                  <a:solidFill>
                    <a:srgbClr val="1F497D"/>
                  </a:solidFill>
                  <a:effectLst/>
                  <a:uLnTx/>
                  <a:uFillTx/>
                  <a:latin typeface="Gill Sans MT"/>
                  <a:ea typeface="+mn-ea"/>
                  <a:cs typeface="Gill Sans MT"/>
                </a:rPr>
                <a:t>updates from </a:t>
              </a:r>
              <a:br>
                <a:rPr kumimoji="0" lang="en-US" sz="2200" b="1" i="0" u="none" strike="noStrike" kern="1200" cap="none" spc="0" normalizeH="0" baseline="0" noProof="0" dirty="0">
                  <a:ln>
                    <a:noFill/>
                  </a:ln>
                  <a:solidFill>
                    <a:srgbClr val="1F497D"/>
                  </a:solidFill>
                  <a:effectLst/>
                  <a:uLnTx/>
                  <a:uFillTx/>
                  <a:latin typeface="Gill Sans MT"/>
                  <a:ea typeface="+mn-ea"/>
                  <a:cs typeface="Gill Sans MT"/>
                </a:rPr>
              </a:br>
              <a:r>
                <a:rPr kumimoji="0" lang="en-US" sz="2200" b="1" i="0" u="none" strike="noStrike" kern="1200" cap="none" spc="0" normalizeH="0" baseline="0" noProof="0" dirty="0">
                  <a:ln>
                    <a:noFill/>
                  </a:ln>
                  <a:solidFill>
                    <a:srgbClr val="1F497D"/>
                  </a:solidFill>
                  <a:effectLst/>
                  <a:uLnTx/>
                  <a:uFillTx/>
                  <a:latin typeface="Gill Sans MT"/>
                  <a:ea typeface="+mn-ea"/>
                  <a:cs typeface="Gill Sans MT"/>
                </a:rPr>
                <a:t>transactional threads and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ship</a:t>
              </a:r>
              <a:r>
                <a:rPr kumimoji="0" lang="en-US" sz="2200" b="1" i="0" u="none" strike="noStrike" kern="1200" cap="none" spc="0" normalizeH="0" baseline="0" noProof="0" dirty="0">
                  <a:ln>
                    <a:noFill/>
                  </a:ln>
                  <a:solidFill>
                    <a:srgbClr val="1F497D"/>
                  </a:solidFill>
                  <a:effectLst/>
                  <a:uLnTx/>
                  <a:uFillTx/>
                  <a:latin typeface="Gill Sans MT"/>
                  <a:ea typeface="+mn-ea"/>
                  <a:cs typeface="Gill Sans MT"/>
                </a:rPr>
                <a:t> them to analytical the replica</a:t>
              </a:r>
            </a:p>
          </p:txBody>
        </p:sp>
      </p:grpSp>
      <p:grpSp>
        <p:nvGrpSpPr>
          <p:cNvPr id="55" name="Group 54"/>
          <p:cNvGrpSpPr/>
          <p:nvPr/>
        </p:nvGrpSpPr>
        <p:grpSpPr>
          <a:xfrm>
            <a:off x="163033" y="5692533"/>
            <a:ext cx="9144000" cy="848609"/>
            <a:chOff x="406767" y="3421560"/>
            <a:chExt cx="8475011" cy="856896"/>
          </a:xfrm>
        </p:grpSpPr>
        <p:sp>
          <p:nvSpPr>
            <p:cNvPr id="56" name="TextBox 55"/>
            <p:cNvSpPr txBox="1"/>
            <p:nvPr/>
          </p:nvSpPr>
          <p:spPr>
            <a:xfrm>
              <a:off x="406767" y="3421560"/>
              <a:ext cx="474011" cy="7148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lumMod val="65000"/>
                      <a:lumOff val="35000"/>
                    </a:prstClr>
                  </a:solidFill>
                  <a:effectLst/>
                  <a:uLnTx/>
                  <a:uFillTx/>
                  <a:latin typeface="Gill Sans MT"/>
                  <a:ea typeface="+mn-ea"/>
                  <a:cs typeface="Gill Sans MT"/>
                </a:rPr>
                <a:t>2</a:t>
              </a:r>
            </a:p>
          </p:txBody>
        </p:sp>
        <p:sp>
          <p:nvSpPr>
            <p:cNvPr id="57" name="TextBox 56"/>
            <p:cNvSpPr txBox="1"/>
            <p:nvPr/>
          </p:nvSpPr>
          <p:spPr>
            <a:xfrm>
              <a:off x="880776" y="3501501"/>
              <a:ext cx="8001002" cy="7769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C00000"/>
                  </a:solidFill>
                  <a:effectLst/>
                  <a:uLnTx/>
                  <a:uFillTx/>
                  <a:latin typeface="Gill Sans MT"/>
                  <a:ea typeface="+mn-ea"/>
                  <a:cs typeface="Gill Sans MT"/>
                </a:rPr>
                <a:t>Update Application</a:t>
              </a:r>
              <a:r>
                <a:rPr kumimoji="0" lang="en-US" sz="2200" b="1" i="0" u="none" strike="noStrike" kern="1200" cap="none" spc="0" normalizeH="0" baseline="0" noProof="0" dirty="0">
                  <a:ln>
                    <a:noFill/>
                  </a:ln>
                  <a:solidFill>
                    <a:srgbClr val="1F497D"/>
                  </a:solidFill>
                  <a:effectLst/>
                  <a:uLnTx/>
                  <a:uFillTx/>
                  <a:latin typeface="Gill Sans MT"/>
                  <a:ea typeface="+mn-ea"/>
                  <a:cs typeface="Gill Sans MT"/>
                </a:rPr>
                <a:t>: perform the necessary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format conversation </a:t>
              </a:r>
              <a:r>
                <a:rPr kumimoji="0" lang="en-US" sz="2200" b="1" i="0" u="none" strike="noStrike" kern="1200" cap="none" spc="0" normalizeH="0" baseline="0" noProof="0" dirty="0">
                  <a:ln>
                    <a:noFill/>
                  </a:ln>
                  <a:solidFill>
                    <a:srgbClr val="1F497D"/>
                  </a:solidFill>
                  <a:effectLst/>
                  <a:uLnTx/>
                  <a:uFillTx/>
                  <a:latin typeface="Gill Sans MT"/>
                  <a:ea typeface="+mn-ea"/>
                  <a:cs typeface="Gill Sans MT"/>
                </a:rPr>
                <a:t>and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apply</a:t>
              </a:r>
              <a:r>
                <a:rPr kumimoji="0" lang="en-US" sz="2200" b="1" i="0" u="none" strike="noStrike" kern="1200" cap="none" spc="0" normalizeH="0" baseline="0" noProof="0" dirty="0">
                  <a:ln>
                    <a:noFill/>
                  </a:ln>
                  <a:solidFill>
                    <a:srgbClr val="1F497D"/>
                  </a:solidFill>
                  <a:effectLst/>
                  <a:uLnTx/>
                  <a:uFillTx/>
                  <a:latin typeface="Gill Sans MT"/>
                  <a:ea typeface="+mn-ea"/>
                  <a:cs typeface="Gill Sans MT"/>
                </a:rPr>
                <a:t> those updates to analytical replicas</a:t>
              </a:r>
            </a:p>
          </p:txBody>
        </p:sp>
      </p:grpSp>
      <p:grpSp>
        <p:nvGrpSpPr>
          <p:cNvPr id="8" name="Group 7"/>
          <p:cNvGrpSpPr/>
          <p:nvPr/>
        </p:nvGrpSpPr>
        <p:grpSpPr>
          <a:xfrm>
            <a:off x="1752600" y="1805765"/>
            <a:ext cx="5486400" cy="2754675"/>
            <a:chOff x="1600200" y="1918517"/>
            <a:chExt cx="5486400" cy="3762508"/>
          </a:xfrm>
        </p:grpSpPr>
        <p:grpSp>
          <p:nvGrpSpPr>
            <p:cNvPr id="31" name="Group 30"/>
            <p:cNvGrpSpPr/>
            <p:nvPr/>
          </p:nvGrpSpPr>
          <p:grpSpPr>
            <a:xfrm>
              <a:off x="1600200" y="1918517"/>
              <a:ext cx="5486400" cy="3226437"/>
              <a:chOff x="1524000" y="1761293"/>
              <a:chExt cx="5486400" cy="3474623"/>
            </a:xfrm>
          </p:grpSpPr>
          <p:sp>
            <p:nvSpPr>
              <p:cNvPr id="32" name="Rectangle 31"/>
              <p:cNvSpPr/>
              <p:nvPr/>
            </p:nvSpPr>
            <p:spPr>
              <a:xfrm>
                <a:off x="1981200" y="2433801"/>
                <a:ext cx="5029200" cy="2802115"/>
              </a:xfrm>
              <a:prstGeom prst="rect">
                <a:avLst/>
              </a:prstGeom>
              <a:ln w="38100" cmpd="sng">
                <a:solidFill>
                  <a:srgbClr val="000000"/>
                </a:solidFill>
                <a:prstDash val="dash"/>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Gill Sans MT"/>
                </a:endParaRPr>
              </a:p>
            </p:txBody>
          </p:sp>
          <p:grpSp>
            <p:nvGrpSpPr>
              <p:cNvPr id="33" name="Group 32"/>
              <p:cNvGrpSpPr/>
              <p:nvPr/>
            </p:nvGrpSpPr>
            <p:grpSpPr>
              <a:xfrm>
                <a:off x="2278529" y="3429000"/>
                <a:ext cx="1752600" cy="990600"/>
                <a:chOff x="152400" y="3962400"/>
                <a:chExt cx="2590800" cy="990600"/>
              </a:xfrm>
            </p:grpSpPr>
            <p:sp>
              <p:nvSpPr>
                <p:cNvPr id="49" name="Can 48"/>
                <p:cNvSpPr/>
                <p:nvPr/>
              </p:nvSpPr>
              <p:spPr>
                <a:xfrm>
                  <a:off x="533400" y="3962400"/>
                  <a:ext cx="1828800" cy="990600"/>
                </a:xfrm>
                <a:prstGeom prst="can">
                  <a:avLst/>
                </a:prstGeom>
                <a:solidFill>
                  <a:srgbClr val="1F497D"/>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mn-ea"/>
                    <a:cs typeface="Gill Sans MT"/>
                  </a:endParaRPr>
                </a:p>
              </p:txBody>
            </p:sp>
            <p:sp>
              <p:nvSpPr>
                <p:cNvPr id="50" name="Rectangle 49"/>
                <p:cNvSpPr/>
                <p:nvPr/>
              </p:nvSpPr>
              <p:spPr>
                <a:xfrm>
                  <a:off x="152400" y="4200133"/>
                  <a:ext cx="2590800" cy="400110"/>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Gill Sans MT"/>
                      <a:ea typeface="+mn-ea"/>
                      <a:cs typeface="Gill Sans MT"/>
                    </a:rPr>
                    <a:t>Replica</a:t>
                  </a:r>
                </a:p>
              </p:txBody>
            </p:sp>
          </p:grpSp>
          <p:grpSp>
            <p:nvGrpSpPr>
              <p:cNvPr id="34" name="Group 33"/>
              <p:cNvGrpSpPr/>
              <p:nvPr/>
            </p:nvGrpSpPr>
            <p:grpSpPr>
              <a:xfrm>
                <a:off x="5154688" y="2667000"/>
                <a:ext cx="1828800" cy="1053761"/>
                <a:chOff x="112618" y="3962400"/>
                <a:chExt cx="2703443" cy="1053761"/>
              </a:xfrm>
            </p:grpSpPr>
            <p:sp>
              <p:nvSpPr>
                <p:cNvPr id="47" name="Can 46"/>
                <p:cNvSpPr/>
                <p:nvPr/>
              </p:nvSpPr>
              <p:spPr>
                <a:xfrm>
                  <a:off x="533400" y="3962400"/>
                  <a:ext cx="1828801" cy="1030951"/>
                </a:xfrm>
                <a:prstGeom prst="can">
                  <a:avLst/>
                </a:prstGeom>
                <a:solidFill>
                  <a:srgbClr val="1F497D"/>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mn-ea"/>
                    <a:cs typeface="Gill Sans MT"/>
                  </a:endParaRPr>
                </a:p>
              </p:txBody>
            </p:sp>
            <p:sp>
              <p:nvSpPr>
                <p:cNvPr id="48" name="Rectangle 47"/>
                <p:cNvSpPr/>
                <p:nvPr/>
              </p:nvSpPr>
              <p:spPr>
                <a:xfrm>
                  <a:off x="112618" y="4065455"/>
                  <a:ext cx="2703443" cy="950706"/>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Gill Sans MT"/>
                      <a:ea typeface="+mn-ea"/>
                      <a:cs typeface="Gill Sans MT"/>
                    </a:rPr>
                    <a:t>Analytical Replica</a:t>
                  </a:r>
                </a:p>
              </p:txBody>
            </p:sp>
          </p:grpSp>
          <p:grpSp>
            <p:nvGrpSpPr>
              <p:cNvPr id="35" name="Group 34"/>
              <p:cNvGrpSpPr/>
              <p:nvPr/>
            </p:nvGrpSpPr>
            <p:grpSpPr>
              <a:xfrm>
                <a:off x="5154688" y="3962400"/>
                <a:ext cx="1828800" cy="1161432"/>
                <a:chOff x="112617" y="3962400"/>
                <a:chExt cx="2703443" cy="1161432"/>
              </a:xfrm>
            </p:grpSpPr>
            <p:sp>
              <p:nvSpPr>
                <p:cNvPr id="45" name="Can 44"/>
                <p:cNvSpPr/>
                <p:nvPr/>
              </p:nvSpPr>
              <p:spPr>
                <a:xfrm>
                  <a:off x="533400" y="3962400"/>
                  <a:ext cx="1828799" cy="1030950"/>
                </a:xfrm>
                <a:prstGeom prst="can">
                  <a:avLst/>
                </a:prstGeom>
                <a:solidFill>
                  <a:srgbClr val="1F497D"/>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mn-ea"/>
                    <a:cs typeface="Gill Sans MT"/>
                  </a:endParaRPr>
                </a:p>
              </p:txBody>
            </p:sp>
            <p:sp>
              <p:nvSpPr>
                <p:cNvPr id="46" name="Rectangle 45"/>
                <p:cNvSpPr/>
                <p:nvPr/>
              </p:nvSpPr>
              <p:spPr>
                <a:xfrm>
                  <a:off x="112617" y="4127856"/>
                  <a:ext cx="2703443" cy="995976"/>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Gill Sans MT"/>
                      <a:ea typeface="+mn-ea"/>
                      <a:cs typeface="Gill Sans MT"/>
                    </a:rPr>
                    <a:t>Analytical Replica</a:t>
                  </a:r>
                </a:p>
              </p:txBody>
            </p:sp>
          </p:grpSp>
          <p:grpSp>
            <p:nvGrpSpPr>
              <p:cNvPr id="36" name="Group 35"/>
              <p:cNvGrpSpPr/>
              <p:nvPr/>
            </p:nvGrpSpPr>
            <p:grpSpPr>
              <a:xfrm>
                <a:off x="1524000" y="1761293"/>
                <a:ext cx="3116729" cy="1591507"/>
                <a:chOff x="-533400" y="2216035"/>
                <a:chExt cx="3116729" cy="1591507"/>
              </a:xfrm>
            </p:grpSpPr>
            <p:sp>
              <p:nvSpPr>
                <p:cNvPr id="41" name="Freeform 40"/>
                <p:cNvSpPr/>
                <p:nvPr/>
              </p:nvSpPr>
              <p:spPr>
                <a:xfrm>
                  <a:off x="983129" y="2894001"/>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42" name="TextBox 41"/>
                <p:cNvSpPr txBox="1"/>
                <p:nvPr/>
              </p:nvSpPr>
              <p:spPr>
                <a:xfrm>
                  <a:off x="-533400" y="2216035"/>
                  <a:ext cx="3116729" cy="43088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ysClr val="windowText" lastClr="000000"/>
                      </a:solidFill>
                      <a:effectLst/>
                      <a:uLnTx/>
                      <a:uFillTx/>
                      <a:latin typeface="Gill Sans MT"/>
                      <a:ea typeface="+mn-ea"/>
                      <a:cs typeface="Gill Sans MT"/>
                    </a:rPr>
                    <a:t>Transactional queries</a:t>
                  </a:r>
                  <a:endPar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sp>
              <p:nvSpPr>
                <p:cNvPr id="43" name="Freeform 42"/>
                <p:cNvSpPr/>
                <p:nvPr/>
              </p:nvSpPr>
              <p:spPr>
                <a:xfrm>
                  <a:off x="1219200" y="3176321"/>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sp>
              <p:nvSpPr>
                <p:cNvPr id="44" name="Freeform 43"/>
                <p:cNvSpPr/>
                <p:nvPr/>
              </p:nvSpPr>
              <p:spPr>
                <a:xfrm>
                  <a:off x="762000" y="3276600"/>
                  <a:ext cx="228600" cy="530942"/>
                </a:xfrm>
                <a:custGeom>
                  <a:avLst/>
                  <a:gdLst>
                    <a:gd name="connsiteX0" fmla="*/ 46481 w 278783"/>
                    <a:gd name="connsiteY0" fmla="*/ 0 h 1037800"/>
                    <a:gd name="connsiteX1" fmla="*/ 278783 w 278783"/>
                    <a:gd name="connsiteY1" fmla="*/ 108427 h 1037800"/>
                    <a:gd name="connsiteX2" fmla="*/ 278783 w 278783"/>
                    <a:gd name="connsiteY2" fmla="*/ 108427 h 1037800"/>
                    <a:gd name="connsiteX3" fmla="*/ 15507 w 278783"/>
                    <a:gd name="connsiteY3" fmla="*/ 185874 h 1037800"/>
                    <a:gd name="connsiteX4" fmla="*/ 247810 w 278783"/>
                    <a:gd name="connsiteY4" fmla="*/ 325280 h 1037800"/>
                    <a:gd name="connsiteX5" fmla="*/ 20 w 278783"/>
                    <a:gd name="connsiteY5" fmla="*/ 464686 h 1037800"/>
                    <a:gd name="connsiteX6" fmla="*/ 263296 w 278783"/>
                    <a:gd name="connsiteY6" fmla="*/ 588603 h 1037800"/>
                    <a:gd name="connsiteX7" fmla="*/ 15507 w 278783"/>
                    <a:gd name="connsiteY7" fmla="*/ 697030 h 1037800"/>
                    <a:gd name="connsiteX8" fmla="*/ 247810 w 278783"/>
                    <a:gd name="connsiteY8" fmla="*/ 820946 h 1037800"/>
                    <a:gd name="connsiteX9" fmla="*/ 46481 w 278783"/>
                    <a:gd name="connsiteY9" fmla="*/ 898394 h 1037800"/>
                    <a:gd name="connsiteX10" fmla="*/ 216836 w 278783"/>
                    <a:gd name="connsiteY10" fmla="*/ 991331 h 1037800"/>
                    <a:gd name="connsiteX11" fmla="*/ 263296 w 278783"/>
                    <a:gd name="connsiteY11" fmla="*/ 1037800 h 103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8783" h="1037800">
                      <a:moveTo>
                        <a:pt x="46481" y="0"/>
                      </a:moveTo>
                      <a:lnTo>
                        <a:pt x="278783" y="108427"/>
                      </a:lnTo>
                      <a:lnTo>
                        <a:pt x="278783" y="108427"/>
                      </a:lnTo>
                      <a:cubicBezTo>
                        <a:pt x="234904" y="121335"/>
                        <a:pt x="20669" y="149732"/>
                        <a:pt x="15507" y="185874"/>
                      </a:cubicBezTo>
                      <a:cubicBezTo>
                        <a:pt x="10345" y="222016"/>
                        <a:pt x="250391" y="278811"/>
                        <a:pt x="247810" y="325280"/>
                      </a:cubicBezTo>
                      <a:cubicBezTo>
                        <a:pt x="245229" y="371749"/>
                        <a:pt x="-2561" y="420799"/>
                        <a:pt x="20" y="464686"/>
                      </a:cubicBezTo>
                      <a:cubicBezTo>
                        <a:pt x="2601" y="508573"/>
                        <a:pt x="260715" y="549879"/>
                        <a:pt x="263296" y="588603"/>
                      </a:cubicBezTo>
                      <a:cubicBezTo>
                        <a:pt x="265877" y="627327"/>
                        <a:pt x="18088" y="658306"/>
                        <a:pt x="15507" y="697030"/>
                      </a:cubicBezTo>
                      <a:cubicBezTo>
                        <a:pt x="12926" y="735754"/>
                        <a:pt x="242648" y="787385"/>
                        <a:pt x="247810" y="820946"/>
                      </a:cubicBezTo>
                      <a:cubicBezTo>
                        <a:pt x="252972" y="854507"/>
                        <a:pt x="51643" y="869997"/>
                        <a:pt x="46481" y="898394"/>
                      </a:cubicBezTo>
                      <a:cubicBezTo>
                        <a:pt x="41319" y="926791"/>
                        <a:pt x="180700" y="968097"/>
                        <a:pt x="216836" y="991331"/>
                      </a:cubicBezTo>
                      <a:cubicBezTo>
                        <a:pt x="252972" y="1014565"/>
                        <a:pt x="263296" y="1037800"/>
                        <a:pt x="263296" y="1037800"/>
                      </a:cubicBezTo>
                    </a:path>
                  </a:pathLst>
                </a:custGeom>
                <a:ln>
                  <a:solidFill>
                    <a:schemeClr val="tx2"/>
                  </a:solidFill>
                </a:ln>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Gill Sans MT"/>
                  </a:endParaRPr>
                </a:p>
              </p:txBody>
            </p:sp>
          </p:grpSp>
          <p:cxnSp>
            <p:nvCxnSpPr>
              <p:cNvPr id="37" name="Straight Arrow Connector 36"/>
              <p:cNvCxnSpPr/>
              <p:nvPr/>
            </p:nvCxnSpPr>
            <p:spPr>
              <a:xfrm flipV="1">
                <a:off x="4046071" y="3429000"/>
                <a:ext cx="1143000" cy="457200"/>
              </a:xfrm>
              <a:prstGeom prst="straightConnector1">
                <a:avLst/>
              </a:prstGeom>
              <a:ln w="5715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4046071" y="4038600"/>
                <a:ext cx="1135529" cy="533400"/>
              </a:xfrm>
              <a:prstGeom prst="straightConnector1">
                <a:avLst/>
              </a:prstGeom>
              <a:ln w="5715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3485759" y="2882140"/>
                <a:ext cx="182132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rPr>
                  <a:t>Updates</a:t>
                </a:r>
                <a:endPar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sp>
            <p:nvSpPr>
              <p:cNvPr id="40" name="TextBox 39"/>
              <p:cNvSpPr txBox="1"/>
              <p:nvPr/>
            </p:nvSpPr>
            <p:spPr>
              <a:xfrm>
                <a:off x="3485759" y="4530331"/>
                <a:ext cx="182132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ysClr val="windowText" lastClr="000000"/>
                    </a:solidFill>
                    <a:effectLst/>
                    <a:uLnTx/>
                    <a:uFillTx/>
                    <a:latin typeface="Gill Sans MT"/>
                    <a:ea typeface="+mn-ea"/>
                    <a:cs typeface="Gill Sans MT"/>
                  </a:rPr>
                  <a:t>Updates</a:t>
                </a:r>
                <a:endParaRPr kumimoji="0" lang="en-US" sz="1600" b="1" i="0" u="none" strike="noStrike" kern="0" cap="none" spc="0" normalizeH="0" baseline="0" noProof="0" dirty="0">
                  <a:ln>
                    <a:noFill/>
                  </a:ln>
                  <a:solidFill>
                    <a:sysClr val="windowText" lastClr="000000"/>
                  </a:solidFill>
                  <a:effectLst/>
                  <a:uLnTx/>
                  <a:uFillTx/>
                  <a:latin typeface="Gill Sans MT"/>
                  <a:ea typeface="+mn-ea"/>
                  <a:cs typeface="Gill Sans MT"/>
                </a:endParaRPr>
              </a:p>
            </p:txBody>
          </p:sp>
        </p:grpSp>
        <p:sp>
          <p:nvSpPr>
            <p:cNvPr id="58" name="TextBox 57"/>
            <p:cNvSpPr txBox="1"/>
            <p:nvPr/>
          </p:nvSpPr>
          <p:spPr>
            <a:xfrm>
              <a:off x="2590490" y="5134530"/>
              <a:ext cx="4012316" cy="54649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Multiple-Instance HTAP System</a:t>
              </a:r>
            </a:p>
          </p:txBody>
        </p:sp>
      </p:grpSp>
      <p:sp>
        <p:nvSpPr>
          <p:cNvPr id="60" name="Title 16">
            <a:extLst>
              <a:ext uri="{FF2B5EF4-FFF2-40B4-BE49-F238E27FC236}">
                <a16:creationId xmlns:a16="http://schemas.microsoft.com/office/drawing/2014/main" id="{2BD7E028-DDBD-764A-D6F8-6E81D4050799}"/>
              </a:ext>
            </a:extLst>
          </p:cNvPr>
          <p:cNvSpPr>
            <a:spLocks noGrp="1"/>
          </p:cNvSpPr>
          <p:nvPr>
            <p:ph type="title"/>
          </p:nvPr>
        </p:nvSpPr>
        <p:spPr>
          <a:xfrm>
            <a:off x="0" y="0"/>
            <a:ext cx="9144000" cy="914400"/>
          </a:xfrm>
        </p:spPr>
        <p:txBody>
          <a:bodyPr/>
          <a:lstStyle/>
          <a:p>
            <a:r>
              <a:rPr lang="en-US" dirty="0"/>
              <a:t>Maintaining Data Freshness </a:t>
            </a:r>
          </a:p>
        </p:txBody>
      </p:sp>
      <p:sp>
        <p:nvSpPr>
          <p:cNvPr id="5" name="Slide Number Placeholder 4">
            <a:extLst>
              <a:ext uri="{FF2B5EF4-FFF2-40B4-BE49-F238E27FC236}">
                <a16:creationId xmlns:a16="http://schemas.microsoft.com/office/drawing/2014/main" id="{D3AF3CF4-0DBB-B44D-A765-434AAD236B95}"/>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61" name="Table 4">
            <a:extLst>
              <a:ext uri="{FF2B5EF4-FFF2-40B4-BE49-F238E27FC236}">
                <a16:creationId xmlns:a16="http://schemas.microsoft.com/office/drawing/2014/main" id="{DE8ADEEE-B5E9-1743-1BFD-35E2D2BDCB1C}"/>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1E497D"/>
                          </a:solidFill>
                          <a:latin typeface="+mn-lt"/>
                          <a:ea typeface="+mn-ea"/>
                          <a:cs typeface="Futura Medium" panose="020B0602020204020303" pitchFamily="34" charset="-79"/>
                        </a:rPr>
                        <a:t>●</a:t>
                      </a:r>
                      <a:r>
                        <a:rPr lang="en-US" sz="800" kern="1200" dirty="0">
                          <a:solidFill>
                            <a:srgbClr val="A6A6A6"/>
                          </a:solidFill>
                          <a:latin typeface="+mn-lt"/>
                          <a:ea typeface="+mn-ea"/>
                          <a:cs typeface="Futura Medium" panose="020B0602020204020303" pitchFamily="34" charset="-79"/>
                        </a:rPr>
                        <a:t> ●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50412207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Group 106">
            <a:extLst>
              <a:ext uri="{FF2B5EF4-FFF2-40B4-BE49-F238E27FC236}">
                <a16:creationId xmlns:a16="http://schemas.microsoft.com/office/drawing/2014/main" id="{EAFC26B9-9367-447C-6D02-C7AD41885954}"/>
              </a:ext>
            </a:extLst>
          </p:cNvPr>
          <p:cNvGrpSpPr/>
          <p:nvPr/>
        </p:nvGrpSpPr>
        <p:grpSpPr>
          <a:xfrm>
            <a:off x="-8975" y="1706394"/>
            <a:ext cx="9144000" cy="4730406"/>
            <a:chOff x="3342659" y="2498668"/>
            <a:chExt cx="9144000" cy="4730406"/>
          </a:xfrm>
        </p:grpSpPr>
        <p:sp>
          <p:nvSpPr>
            <p:cNvPr id="105" name="Rounded Rectangle 104">
              <a:extLst>
                <a:ext uri="{FF2B5EF4-FFF2-40B4-BE49-F238E27FC236}">
                  <a16:creationId xmlns:a16="http://schemas.microsoft.com/office/drawing/2014/main" id="{7184AB1E-4EE3-5839-1138-74268A21ED9D}"/>
                </a:ext>
              </a:extLst>
            </p:cNvPr>
            <p:cNvSpPr/>
            <p:nvPr/>
          </p:nvSpPr>
          <p:spPr>
            <a:xfrm>
              <a:off x="6332450" y="2498668"/>
              <a:ext cx="6120777" cy="3098462"/>
            </a:xfrm>
            <a:prstGeom prst="roundRect">
              <a:avLst>
                <a:gd name="adj" fmla="val 3387"/>
              </a:avLst>
            </a:prstGeom>
            <a:solidFill>
              <a:srgbClr val="FFEFF0"/>
            </a:solid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cxnSp>
          <p:nvCxnSpPr>
            <p:cNvPr id="74" name="Straight Arrow Connector 73"/>
            <p:cNvCxnSpPr>
              <a:cxnSpLocks/>
            </p:cNvCxnSpPr>
            <p:nvPr/>
          </p:nvCxnSpPr>
          <p:spPr>
            <a:xfrm>
              <a:off x="7994868" y="5468652"/>
              <a:ext cx="545394" cy="858125"/>
            </a:xfrm>
            <a:prstGeom prst="straightConnector1">
              <a:avLst/>
            </a:prstGeom>
            <a:ln w="38100" cap="flat" cmpd="sng">
              <a:solidFill>
                <a:srgbClr val="000000"/>
              </a:solidFill>
              <a:prstDash val="sysDash"/>
              <a:headEnd type="none" w="med" len="med"/>
              <a:tailEnd type="triangle" w="med" len="lg"/>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a:cxnSpLocks/>
            </p:cNvCxnSpPr>
            <p:nvPr/>
          </p:nvCxnSpPr>
          <p:spPr>
            <a:xfrm flipH="1">
              <a:off x="10342795" y="5466541"/>
              <a:ext cx="555814" cy="816301"/>
            </a:xfrm>
            <a:prstGeom prst="straightConnector1">
              <a:avLst/>
            </a:prstGeom>
            <a:ln w="38100" cap="flat" cmpd="sng">
              <a:solidFill>
                <a:srgbClr val="000000"/>
              </a:solidFill>
              <a:prstDash val="sysDash"/>
              <a:headEnd type="none" w="med" len="med"/>
              <a:tailEnd type="triangle" w="med" len="lg"/>
            </a:ln>
          </p:spPr>
          <p:style>
            <a:lnRef idx="1">
              <a:schemeClr val="accent1"/>
            </a:lnRef>
            <a:fillRef idx="0">
              <a:schemeClr val="accent1"/>
            </a:fillRef>
            <a:effectRef idx="0">
              <a:schemeClr val="accent1"/>
            </a:effectRef>
            <a:fontRef idx="minor">
              <a:schemeClr val="tx1"/>
            </a:fontRef>
          </p:style>
        </p:cxnSp>
        <p:sp>
          <p:nvSpPr>
            <p:cNvPr id="87" name="Rectangle 86"/>
            <p:cNvSpPr/>
            <p:nvPr/>
          </p:nvSpPr>
          <p:spPr>
            <a:xfrm>
              <a:off x="3342659" y="6398077"/>
              <a:ext cx="9144000" cy="830997"/>
            </a:xfrm>
            <a:prstGeom prst="rect">
              <a:avLst/>
            </a:prstGeom>
            <a:solidFill>
              <a:srgbClr val="800000"/>
            </a:solid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300" b="1" i="0" u="none" strike="noStrike" kern="1200" cap="none" spc="0" normalizeH="0" baseline="0" noProof="0" dirty="0">
                  <a:ln>
                    <a:noFill/>
                  </a:ln>
                  <a:solidFill>
                    <a:prstClr val="white"/>
                  </a:solidFill>
                  <a:effectLst/>
                  <a:uLnTx/>
                  <a:uFillTx/>
                  <a:latin typeface="Gill Sans MT"/>
                  <a:ea typeface="+mn-ea"/>
                  <a:cs typeface="Gill Sans MT"/>
                </a:rPr>
                <a:t>2</a:t>
              </a:r>
              <a:r>
                <a:rPr kumimoji="0" lang="en-US" sz="2300" b="1" i="0" u="none" strike="noStrike" kern="1200" cap="none" spc="0" normalizeH="0" baseline="30000" noProof="0" dirty="0">
                  <a:ln>
                    <a:noFill/>
                  </a:ln>
                  <a:solidFill>
                    <a:prstClr val="white"/>
                  </a:solidFill>
                  <a:effectLst/>
                  <a:uLnTx/>
                  <a:uFillTx/>
                  <a:latin typeface="Gill Sans MT"/>
                  <a:ea typeface="+mn-ea"/>
                  <a:cs typeface="Gill Sans MT"/>
                </a:rPr>
                <a:t>nd</a:t>
              </a:r>
              <a:r>
                <a:rPr kumimoji="0" lang="en-US" sz="2300" b="1" i="0" u="none" strike="noStrike" kern="1200" cap="none" spc="0" normalizeH="0" baseline="0" noProof="0" dirty="0">
                  <a:ln>
                    <a:noFill/>
                  </a:ln>
                  <a:solidFill>
                    <a:prstClr val="white"/>
                  </a:solidFill>
                  <a:effectLst/>
                  <a:uLnTx/>
                  <a:uFillTx/>
                  <a:latin typeface="Gill Sans MT"/>
                  <a:ea typeface="+mn-ea"/>
                  <a:cs typeface="Gill Sans MT"/>
                </a:rPr>
                <a:t> and 3</a:t>
              </a:r>
              <a:r>
                <a:rPr kumimoji="0" lang="en-US" sz="2300" b="1" i="0" u="none" strike="noStrike" kern="1200" cap="none" spc="0" normalizeH="0" baseline="30000" noProof="0" dirty="0">
                  <a:ln>
                    <a:noFill/>
                  </a:ln>
                  <a:solidFill>
                    <a:prstClr val="white"/>
                  </a:solidFill>
                  <a:effectLst/>
                  <a:uLnTx/>
                  <a:uFillTx/>
                  <a:latin typeface="Gill Sans MT"/>
                  <a:ea typeface="+mn-ea"/>
                  <a:cs typeface="Gill Sans MT"/>
                </a:rPr>
                <a:t>rd</a:t>
              </a:r>
              <a:r>
                <a:rPr kumimoji="0" lang="en-US" sz="2300" b="1" i="0" u="none" strike="noStrike" kern="1200" cap="none" spc="0" normalizeH="0" baseline="0" noProof="0" dirty="0">
                  <a:ln>
                    <a:noFill/>
                  </a:ln>
                  <a:solidFill>
                    <a:prstClr val="white"/>
                  </a:solidFill>
                  <a:effectLst/>
                  <a:uLnTx/>
                  <a:uFillTx/>
                  <a:latin typeface="Gill Sans MT"/>
                  <a:ea typeface="+mn-ea"/>
                  <a:cs typeface="Gill Sans MT"/>
                </a:rPr>
                <a:t> stages generate a </a:t>
              </a:r>
              <a:r>
                <a:rPr kumimoji="0" lang="en-US" sz="2300" b="1" i="0" u="sng" strike="noStrike" kern="1200" cap="none" spc="0" normalizeH="0" baseline="0" noProof="0" dirty="0">
                  <a:ln>
                    <a:noFill/>
                  </a:ln>
                  <a:solidFill>
                    <a:prstClr val="white"/>
                  </a:solidFill>
                  <a:effectLst/>
                  <a:uLnTx/>
                  <a:uFillTx/>
                  <a:latin typeface="Gill Sans MT"/>
                  <a:ea typeface="+mn-ea"/>
                  <a:cs typeface="Gill Sans MT"/>
                </a:rPr>
                <a:t>large amount of data movement </a:t>
              </a:r>
              <a:br>
                <a:rPr kumimoji="0" lang="en-US" sz="2300" b="1" i="0" u="none" strike="noStrike" kern="1200" cap="none" spc="0" normalizeH="0" baseline="0" noProof="0" dirty="0">
                  <a:ln>
                    <a:noFill/>
                  </a:ln>
                  <a:solidFill>
                    <a:prstClr val="white"/>
                  </a:solidFill>
                  <a:effectLst/>
                  <a:uLnTx/>
                  <a:uFillTx/>
                  <a:latin typeface="Gill Sans MT"/>
                  <a:ea typeface="+mn-ea"/>
                  <a:cs typeface="Gill Sans MT"/>
                </a:rPr>
              </a:br>
              <a:r>
                <a:rPr kumimoji="0" lang="en-US" sz="2300" b="1" i="0" u="none" strike="noStrike" kern="1200" cap="none" spc="0" normalizeH="0" baseline="0" noProof="0" dirty="0">
                  <a:ln>
                    <a:noFill/>
                  </a:ln>
                  <a:solidFill>
                    <a:prstClr val="white"/>
                  </a:solidFill>
                  <a:effectLst/>
                  <a:uLnTx/>
                  <a:uFillTx/>
                  <a:latin typeface="Gill Sans MT"/>
                  <a:ea typeface="+mn-ea"/>
                  <a:cs typeface="Gill Sans MT"/>
                </a:rPr>
                <a:t>and account for </a:t>
              </a:r>
              <a:r>
                <a:rPr kumimoji="0" lang="en-US" sz="2300" b="1" i="0" u="sng" strike="noStrike" kern="1200" cap="none" spc="0" normalizeH="0" baseline="0" noProof="0" dirty="0">
                  <a:ln>
                    <a:noFill/>
                  </a:ln>
                  <a:solidFill>
                    <a:prstClr val="white"/>
                  </a:solidFill>
                  <a:effectLst/>
                  <a:uLnTx/>
                  <a:uFillTx/>
                  <a:latin typeface="Gill Sans MT"/>
                  <a:ea typeface="+mn-ea"/>
                  <a:cs typeface="Gill Sans MT"/>
                </a:rPr>
                <a:t>87.2%</a:t>
              </a:r>
              <a:r>
                <a:rPr kumimoji="0" lang="en-US" sz="2300" b="1" i="0" u="none" strike="noStrike" kern="1200" cap="none" spc="0" normalizeH="0" baseline="0" noProof="0" dirty="0">
                  <a:ln>
                    <a:noFill/>
                  </a:ln>
                  <a:solidFill>
                    <a:prstClr val="white"/>
                  </a:solidFill>
                  <a:effectLst/>
                  <a:uLnTx/>
                  <a:uFillTx/>
                  <a:latin typeface="Gill Sans MT"/>
                  <a:ea typeface="+mn-ea"/>
                  <a:cs typeface="Gill Sans MT"/>
                </a:rPr>
                <a:t> of our algorithm’s execution time</a:t>
              </a:r>
            </a:p>
          </p:txBody>
        </p:sp>
      </p:grpSp>
      <p:sp>
        <p:nvSpPr>
          <p:cNvPr id="2" name="Title 1"/>
          <p:cNvSpPr>
            <a:spLocks noGrp="1"/>
          </p:cNvSpPr>
          <p:nvPr>
            <p:ph type="title"/>
          </p:nvPr>
        </p:nvSpPr>
        <p:spPr>
          <a:xfrm>
            <a:off x="-300523" y="-43152"/>
            <a:ext cx="9448800" cy="914400"/>
          </a:xfrm>
        </p:spPr>
        <p:txBody>
          <a:bodyPr/>
          <a:lstStyle/>
          <a:p>
            <a:r>
              <a:rPr lang="en-US" sz="3600" dirty="0"/>
              <a:t>Update Gathering &amp; Shipping:  Algorithm</a:t>
            </a:r>
          </a:p>
        </p:txBody>
      </p:sp>
      <p:sp>
        <p:nvSpPr>
          <p:cNvPr id="139" name="Rectangle 138"/>
          <p:cNvSpPr/>
          <p:nvPr/>
        </p:nvSpPr>
        <p:spPr>
          <a:xfrm>
            <a:off x="3603762" y="5160096"/>
            <a:ext cx="2102729" cy="345254"/>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Gill Sans MT"/>
                <a:ea typeface="+mn-ea"/>
                <a:cs typeface="Gill Sans MT"/>
              </a:rPr>
              <a:t>2</a:t>
            </a:r>
          </a:p>
        </p:txBody>
      </p:sp>
      <p:sp>
        <p:nvSpPr>
          <p:cNvPr id="124" name="Rectangle 123"/>
          <p:cNvSpPr/>
          <p:nvPr/>
        </p:nvSpPr>
        <p:spPr>
          <a:xfrm>
            <a:off x="6584969" y="5154201"/>
            <a:ext cx="2102729" cy="345251"/>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Gill Sans MT"/>
                <a:ea typeface="+mn-ea"/>
                <a:cs typeface="Gill Sans MT"/>
              </a:rPr>
              <a:t>3</a:t>
            </a:r>
          </a:p>
        </p:txBody>
      </p:sp>
      <p:sp>
        <p:nvSpPr>
          <p:cNvPr id="177" name="Rectangle 176"/>
          <p:cNvSpPr/>
          <p:nvPr/>
        </p:nvSpPr>
        <p:spPr>
          <a:xfrm>
            <a:off x="0" y="924001"/>
            <a:ext cx="9143996" cy="461665"/>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Update gathering &amp; shipping algorithm has </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three major </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stages:</a:t>
            </a:r>
          </a:p>
        </p:txBody>
      </p:sp>
      <p:grpSp>
        <p:nvGrpSpPr>
          <p:cNvPr id="179" name="Group 178">
            <a:extLst>
              <a:ext uri="{FF2B5EF4-FFF2-40B4-BE49-F238E27FC236}">
                <a16:creationId xmlns:a16="http://schemas.microsoft.com/office/drawing/2014/main" id="{6AE38787-F0A9-626E-7655-44CA4E1262AB}"/>
              </a:ext>
            </a:extLst>
          </p:cNvPr>
          <p:cNvGrpSpPr/>
          <p:nvPr/>
        </p:nvGrpSpPr>
        <p:grpSpPr>
          <a:xfrm>
            <a:off x="2981142" y="1787861"/>
            <a:ext cx="3516571" cy="3016995"/>
            <a:chOff x="2981142" y="1787861"/>
            <a:chExt cx="3516571" cy="3016995"/>
          </a:xfrm>
        </p:grpSpPr>
        <p:cxnSp>
          <p:nvCxnSpPr>
            <p:cNvPr id="79" name="Straight Connector 78">
              <a:extLst>
                <a:ext uri="{FF2B5EF4-FFF2-40B4-BE49-F238E27FC236}">
                  <a16:creationId xmlns:a16="http://schemas.microsoft.com/office/drawing/2014/main" id="{FE5C182A-5465-93A5-DC51-14553993E135}"/>
                </a:ext>
              </a:extLst>
            </p:cNvPr>
            <p:cNvCxnSpPr>
              <a:cxnSpLocks/>
            </p:cNvCxnSpPr>
            <p:nvPr/>
          </p:nvCxnSpPr>
          <p:spPr>
            <a:xfrm>
              <a:off x="2981142" y="1787861"/>
              <a:ext cx="0" cy="3016995"/>
            </a:xfrm>
            <a:prstGeom prst="line">
              <a:avLst/>
            </a:prstGeom>
            <a:ln w="25400">
              <a:solidFill>
                <a:schemeClr val="bg1">
                  <a:lumMod val="8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8" name="Straight Connector 167">
              <a:extLst>
                <a:ext uri="{FF2B5EF4-FFF2-40B4-BE49-F238E27FC236}">
                  <a16:creationId xmlns:a16="http://schemas.microsoft.com/office/drawing/2014/main" id="{31B1C5B2-6CA1-3623-7CC1-8E1EEB7B0B8C}"/>
                </a:ext>
              </a:extLst>
            </p:cNvPr>
            <p:cNvCxnSpPr>
              <a:cxnSpLocks/>
            </p:cNvCxnSpPr>
            <p:nvPr/>
          </p:nvCxnSpPr>
          <p:spPr>
            <a:xfrm>
              <a:off x="6497713" y="1787861"/>
              <a:ext cx="0" cy="3016995"/>
            </a:xfrm>
            <a:prstGeom prst="line">
              <a:avLst/>
            </a:prstGeom>
            <a:ln w="25400">
              <a:solidFill>
                <a:schemeClr val="bg1">
                  <a:lumMod val="8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80" name="Group 179">
            <a:extLst>
              <a:ext uri="{FF2B5EF4-FFF2-40B4-BE49-F238E27FC236}">
                <a16:creationId xmlns:a16="http://schemas.microsoft.com/office/drawing/2014/main" id="{B6903801-D501-BE99-1C3F-777262EA5017}"/>
              </a:ext>
            </a:extLst>
          </p:cNvPr>
          <p:cNvGrpSpPr/>
          <p:nvPr/>
        </p:nvGrpSpPr>
        <p:grpSpPr>
          <a:xfrm>
            <a:off x="-150058" y="1692352"/>
            <a:ext cx="3383794" cy="3112504"/>
            <a:chOff x="-150058" y="1692352"/>
            <a:chExt cx="3383794" cy="3112504"/>
          </a:xfrm>
        </p:grpSpPr>
        <p:sp>
          <p:nvSpPr>
            <p:cNvPr id="142" name="Rectangle 141"/>
            <p:cNvSpPr/>
            <p:nvPr/>
          </p:nvSpPr>
          <p:spPr>
            <a:xfrm>
              <a:off x="-150058" y="1692352"/>
              <a:ext cx="3131200" cy="707886"/>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61FF"/>
                  </a:solidFill>
                  <a:effectLst/>
                  <a:uLnTx/>
                  <a:uFillTx/>
                  <a:latin typeface="Gill Sans MT"/>
                  <a:ea typeface="+mn-ea"/>
                  <a:cs typeface="Gill Sans MT"/>
                </a:rPr>
                <a:t>Scan and Merge</a:t>
              </a:r>
            </a:p>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61FF"/>
                  </a:solidFill>
                  <a:effectLst/>
                  <a:uLnTx/>
                  <a:uFillTx/>
                  <a:latin typeface="Gill Sans MT"/>
                  <a:ea typeface="+mn-ea"/>
                  <a:cs typeface="Gill Sans MT"/>
                </a:rPr>
                <a:t>Transactional Updates</a:t>
              </a:r>
            </a:p>
          </p:txBody>
        </p:sp>
        <p:cxnSp>
          <p:nvCxnSpPr>
            <p:cNvPr id="143" name="Elbow Connector 142"/>
            <p:cNvCxnSpPr>
              <a:cxnSpLocks/>
              <a:stCxn id="156" idx="2"/>
              <a:endCxn id="146" idx="1"/>
            </p:cNvCxnSpPr>
            <p:nvPr/>
          </p:nvCxnSpPr>
          <p:spPr>
            <a:xfrm>
              <a:off x="1548607" y="3122763"/>
              <a:ext cx="387630" cy="849389"/>
            </a:xfrm>
            <a:prstGeom prst="bentConnector3">
              <a:avLst>
                <a:gd name="adj1" fmla="val 50000"/>
              </a:avLst>
            </a:prstGeom>
            <a:ln w="28575" cmpd="sng">
              <a:solidFill>
                <a:schemeClr val="tx1"/>
              </a:solidFill>
              <a:prstDash val="solid"/>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146" name="Rounded Rectangle 145"/>
            <p:cNvSpPr/>
            <p:nvPr/>
          </p:nvSpPr>
          <p:spPr>
            <a:xfrm>
              <a:off x="1936237" y="3638225"/>
              <a:ext cx="940881" cy="667854"/>
            </a:xfrm>
            <a:prstGeom prst="roundRect">
              <a:avLst/>
            </a:prstGeom>
            <a:solidFill>
              <a:srgbClr val="5FAF7D"/>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Gill Sans MT"/>
                  <a:ea typeface="+mn-ea"/>
                  <a:cs typeface="Gill Sans MT"/>
                </a:rPr>
                <a:t>Merge+ Sort</a:t>
              </a:r>
            </a:p>
          </p:txBody>
        </p:sp>
        <p:sp>
          <p:nvSpPr>
            <p:cNvPr id="147" name="Rectangle 146"/>
            <p:cNvSpPr/>
            <p:nvPr/>
          </p:nvSpPr>
          <p:spPr>
            <a:xfrm>
              <a:off x="345757" y="2624622"/>
              <a:ext cx="1639680" cy="338554"/>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Update Logs</a:t>
              </a:r>
            </a:p>
          </p:txBody>
        </p:sp>
        <p:sp>
          <p:nvSpPr>
            <p:cNvPr id="148" name="Rectangle 147"/>
            <p:cNvSpPr/>
            <p:nvPr/>
          </p:nvSpPr>
          <p:spPr>
            <a:xfrm>
              <a:off x="836669" y="3954705"/>
              <a:ext cx="599345" cy="332360"/>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mr-IN" sz="2000" b="1" i="0" u="none" strike="noStrike" kern="1200" cap="none" spc="0" normalizeH="0" baseline="0" noProof="0" dirty="0">
                  <a:ln>
                    <a:noFill/>
                  </a:ln>
                  <a:solidFill>
                    <a:prstClr val="black"/>
                  </a:solidFill>
                  <a:effectLst/>
                  <a:uLnTx/>
                  <a:uFillTx/>
                  <a:latin typeface="Gill Sans MT"/>
                  <a:ea typeface="+mn-ea"/>
                  <a:cs typeface="Gill Sans MT"/>
                </a:rPr>
                <a:t>…</a:t>
              </a: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150" name="Rectangle 149"/>
            <p:cNvSpPr/>
            <p:nvPr/>
          </p:nvSpPr>
          <p:spPr>
            <a:xfrm>
              <a:off x="-108587" y="2948725"/>
              <a:ext cx="1016627" cy="338554"/>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err="1">
                  <a:ln>
                    <a:noFill/>
                  </a:ln>
                  <a:solidFill>
                    <a:prstClr val="black"/>
                  </a:solidFill>
                  <a:effectLst/>
                  <a:uLnTx/>
                  <a:uFillTx/>
                  <a:latin typeface="Gill Sans MT"/>
                  <a:ea typeface="+mn-ea"/>
                  <a:cs typeface="Gill Sans MT"/>
                </a:rPr>
                <a:t>Tnx</a:t>
              </a: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 1</a:t>
              </a:r>
            </a:p>
          </p:txBody>
        </p:sp>
        <p:grpSp>
          <p:nvGrpSpPr>
            <p:cNvPr id="151" name="Group 150"/>
            <p:cNvGrpSpPr/>
            <p:nvPr/>
          </p:nvGrpSpPr>
          <p:grpSpPr>
            <a:xfrm rot="16200000">
              <a:off x="1031836" y="4246077"/>
              <a:ext cx="283832" cy="758025"/>
              <a:chOff x="7195474" y="2850764"/>
              <a:chExt cx="426713" cy="1611218"/>
            </a:xfrm>
          </p:grpSpPr>
          <p:sp>
            <p:nvSpPr>
              <p:cNvPr id="170" name="Rectangle 169"/>
              <p:cNvSpPr/>
              <p:nvPr/>
            </p:nvSpPr>
            <p:spPr>
              <a:xfrm>
                <a:off x="7197268" y="2850764"/>
                <a:ext cx="417724" cy="1611218"/>
              </a:xfrm>
              <a:prstGeom prst="rect">
                <a:avLst/>
              </a:prstGeom>
              <a:solidFill>
                <a:schemeClr val="bg2">
                  <a:lumMod val="75000"/>
                </a:schemeClr>
              </a:solidFill>
              <a:ln w="3810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cxnSp>
            <p:nvCxnSpPr>
              <p:cNvPr id="171" name="Straight Connector 170"/>
              <p:cNvCxnSpPr/>
              <p:nvPr/>
            </p:nvCxnSpPr>
            <p:spPr>
              <a:xfrm flipH="1" flipV="1">
                <a:off x="7195477" y="3171759"/>
                <a:ext cx="424692" cy="3075"/>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flipH="1" flipV="1">
                <a:off x="7195474" y="3490762"/>
                <a:ext cx="424694" cy="3075"/>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flipH="1" flipV="1">
                <a:off x="7197495" y="3818966"/>
                <a:ext cx="424692" cy="3075"/>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flipH="1" flipV="1">
                <a:off x="7197494" y="4166314"/>
                <a:ext cx="424692" cy="3075"/>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52" name="Group 151"/>
            <p:cNvGrpSpPr/>
            <p:nvPr/>
          </p:nvGrpSpPr>
          <p:grpSpPr>
            <a:xfrm rot="16200000">
              <a:off x="1027678" y="3279139"/>
              <a:ext cx="283836" cy="758025"/>
              <a:chOff x="7066575" y="2850764"/>
              <a:chExt cx="426714" cy="1611218"/>
            </a:xfrm>
          </p:grpSpPr>
          <p:sp>
            <p:nvSpPr>
              <p:cNvPr id="161" name="Rectangle 160"/>
              <p:cNvSpPr/>
              <p:nvPr/>
            </p:nvSpPr>
            <p:spPr>
              <a:xfrm>
                <a:off x="7068369" y="2850764"/>
                <a:ext cx="417723" cy="1611218"/>
              </a:xfrm>
              <a:prstGeom prst="rect">
                <a:avLst/>
              </a:prstGeom>
              <a:solidFill>
                <a:schemeClr val="bg2">
                  <a:lumMod val="75000"/>
                </a:schemeClr>
              </a:solidFill>
              <a:ln w="3810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cxnSp>
            <p:nvCxnSpPr>
              <p:cNvPr id="162" name="Straight Connector 161"/>
              <p:cNvCxnSpPr/>
              <p:nvPr/>
            </p:nvCxnSpPr>
            <p:spPr>
              <a:xfrm flipH="1" flipV="1">
                <a:off x="7066575" y="3171759"/>
                <a:ext cx="424692" cy="3075"/>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flipH="1" flipV="1">
                <a:off x="7066575" y="3490762"/>
                <a:ext cx="424694" cy="3075"/>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flipH="1" flipV="1">
                <a:off x="7068593" y="3818966"/>
                <a:ext cx="424696" cy="3075"/>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flipH="1" flipV="1">
                <a:off x="7068593" y="4166314"/>
                <a:ext cx="424693" cy="3075"/>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53" name="Group 152"/>
            <p:cNvGrpSpPr/>
            <p:nvPr/>
          </p:nvGrpSpPr>
          <p:grpSpPr>
            <a:xfrm rot="16200000">
              <a:off x="1027678" y="2741956"/>
              <a:ext cx="283833" cy="758025"/>
              <a:chOff x="7169699" y="2850764"/>
              <a:chExt cx="426712" cy="1611218"/>
            </a:xfrm>
          </p:grpSpPr>
          <p:sp>
            <p:nvSpPr>
              <p:cNvPr id="156" name="Rectangle 155"/>
              <p:cNvSpPr/>
              <p:nvPr/>
            </p:nvSpPr>
            <p:spPr>
              <a:xfrm>
                <a:off x="7171493" y="2850764"/>
                <a:ext cx="417727" cy="1611218"/>
              </a:xfrm>
              <a:prstGeom prst="rect">
                <a:avLst/>
              </a:prstGeom>
              <a:solidFill>
                <a:schemeClr val="bg2">
                  <a:lumMod val="75000"/>
                </a:schemeClr>
              </a:solidFill>
              <a:ln w="3810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cxnSp>
            <p:nvCxnSpPr>
              <p:cNvPr id="157" name="Straight Connector 156"/>
              <p:cNvCxnSpPr/>
              <p:nvPr/>
            </p:nvCxnSpPr>
            <p:spPr>
              <a:xfrm flipH="1" flipV="1">
                <a:off x="7169699" y="3171759"/>
                <a:ext cx="424694" cy="3075"/>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flipH="1" flipV="1">
                <a:off x="7169699" y="3490762"/>
                <a:ext cx="424692" cy="3075"/>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flipH="1" flipV="1">
                <a:off x="7171717" y="3818966"/>
                <a:ext cx="424693" cy="3075"/>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flipH="1" flipV="1">
                <a:off x="7171717" y="4166314"/>
                <a:ext cx="424694" cy="3075"/>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154" name="Elbow Connector 153"/>
            <p:cNvCxnSpPr>
              <a:cxnSpLocks/>
              <a:stCxn id="170" idx="2"/>
              <a:endCxn id="146" idx="1"/>
            </p:cNvCxnSpPr>
            <p:nvPr/>
          </p:nvCxnSpPr>
          <p:spPr>
            <a:xfrm flipV="1">
              <a:off x="1552765" y="3972152"/>
              <a:ext cx="383472" cy="654733"/>
            </a:xfrm>
            <a:prstGeom prst="bentConnector3">
              <a:avLst>
                <a:gd name="adj1" fmla="val 50000"/>
              </a:avLst>
            </a:prstGeom>
            <a:ln w="28575" cmpd="sng">
              <a:solidFill>
                <a:schemeClr val="tx1"/>
              </a:solidFill>
              <a:prstDash val="solid"/>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155" name="Elbow Connector 154"/>
            <p:cNvCxnSpPr>
              <a:cxnSpLocks/>
              <a:stCxn id="161" idx="2"/>
              <a:endCxn id="146" idx="1"/>
            </p:cNvCxnSpPr>
            <p:nvPr/>
          </p:nvCxnSpPr>
          <p:spPr>
            <a:xfrm>
              <a:off x="1548608" y="3659948"/>
              <a:ext cx="387629" cy="312204"/>
            </a:xfrm>
            <a:prstGeom prst="bentConnector3">
              <a:avLst>
                <a:gd name="adj1" fmla="val 50000"/>
              </a:avLst>
            </a:prstGeom>
            <a:ln w="28575" cmpd="sng">
              <a:solidFill>
                <a:schemeClr val="tx1"/>
              </a:solidFill>
              <a:prstDash val="solid"/>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92" name="Rectangle 91">
              <a:extLst>
                <a:ext uri="{FF2B5EF4-FFF2-40B4-BE49-F238E27FC236}">
                  <a16:creationId xmlns:a16="http://schemas.microsoft.com/office/drawing/2014/main" id="{A8F39FE3-8A65-C9C8-C07D-2F1CBD385185}"/>
                </a:ext>
              </a:extLst>
            </p:cNvPr>
            <p:cNvSpPr/>
            <p:nvPr/>
          </p:nvSpPr>
          <p:spPr>
            <a:xfrm>
              <a:off x="-107331" y="4466302"/>
              <a:ext cx="1016627" cy="338554"/>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err="1">
                  <a:ln>
                    <a:noFill/>
                  </a:ln>
                  <a:solidFill>
                    <a:prstClr val="black"/>
                  </a:solidFill>
                  <a:effectLst/>
                  <a:uLnTx/>
                  <a:uFillTx/>
                  <a:latin typeface="Gill Sans MT"/>
                  <a:ea typeface="+mn-ea"/>
                  <a:cs typeface="Gill Sans MT"/>
                </a:rPr>
                <a:t>Tnx</a:t>
              </a: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 N</a:t>
              </a:r>
            </a:p>
          </p:txBody>
        </p:sp>
        <p:sp>
          <p:nvSpPr>
            <p:cNvPr id="93" name="Rectangle 92">
              <a:extLst>
                <a:ext uri="{FF2B5EF4-FFF2-40B4-BE49-F238E27FC236}">
                  <a16:creationId xmlns:a16="http://schemas.microsoft.com/office/drawing/2014/main" id="{313A2CBA-2C0F-ABA9-FC71-2CDA60B1DD78}"/>
                </a:ext>
              </a:extLst>
            </p:cNvPr>
            <p:cNvSpPr/>
            <p:nvPr/>
          </p:nvSpPr>
          <p:spPr>
            <a:xfrm>
              <a:off x="-119335" y="3458074"/>
              <a:ext cx="1016627" cy="338554"/>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err="1">
                  <a:ln>
                    <a:noFill/>
                  </a:ln>
                  <a:solidFill>
                    <a:prstClr val="black"/>
                  </a:solidFill>
                  <a:effectLst/>
                  <a:uLnTx/>
                  <a:uFillTx/>
                  <a:latin typeface="Gill Sans MT"/>
                  <a:ea typeface="+mn-ea"/>
                  <a:cs typeface="Gill Sans MT"/>
                </a:rPr>
                <a:t>Tnx</a:t>
              </a: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 2</a:t>
              </a:r>
            </a:p>
          </p:txBody>
        </p:sp>
        <p:cxnSp>
          <p:nvCxnSpPr>
            <p:cNvPr id="133" name="Straight Arrow Connector 132">
              <a:extLst>
                <a:ext uri="{FF2B5EF4-FFF2-40B4-BE49-F238E27FC236}">
                  <a16:creationId xmlns:a16="http://schemas.microsoft.com/office/drawing/2014/main" id="{1F633053-8A4D-FDA2-CF6F-B2C2474AF968}"/>
                </a:ext>
              </a:extLst>
            </p:cNvPr>
            <p:cNvCxnSpPr>
              <a:cxnSpLocks/>
              <a:stCxn id="146" idx="3"/>
              <a:endCxn id="116" idx="0"/>
            </p:cNvCxnSpPr>
            <p:nvPr/>
          </p:nvCxnSpPr>
          <p:spPr>
            <a:xfrm>
              <a:off x="2877118" y="3972152"/>
              <a:ext cx="356618" cy="2468"/>
            </a:xfrm>
            <a:prstGeom prst="straightConnector1">
              <a:avLst/>
            </a:prstGeom>
            <a:ln w="38100" cmpd="sng">
              <a:solidFill>
                <a:srgbClr val="000000"/>
              </a:solidFill>
              <a:headEnd type="none" w="med" len="med"/>
              <a:tailEnd type="arrow"/>
            </a:ln>
          </p:spPr>
          <p:style>
            <a:lnRef idx="1">
              <a:schemeClr val="accent1"/>
            </a:lnRef>
            <a:fillRef idx="0">
              <a:schemeClr val="accent1"/>
            </a:fillRef>
            <a:effectRef idx="0">
              <a:schemeClr val="accent1"/>
            </a:effectRef>
            <a:fontRef idx="minor">
              <a:schemeClr val="tx1"/>
            </a:fontRef>
          </p:style>
        </p:cxnSp>
      </p:grpSp>
      <p:grpSp>
        <p:nvGrpSpPr>
          <p:cNvPr id="183" name="Group 182">
            <a:extLst>
              <a:ext uri="{FF2B5EF4-FFF2-40B4-BE49-F238E27FC236}">
                <a16:creationId xmlns:a16="http://schemas.microsoft.com/office/drawing/2014/main" id="{C2819EFE-7953-EDF3-D1A3-566C747AD376}"/>
              </a:ext>
            </a:extLst>
          </p:cNvPr>
          <p:cNvGrpSpPr/>
          <p:nvPr/>
        </p:nvGrpSpPr>
        <p:grpSpPr>
          <a:xfrm>
            <a:off x="6497707" y="1706394"/>
            <a:ext cx="2640550" cy="2659660"/>
            <a:chOff x="6497707" y="1706394"/>
            <a:chExt cx="2640550" cy="2659660"/>
          </a:xfrm>
        </p:grpSpPr>
        <p:sp>
          <p:nvSpPr>
            <p:cNvPr id="115" name="Rectangle 114"/>
            <p:cNvSpPr/>
            <p:nvPr/>
          </p:nvSpPr>
          <p:spPr>
            <a:xfrm>
              <a:off x="6497707" y="1706394"/>
              <a:ext cx="2640550" cy="707886"/>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B050"/>
                  </a:solidFill>
                  <a:effectLst/>
                  <a:uLnTx/>
                  <a:uFillTx/>
                  <a:latin typeface="Gill Sans MT"/>
                  <a:ea typeface="+mn-ea"/>
                  <a:cs typeface="Gill Sans MT"/>
                </a:rPr>
                <a:t>Transfer Updates</a:t>
              </a:r>
            </a:p>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B050"/>
                  </a:solidFill>
                  <a:effectLst/>
                  <a:uLnTx/>
                  <a:uFillTx/>
                  <a:latin typeface="Gill Sans MT"/>
                  <a:ea typeface="+mn-ea"/>
                  <a:cs typeface="Gill Sans MT"/>
                </a:rPr>
                <a:t>to Analytical Replica</a:t>
              </a:r>
            </a:p>
          </p:txBody>
        </p:sp>
        <p:sp>
          <p:nvSpPr>
            <p:cNvPr id="108" name="Rounded Rectangle 107"/>
            <p:cNvSpPr/>
            <p:nvPr/>
          </p:nvSpPr>
          <p:spPr>
            <a:xfrm>
              <a:off x="7178543" y="3595433"/>
              <a:ext cx="856576" cy="770621"/>
            </a:xfrm>
            <a:prstGeom prst="roundRect">
              <a:avLst/>
            </a:prstGeom>
            <a:solidFill>
              <a:srgbClr val="5FAF7D"/>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000000"/>
                  </a:solidFill>
                  <a:effectLst/>
                  <a:uLnTx/>
                  <a:uFillTx/>
                  <a:latin typeface="Gill Sans MT"/>
                  <a:ea typeface="+mn-ea"/>
                  <a:cs typeface="Gill Sans MT"/>
                </a:rPr>
                <a:t>Copy</a:t>
              </a:r>
            </a:p>
          </p:txBody>
        </p:sp>
        <p:grpSp>
          <p:nvGrpSpPr>
            <p:cNvPr id="109" name="Group 108"/>
            <p:cNvGrpSpPr/>
            <p:nvPr/>
          </p:nvGrpSpPr>
          <p:grpSpPr>
            <a:xfrm>
              <a:off x="8498981" y="3891722"/>
              <a:ext cx="526737" cy="173736"/>
              <a:chOff x="609600" y="3032184"/>
              <a:chExt cx="1066800" cy="402656"/>
            </a:xfrm>
          </p:grpSpPr>
          <p:cxnSp>
            <p:nvCxnSpPr>
              <p:cNvPr id="117" name="Straight Connector 116"/>
              <p:cNvCxnSpPr/>
              <p:nvPr/>
            </p:nvCxnSpPr>
            <p:spPr>
              <a:xfrm>
                <a:off x="1634938" y="3032184"/>
                <a:ext cx="0" cy="402656"/>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18" name="Group 117"/>
              <p:cNvGrpSpPr/>
              <p:nvPr/>
            </p:nvGrpSpPr>
            <p:grpSpPr>
              <a:xfrm>
                <a:off x="609600" y="3048000"/>
                <a:ext cx="1066800" cy="381000"/>
                <a:chOff x="609600" y="3048000"/>
                <a:chExt cx="1066800" cy="381000"/>
              </a:xfrm>
            </p:grpSpPr>
            <p:cxnSp>
              <p:nvCxnSpPr>
                <p:cNvPr id="119" name="Straight Connector 118"/>
                <p:cNvCxnSpPr/>
                <p:nvPr/>
              </p:nvCxnSpPr>
              <p:spPr>
                <a:xfrm flipH="1">
                  <a:off x="609600" y="3048000"/>
                  <a:ext cx="1066800" cy="0"/>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flipH="1">
                  <a:off x="609600" y="3429000"/>
                  <a:ext cx="1066800" cy="0"/>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1295400" y="3048000"/>
                  <a:ext cx="0" cy="381000"/>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914400" y="3048000"/>
                  <a:ext cx="0" cy="381000"/>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110" name="Rectangle 109"/>
            <p:cNvSpPr/>
            <p:nvPr/>
          </p:nvSpPr>
          <p:spPr>
            <a:xfrm>
              <a:off x="8021954" y="3208337"/>
              <a:ext cx="1079965" cy="584776"/>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err="1">
                  <a:ln>
                    <a:noFill/>
                  </a:ln>
                  <a:solidFill>
                    <a:prstClr val="black"/>
                  </a:solidFill>
                  <a:effectLst/>
                  <a:uLnTx/>
                  <a:uFillTx/>
                  <a:latin typeface="Gill Sans MT"/>
                  <a:ea typeface="+mn-ea"/>
                  <a:cs typeface="Gill Sans MT"/>
                </a:rPr>
                <a:t>Column</a:t>
              </a:r>
              <a:r>
                <a:rPr kumimoji="0" lang="en-US" sz="2000" b="1" i="0" u="none" strike="noStrike" kern="1200" cap="none" spc="0" normalizeH="0" baseline="-25000" noProof="0" dirty="0" err="1">
                  <a:ln>
                    <a:noFill/>
                  </a:ln>
                  <a:solidFill>
                    <a:prstClr val="black"/>
                  </a:solidFill>
                  <a:effectLst/>
                  <a:uLnTx/>
                  <a:uFillTx/>
                  <a:latin typeface="Gill Sans MT"/>
                  <a:ea typeface="+mn-ea"/>
                  <a:cs typeface="Gill Sans MT"/>
                </a:rPr>
                <a:t>i</a:t>
              </a: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 </a:t>
              </a:r>
              <a:br>
                <a:rPr kumimoji="0" lang="en-US" sz="16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Buffer</a:t>
              </a:r>
            </a:p>
          </p:txBody>
        </p:sp>
        <p:cxnSp>
          <p:nvCxnSpPr>
            <p:cNvPr id="112" name="Straight Arrow Connector 111"/>
            <p:cNvCxnSpPr/>
            <p:nvPr/>
          </p:nvCxnSpPr>
          <p:spPr>
            <a:xfrm flipV="1">
              <a:off x="8062401" y="3991158"/>
              <a:ext cx="356773" cy="1142"/>
            </a:xfrm>
            <a:prstGeom prst="straightConnector1">
              <a:avLst/>
            </a:prstGeom>
            <a:ln w="38100" cmpd="sng">
              <a:solidFill>
                <a:srgbClr val="000000"/>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165" name="Rectangle 164">
              <a:extLst>
                <a:ext uri="{FF2B5EF4-FFF2-40B4-BE49-F238E27FC236}">
                  <a16:creationId xmlns:a16="http://schemas.microsoft.com/office/drawing/2014/main" id="{8863186C-AC0E-386F-D9EB-EC6B6F7FD0AE}"/>
                </a:ext>
              </a:extLst>
            </p:cNvPr>
            <p:cNvSpPr/>
            <p:nvPr/>
          </p:nvSpPr>
          <p:spPr>
            <a:xfrm>
              <a:off x="6780859" y="2851886"/>
              <a:ext cx="1240197" cy="379591"/>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Gill Sans MT"/>
                  <a:ea typeface="+mn-ea"/>
                  <a:cs typeface="Gill Sans MT"/>
                </a:rPr>
                <a:t>Update</a:t>
              </a:r>
              <a:r>
                <a:rPr kumimoji="0" lang="en-US" sz="2400" b="1" i="0" u="none" strike="noStrike" kern="1200" cap="none" spc="0" normalizeH="0" baseline="-25000" noProof="0" dirty="0" err="1">
                  <a:ln>
                    <a:noFill/>
                  </a:ln>
                  <a:solidFill>
                    <a:prstClr val="black"/>
                  </a:solidFill>
                  <a:effectLst/>
                  <a:uLnTx/>
                  <a:uFillTx/>
                  <a:latin typeface="Gill Sans MT"/>
                  <a:ea typeface="+mn-ea"/>
                  <a:cs typeface="Gill Sans MT"/>
                </a:rPr>
                <a:t>k</a:t>
              </a:r>
              <a:endParaRPr kumimoji="0" lang="en-US" sz="1800" b="1" i="0" u="none" strike="noStrike" kern="1200" cap="none" spc="0" normalizeH="0" baseline="-25000" noProof="0" dirty="0">
                <a:ln>
                  <a:noFill/>
                </a:ln>
                <a:solidFill>
                  <a:prstClr val="black"/>
                </a:solidFill>
                <a:effectLst/>
                <a:uLnTx/>
                <a:uFillTx/>
                <a:latin typeface="Gill Sans MT"/>
                <a:ea typeface="+mn-ea"/>
                <a:cs typeface="Gill Sans MT"/>
              </a:endParaRPr>
            </a:p>
          </p:txBody>
        </p:sp>
      </p:grpSp>
      <p:cxnSp>
        <p:nvCxnSpPr>
          <p:cNvPr id="61" name="Elbow Connector 60">
            <a:extLst>
              <a:ext uri="{FF2B5EF4-FFF2-40B4-BE49-F238E27FC236}">
                <a16:creationId xmlns:a16="http://schemas.microsoft.com/office/drawing/2014/main" id="{860294D5-49FE-D38A-4A20-68CB8CD73405}"/>
              </a:ext>
            </a:extLst>
          </p:cNvPr>
          <p:cNvCxnSpPr>
            <a:cxnSpLocks/>
            <a:stCxn id="116" idx="2"/>
            <a:endCxn id="108" idx="0"/>
          </p:cNvCxnSpPr>
          <p:nvPr/>
        </p:nvCxnSpPr>
        <p:spPr>
          <a:xfrm flipV="1">
            <a:off x="3991761" y="3595433"/>
            <a:ext cx="3615070" cy="379187"/>
          </a:xfrm>
          <a:prstGeom prst="bentConnector4">
            <a:avLst>
              <a:gd name="adj1" fmla="val 13986"/>
              <a:gd name="adj2" fmla="val 196279"/>
            </a:avLst>
          </a:prstGeom>
          <a:ln w="38100">
            <a:solidFill>
              <a:schemeClr val="tx1"/>
            </a:solidFill>
            <a:headEnd type="none" w="med" len="med"/>
            <a:tailEnd type="arrow" w="med" len="med"/>
          </a:ln>
        </p:spPr>
        <p:style>
          <a:lnRef idx="1">
            <a:schemeClr val="dk1"/>
          </a:lnRef>
          <a:fillRef idx="0">
            <a:schemeClr val="dk1"/>
          </a:fillRef>
          <a:effectRef idx="0">
            <a:schemeClr val="dk1"/>
          </a:effectRef>
          <a:fontRef idx="minor">
            <a:schemeClr val="tx1"/>
          </a:fontRef>
        </p:style>
      </p:cxnSp>
      <p:grpSp>
        <p:nvGrpSpPr>
          <p:cNvPr id="182" name="Group 181">
            <a:extLst>
              <a:ext uri="{FF2B5EF4-FFF2-40B4-BE49-F238E27FC236}">
                <a16:creationId xmlns:a16="http://schemas.microsoft.com/office/drawing/2014/main" id="{06386C1F-3D8F-0515-783C-3732F8641E32}"/>
              </a:ext>
            </a:extLst>
          </p:cNvPr>
          <p:cNvGrpSpPr/>
          <p:nvPr/>
        </p:nvGrpSpPr>
        <p:grpSpPr>
          <a:xfrm>
            <a:off x="2753364" y="1697731"/>
            <a:ext cx="4567669" cy="2677115"/>
            <a:chOff x="2753364" y="1697731"/>
            <a:chExt cx="4567669" cy="2677115"/>
          </a:xfrm>
        </p:grpSpPr>
        <p:sp>
          <p:nvSpPr>
            <p:cNvPr id="128" name="Rectangle 127"/>
            <p:cNvSpPr/>
            <p:nvPr/>
          </p:nvSpPr>
          <p:spPr>
            <a:xfrm>
              <a:off x="2981142" y="1697731"/>
              <a:ext cx="3516564" cy="707886"/>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DC600"/>
                  </a:solidFill>
                  <a:effectLst/>
                  <a:uLnTx/>
                  <a:uFillTx/>
                  <a:latin typeface="Gill Sans MT"/>
                  <a:ea typeface="+mn-ea"/>
                  <a:cs typeface="Gill Sans MT"/>
                </a:rPr>
                <a:t>Find Target Column </a:t>
              </a:r>
              <a:br>
                <a:rPr kumimoji="0" lang="en-US" sz="2000" b="1" i="0" u="none" strike="noStrike" kern="1200" cap="none" spc="0" normalizeH="0" baseline="0" noProof="0" dirty="0">
                  <a:ln>
                    <a:noFill/>
                  </a:ln>
                  <a:solidFill>
                    <a:srgbClr val="FDC600"/>
                  </a:solidFill>
                  <a:effectLst/>
                  <a:uLnTx/>
                  <a:uFillTx/>
                  <a:latin typeface="Gill Sans MT"/>
                  <a:ea typeface="+mn-ea"/>
                  <a:cs typeface="Gill Sans MT"/>
                </a:rPr>
              </a:br>
              <a:r>
                <a:rPr kumimoji="0" lang="en-US" sz="2000" b="1" i="0" u="none" strike="noStrike" kern="1200" cap="none" spc="0" normalizeH="0" baseline="0" noProof="0" dirty="0">
                  <a:ln>
                    <a:noFill/>
                  </a:ln>
                  <a:solidFill>
                    <a:srgbClr val="FDC600"/>
                  </a:solidFill>
                  <a:effectLst/>
                  <a:uLnTx/>
                  <a:uFillTx/>
                  <a:latin typeface="Gill Sans MT"/>
                  <a:ea typeface="+mn-ea"/>
                  <a:cs typeface="Gill Sans MT"/>
                </a:rPr>
                <a:t>at Analytical Replica</a:t>
              </a:r>
            </a:p>
          </p:txBody>
        </p:sp>
        <p:grpSp>
          <p:nvGrpSpPr>
            <p:cNvPr id="181" name="Group 180">
              <a:extLst>
                <a:ext uri="{FF2B5EF4-FFF2-40B4-BE49-F238E27FC236}">
                  <a16:creationId xmlns:a16="http://schemas.microsoft.com/office/drawing/2014/main" id="{CB6216C0-51E9-76BC-24A8-4BC67A8CBD37}"/>
                </a:ext>
              </a:extLst>
            </p:cNvPr>
            <p:cNvGrpSpPr/>
            <p:nvPr/>
          </p:nvGrpSpPr>
          <p:grpSpPr>
            <a:xfrm>
              <a:off x="2753364" y="3257218"/>
              <a:ext cx="4567669" cy="1117628"/>
              <a:chOff x="2753364" y="3257218"/>
              <a:chExt cx="4567669" cy="1117628"/>
            </a:xfrm>
          </p:grpSpPr>
          <p:sp>
            <p:nvSpPr>
              <p:cNvPr id="131" name="Rounded Rectangle 130"/>
              <p:cNvSpPr/>
              <p:nvPr/>
            </p:nvSpPr>
            <p:spPr>
              <a:xfrm>
                <a:off x="5052669" y="3571595"/>
                <a:ext cx="853540" cy="803251"/>
              </a:xfrm>
              <a:prstGeom prst="roundRect">
                <a:avLst/>
              </a:prstGeom>
              <a:solidFill>
                <a:srgbClr val="5FAF7D"/>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Gill Sans MT"/>
                    <a:ea typeface="+mn-ea"/>
                    <a:cs typeface="Gill Sans MT"/>
                  </a:rPr>
                  <a:t>Hash</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Gill Sans MT"/>
                    <a:ea typeface="+mn-ea"/>
                    <a:cs typeface="Gill Sans MT"/>
                  </a:rPr>
                  <a:t>Table</a:t>
                </a:r>
              </a:p>
            </p:txBody>
          </p:sp>
          <p:sp>
            <p:nvSpPr>
              <p:cNvPr id="134" name="Rectangle 133"/>
              <p:cNvSpPr/>
              <p:nvPr/>
            </p:nvSpPr>
            <p:spPr>
              <a:xfrm>
                <a:off x="5445708" y="3354142"/>
                <a:ext cx="1875325" cy="646331"/>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Target </a:t>
                </a:r>
              </a:p>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Column</a:t>
                </a:r>
              </a:p>
            </p:txBody>
          </p:sp>
          <p:sp>
            <p:nvSpPr>
              <p:cNvPr id="135" name="Rectangle 134"/>
              <p:cNvSpPr/>
              <p:nvPr/>
            </p:nvSpPr>
            <p:spPr>
              <a:xfrm>
                <a:off x="3894360" y="3951256"/>
                <a:ext cx="1240197" cy="379590"/>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Gill Sans MT"/>
                    <a:ea typeface="+mn-ea"/>
                    <a:cs typeface="Gill Sans MT"/>
                  </a:rPr>
                  <a:t>Update</a:t>
                </a:r>
                <a:r>
                  <a:rPr kumimoji="0" lang="en-US" sz="2400" b="1" i="0" u="none" strike="noStrike" kern="1200" cap="none" spc="0" normalizeH="0" baseline="-25000" noProof="0" dirty="0" err="1">
                    <a:ln>
                      <a:noFill/>
                    </a:ln>
                    <a:solidFill>
                      <a:prstClr val="black"/>
                    </a:solidFill>
                    <a:effectLst/>
                    <a:uLnTx/>
                    <a:uFillTx/>
                    <a:latin typeface="Gill Sans MT"/>
                    <a:ea typeface="+mn-ea"/>
                    <a:cs typeface="Gill Sans MT"/>
                  </a:rPr>
                  <a:t>k</a:t>
                </a:r>
                <a:endParaRPr kumimoji="0" lang="en-US" sz="1800" b="1" i="0" u="none" strike="noStrike" kern="1200" cap="none" spc="0" normalizeH="0" baseline="-25000" noProof="0" dirty="0">
                  <a:ln>
                    <a:noFill/>
                  </a:ln>
                  <a:solidFill>
                    <a:prstClr val="black"/>
                  </a:solidFill>
                  <a:effectLst/>
                  <a:uLnTx/>
                  <a:uFillTx/>
                  <a:latin typeface="Gill Sans MT"/>
                  <a:ea typeface="+mn-ea"/>
                  <a:cs typeface="Gill Sans MT"/>
                </a:endParaRPr>
              </a:p>
            </p:txBody>
          </p:sp>
          <p:cxnSp>
            <p:nvCxnSpPr>
              <p:cNvPr id="136" name="Straight Arrow Connector 135"/>
              <p:cNvCxnSpPr>
                <a:cxnSpLocks/>
                <a:stCxn id="131" idx="3"/>
                <a:endCxn id="108" idx="1"/>
              </p:cNvCxnSpPr>
              <p:nvPr/>
            </p:nvCxnSpPr>
            <p:spPr>
              <a:xfrm>
                <a:off x="5906209" y="3973221"/>
                <a:ext cx="1272334" cy="7523"/>
              </a:xfrm>
              <a:prstGeom prst="straightConnector1">
                <a:avLst/>
              </a:prstGeom>
              <a:ln w="38100" cmpd="sng">
                <a:solidFill>
                  <a:srgbClr val="000000"/>
                </a:solidFill>
                <a:headEnd type="none" w="med" len="med"/>
                <a:tailEnd type="arrow"/>
              </a:ln>
            </p:spPr>
            <p:style>
              <a:lnRef idx="1">
                <a:schemeClr val="accent1"/>
              </a:lnRef>
              <a:fillRef idx="0">
                <a:schemeClr val="accent1"/>
              </a:fillRef>
              <a:effectRef idx="0">
                <a:schemeClr val="accent1"/>
              </a:effectRef>
              <a:fontRef idx="minor">
                <a:schemeClr val="tx1"/>
              </a:fontRef>
            </p:style>
          </p:cxnSp>
          <p:grpSp>
            <p:nvGrpSpPr>
              <p:cNvPr id="114" name="Group 113">
                <a:extLst>
                  <a:ext uri="{FF2B5EF4-FFF2-40B4-BE49-F238E27FC236}">
                    <a16:creationId xmlns:a16="http://schemas.microsoft.com/office/drawing/2014/main" id="{9142538B-ACBA-E50B-4B03-AABDA96CD161}"/>
                  </a:ext>
                </a:extLst>
              </p:cNvPr>
              <p:cNvGrpSpPr/>
              <p:nvPr/>
            </p:nvGrpSpPr>
            <p:grpSpPr>
              <a:xfrm rot="16200000">
                <a:off x="3470832" y="3593812"/>
                <a:ext cx="283832" cy="758025"/>
                <a:chOff x="7195474" y="2850764"/>
                <a:chExt cx="426713" cy="1611218"/>
              </a:xfrm>
            </p:grpSpPr>
            <p:sp>
              <p:nvSpPr>
                <p:cNvPr id="116" name="Rectangle 115">
                  <a:extLst>
                    <a:ext uri="{FF2B5EF4-FFF2-40B4-BE49-F238E27FC236}">
                      <a16:creationId xmlns:a16="http://schemas.microsoft.com/office/drawing/2014/main" id="{6B7BD068-6111-7CD5-FD76-C3C6D5EDD04A}"/>
                    </a:ext>
                  </a:extLst>
                </p:cNvPr>
                <p:cNvSpPr/>
                <p:nvPr/>
              </p:nvSpPr>
              <p:spPr>
                <a:xfrm>
                  <a:off x="7197268" y="2850764"/>
                  <a:ext cx="417724" cy="1611218"/>
                </a:xfrm>
                <a:prstGeom prst="rect">
                  <a:avLst/>
                </a:prstGeom>
                <a:solidFill>
                  <a:schemeClr val="bg2">
                    <a:lumMod val="75000"/>
                  </a:schemeClr>
                </a:solidFill>
                <a:ln w="3810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cxnSp>
              <p:nvCxnSpPr>
                <p:cNvPr id="123" name="Straight Connector 122">
                  <a:extLst>
                    <a:ext uri="{FF2B5EF4-FFF2-40B4-BE49-F238E27FC236}">
                      <a16:creationId xmlns:a16="http://schemas.microsoft.com/office/drawing/2014/main" id="{C59793A1-FD99-F7B9-ED0C-86142D0E417E}"/>
                    </a:ext>
                  </a:extLst>
                </p:cNvPr>
                <p:cNvCxnSpPr/>
                <p:nvPr/>
              </p:nvCxnSpPr>
              <p:spPr>
                <a:xfrm flipH="1" flipV="1">
                  <a:off x="7195477" y="3171759"/>
                  <a:ext cx="424692" cy="3075"/>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8B06A00C-4846-550A-2761-816206A4FC1A}"/>
                    </a:ext>
                  </a:extLst>
                </p:cNvPr>
                <p:cNvCxnSpPr/>
                <p:nvPr/>
              </p:nvCxnSpPr>
              <p:spPr>
                <a:xfrm flipH="1" flipV="1">
                  <a:off x="7195474" y="3490762"/>
                  <a:ext cx="424694" cy="3075"/>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47F84AF6-A181-456C-8E37-BE36F677E991}"/>
                    </a:ext>
                  </a:extLst>
                </p:cNvPr>
                <p:cNvCxnSpPr/>
                <p:nvPr/>
              </p:nvCxnSpPr>
              <p:spPr>
                <a:xfrm flipH="1" flipV="1">
                  <a:off x="7197495" y="3818966"/>
                  <a:ext cx="424692" cy="3075"/>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84CE51C6-EC98-1D4B-E8C1-BD78FABB8232}"/>
                    </a:ext>
                  </a:extLst>
                </p:cNvPr>
                <p:cNvCxnSpPr/>
                <p:nvPr/>
              </p:nvCxnSpPr>
              <p:spPr>
                <a:xfrm flipH="1" flipV="1">
                  <a:off x="7197494" y="4166314"/>
                  <a:ext cx="424692" cy="3075"/>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144" name="Straight Arrow Connector 143">
                <a:extLst>
                  <a:ext uri="{FF2B5EF4-FFF2-40B4-BE49-F238E27FC236}">
                    <a16:creationId xmlns:a16="http://schemas.microsoft.com/office/drawing/2014/main" id="{1D02D949-EE7C-31A8-4CBC-839F0C467571}"/>
                  </a:ext>
                </a:extLst>
              </p:cNvPr>
              <p:cNvCxnSpPr>
                <a:cxnSpLocks/>
                <a:stCxn id="116" idx="2"/>
                <a:endCxn id="131" idx="1"/>
              </p:cNvCxnSpPr>
              <p:nvPr/>
            </p:nvCxnSpPr>
            <p:spPr>
              <a:xfrm flipV="1">
                <a:off x="3991761" y="3973221"/>
                <a:ext cx="1060908" cy="1399"/>
              </a:xfrm>
              <a:prstGeom prst="straightConnector1">
                <a:avLst/>
              </a:prstGeom>
              <a:ln w="38100" cmpd="sng">
                <a:solidFill>
                  <a:schemeClr val="tx1"/>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138" name="Rectangle 137">
                <a:extLst>
                  <a:ext uri="{FF2B5EF4-FFF2-40B4-BE49-F238E27FC236}">
                    <a16:creationId xmlns:a16="http://schemas.microsoft.com/office/drawing/2014/main" id="{0DF5BA9E-F18C-D468-5FEC-CDA885F255A9}"/>
                  </a:ext>
                </a:extLst>
              </p:cNvPr>
              <p:cNvSpPr/>
              <p:nvPr/>
            </p:nvSpPr>
            <p:spPr>
              <a:xfrm>
                <a:off x="2753364" y="3257218"/>
                <a:ext cx="1639680" cy="584775"/>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Final </a:t>
                </a:r>
              </a:p>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Update Log</a:t>
                </a:r>
              </a:p>
            </p:txBody>
          </p:sp>
        </p:grpSp>
      </p:grpSp>
      <p:sp>
        <p:nvSpPr>
          <p:cNvPr id="106" name="Slide Number Placeholder 105">
            <a:extLst>
              <a:ext uri="{FF2B5EF4-FFF2-40B4-BE49-F238E27FC236}">
                <a16:creationId xmlns:a16="http://schemas.microsoft.com/office/drawing/2014/main" id="{A0CFAD4E-4BD1-20A3-B984-D64B2AB93BB3}"/>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63</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178" name="Table 4">
            <a:extLst>
              <a:ext uri="{FF2B5EF4-FFF2-40B4-BE49-F238E27FC236}">
                <a16:creationId xmlns:a16="http://schemas.microsoft.com/office/drawing/2014/main" id="{35AB5C5E-4CB7-6913-F536-73F9B200F259}"/>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a:t>
                      </a:r>
                      <a:r>
                        <a:rPr lang="en-US" sz="800" kern="1200" dirty="0">
                          <a:solidFill>
                            <a:srgbClr val="1E497D"/>
                          </a:solidFill>
                          <a:latin typeface="+mn-lt"/>
                          <a:ea typeface="+mn-ea"/>
                          <a:cs typeface="Futura Medium" panose="020B0602020204020303" pitchFamily="34" charset="-79"/>
                        </a:rPr>
                        <a:t>●</a:t>
                      </a: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2149049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7"/>
                                        </p:tgtEl>
                                        <p:attrNameLst>
                                          <p:attrName>style.visibility</p:attrName>
                                        </p:attrNameLst>
                                      </p:cBhvr>
                                      <p:to>
                                        <p:strVal val="visible"/>
                                      </p:to>
                                    </p:set>
                                    <p:animEffect transition="in" filter="fade">
                                      <p:cBhvr>
                                        <p:cTn id="7" dur="500"/>
                                        <p:tgtEl>
                                          <p:spTgt spid="177"/>
                                        </p:tgtEl>
                                      </p:cBhvr>
                                    </p:animEffect>
                                  </p:childTnLst>
                                </p:cTn>
                              </p:par>
                              <p:par>
                                <p:cTn id="8" presetID="10" presetClass="entr" presetSubtype="0" fill="hold" nodeType="withEffect">
                                  <p:stCondLst>
                                    <p:cond delay="0"/>
                                  </p:stCondLst>
                                  <p:childTnLst>
                                    <p:set>
                                      <p:cBhvr>
                                        <p:cTn id="9" dur="1" fill="hold">
                                          <p:stCondLst>
                                            <p:cond delay="0"/>
                                          </p:stCondLst>
                                        </p:cTn>
                                        <p:tgtEl>
                                          <p:spTgt spid="179"/>
                                        </p:tgtEl>
                                        <p:attrNameLst>
                                          <p:attrName>style.visibility</p:attrName>
                                        </p:attrNameLst>
                                      </p:cBhvr>
                                      <p:to>
                                        <p:strVal val="visible"/>
                                      </p:to>
                                    </p:set>
                                    <p:animEffect transition="in" filter="fade">
                                      <p:cBhvr>
                                        <p:cTn id="10" dur="500"/>
                                        <p:tgtEl>
                                          <p:spTgt spid="17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80"/>
                                        </p:tgtEl>
                                        <p:attrNameLst>
                                          <p:attrName>style.visibility</p:attrName>
                                        </p:attrNameLst>
                                      </p:cBhvr>
                                      <p:to>
                                        <p:strVal val="visible"/>
                                      </p:to>
                                    </p:set>
                                    <p:animEffect transition="in" filter="fade">
                                      <p:cBhvr>
                                        <p:cTn id="15" dur="500"/>
                                        <p:tgtEl>
                                          <p:spTgt spid="18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82"/>
                                        </p:tgtEl>
                                        <p:attrNameLst>
                                          <p:attrName>style.visibility</p:attrName>
                                        </p:attrNameLst>
                                      </p:cBhvr>
                                      <p:to>
                                        <p:strVal val="visible"/>
                                      </p:to>
                                    </p:set>
                                    <p:animEffect transition="in" filter="fade">
                                      <p:cBhvr>
                                        <p:cTn id="20" dur="500"/>
                                        <p:tgtEl>
                                          <p:spTgt spid="182"/>
                                        </p:tgtEl>
                                      </p:cBhvr>
                                    </p:animEffect>
                                  </p:childTnLst>
                                </p:cTn>
                              </p:par>
                              <p:par>
                                <p:cTn id="21" presetID="10" presetClass="entr" presetSubtype="0" fill="hold"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500"/>
                                        <p:tgtEl>
                                          <p:spTgt spid="6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83"/>
                                        </p:tgtEl>
                                        <p:attrNameLst>
                                          <p:attrName>style.visibility</p:attrName>
                                        </p:attrNameLst>
                                      </p:cBhvr>
                                      <p:to>
                                        <p:strVal val="visible"/>
                                      </p:to>
                                    </p:set>
                                    <p:animEffect transition="in" filter="fade">
                                      <p:cBhvr>
                                        <p:cTn id="28" dur="500"/>
                                        <p:tgtEl>
                                          <p:spTgt spid="18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07"/>
                                        </p:tgtEl>
                                        <p:attrNameLst>
                                          <p:attrName>style.visibility</p:attrName>
                                        </p:attrNameLst>
                                      </p:cBhvr>
                                      <p:to>
                                        <p:strVal val="visible"/>
                                      </p:to>
                                    </p:set>
                                    <p:animEffect transition="in" filter="fade">
                                      <p:cBhvr>
                                        <p:cTn id="33"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 name="Rectangle 337"/>
          <p:cNvSpPr/>
          <p:nvPr/>
        </p:nvSpPr>
        <p:spPr>
          <a:xfrm>
            <a:off x="0" y="845403"/>
            <a:ext cx="9220200" cy="800219"/>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00" b="1" i="0" u="none" strike="noStrike" kern="1200" cap="none" spc="0" normalizeH="0" baseline="0" noProof="0" dirty="0">
                <a:ln>
                  <a:noFill/>
                </a:ln>
                <a:solidFill>
                  <a:prstClr val="black"/>
                </a:solidFill>
                <a:effectLst/>
                <a:uLnTx/>
                <a:uFillTx/>
                <a:latin typeface="Gill Sans MT"/>
                <a:ea typeface="+mn-ea"/>
                <a:cs typeface="Gill Sans MT"/>
              </a:rPr>
              <a:t>To avoid these </a:t>
            </a:r>
            <a:r>
              <a:rPr kumimoji="0" lang="en-US" sz="2300" b="1" i="0" u="none" strike="noStrike" kern="1200" cap="none" spc="0" normalizeH="0" baseline="0" noProof="0" dirty="0">
                <a:ln>
                  <a:noFill/>
                </a:ln>
                <a:solidFill>
                  <a:srgbClr val="C00000"/>
                </a:solidFill>
                <a:effectLst/>
                <a:uLnTx/>
                <a:uFillTx/>
                <a:latin typeface="Gill Sans MT"/>
                <a:ea typeface="+mn-ea"/>
                <a:cs typeface="Gill Sans MT"/>
              </a:rPr>
              <a:t>bottlenecks</a:t>
            </a:r>
            <a:r>
              <a:rPr kumimoji="0" lang="en-US" sz="2300" b="1" i="0" u="none" strike="noStrike" kern="1200" cap="none" spc="0" normalizeH="0" baseline="0" noProof="0" dirty="0">
                <a:ln>
                  <a:noFill/>
                </a:ln>
                <a:solidFill>
                  <a:prstClr val="black"/>
                </a:solidFill>
                <a:effectLst/>
                <a:uLnTx/>
                <a:uFillTx/>
                <a:latin typeface="Gill Sans MT"/>
                <a:ea typeface="+mn-ea"/>
                <a:cs typeface="Gill Sans MT"/>
              </a:rPr>
              <a:t>, we design a new hardware accelerator, called </a:t>
            </a:r>
            <a:r>
              <a:rPr kumimoji="0" lang="en-US" sz="2300" b="1" i="0" u="none" strike="noStrike" kern="1200" cap="none" spc="0" normalizeH="0" baseline="0" noProof="0" dirty="0">
                <a:ln>
                  <a:noFill/>
                </a:ln>
                <a:solidFill>
                  <a:srgbClr val="0000FF"/>
                </a:solidFill>
                <a:effectLst/>
                <a:uLnTx/>
                <a:uFillTx/>
                <a:latin typeface="Gill Sans MT"/>
                <a:ea typeface="+mn-ea"/>
                <a:cs typeface="Gill Sans MT"/>
              </a:rPr>
              <a:t>update gathering &amp; shipping unit</a:t>
            </a:r>
          </a:p>
        </p:txBody>
      </p:sp>
      <p:sp>
        <p:nvSpPr>
          <p:cNvPr id="344" name="Title 1">
            <a:extLst>
              <a:ext uri="{FF2B5EF4-FFF2-40B4-BE49-F238E27FC236}">
                <a16:creationId xmlns:a16="http://schemas.microsoft.com/office/drawing/2014/main" id="{74D7FE15-7017-107B-2862-32AFBDA3E0C2}"/>
              </a:ext>
            </a:extLst>
          </p:cNvPr>
          <p:cNvSpPr>
            <a:spLocks noGrp="1"/>
          </p:cNvSpPr>
          <p:nvPr>
            <p:ph type="title"/>
          </p:nvPr>
        </p:nvSpPr>
        <p:spPr>
          <a:xfrm>
            <a:off x="-300523" y="-43152"/>
            <a:ext cx="9448800" cy="914400"/>
          </a:xfrm>
        </p:spPr>
        <p:txBody>
          <a:bodyPr/>
          <a:lstStyle/>
          <a:p>
            <a:r>
              <a:rPr lang="en-US" sz="3600" dirty="0"/>
              <a:t>Update Gathering &amp; Shipping:  Hardware</a:t>
            </a:r>
          </a:p>
        </p:txBody>
      </p:sp>
      <p:grpSp>
        <p:nvGrpSpPr>
          <p:cNvPr id="150" name="Group 149">
            <a:extLst>
              <a:ext uri="{FF2B5EF4-FFF2-40B4-BE49-F238E27FC236}">
                <a16:creationId xmlns:a16="http://schemas.microsoft.com/office/drawing/2014/main" id="{C4093444-9451-C0F3-63FD-0CDA9AF3F4F2}"/>
              </a:ext>
            </a:extLst>
          </p:cNvPr>
          <p:cNvGrpSpPr/>
          <p:nvPr/>
        </p:nvGrpSpPr>
        <p:grpSpPr>
          <a:xfrm>
            <a:off x="-441839" y="1847001"/>
            <a:ext cx="3421846" cy="2663588"/>
            <a:chOff x="-441839" y="1847001"/>
            <a:chExt cx="3421846" cy="2663588"/>
          </a:xfrm>
        </p:grpSpPr>
        <p:grpSp>
          <p:nvGrpSpPr>
            <p:cNvPr id="149" name="Group 148">
              <a:extLst>
                <a:ext uri="{FF2B5EF4-FFF2-40B4-BE49-F238E27FC236}">
                  <a16:creationId xmlns:a16="http://schemas.microsoft.com/office/drawing/2014/main" id="{184C6D6E-2E7C-E6C4-1B4F-B78CA7015CC8}"/>
                </a:ext>
              </a:extLst>
            </p:cNvPr>
            <p:cNvGrpSpPr/>
            <p:nvPr/>
          </p:nvGrpSpPr>
          <p:grpSpPr>
            <a:xfrm>
              <a:off x="-441839" y="1847001"/>
              <a:ext cx="3343730" cy="2663588"/>
              <a:chOff x="-441839" y="1847001"/>
              <a:chExt cx="3343730" cy="2663588"/>
            </a:xfrm>
          </p:grpSpPr>
          <p:sp>
            <p:nvSpPr>
              <p:cNvPr id="557" name="Rounded Rectangle 556">
                <a:extLst>
                  <a:ext uri="{FF2B5EF4-FFF2-40B4-BE49-F238E27FC236}">
                    <a16:creationId xmlns:a16="http://schemas.microsoft.com/office/drawing/2014/main" id="{FF45C5D1-E895-058C-EE66-E7B1285BE440}"/>
                  </a:ext>
                </a:extLst>
              </p:cNvPr>
              <p:cNvSpPr/>
              <p:nvPr/>
            </p:nvSpPr>
            <p:spPr>
              <a:xfrm>
                <a:off x="143965" y="1847001"/>
                <a:ext cx="2116311" cy="2663588"/>
              </a:xfrm>
              <a:prstGeom prst="roundRect">
                <a:avLst>
                  <a:gd name="adj" fmla="val 2880"/>
                </a:avLst>
              </a:prstGeom>
              <a:solidFill>
                <a:srgbClr val="5B9BD5">
                  <a:lumMod val="20000"/>
                  <a:lumOff val="80000"/>
                </a:srgbClr>
              </a:solidFill>
              <a:ln w="25400" cap="flat" cmpd="sng" algn="ctr">
                <a:solidFill>
                  <a:sysClr val="windowText" lastClr="000000"/>
                </a:solidFill>
                <a:prstDash val="solid"/>
                <a:miter lim="800000"/>
              </a:ln>
              <a:effectLst/>
            </p:spPr>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black"/>
                    </a:solidFill>
                    <a:effectLst/>
                    <a:uLnTx/>
                    <a:uFillTx/>
                    <a:latin typeface="Gill Sans MT" panose="020B0502020104020203" pitchFamily="34" charset="77"/>
                    <a:ea typeface="+mn-ea"/>
                    <a:cs typeface="+mn-cs"/>
                  </a:rPr>
                  <a:t>Merge Unit</a:t>
                </a:r>
              </a:p>
            </p:txBody>
          </p:sp>
          <p:sp>
            <p:nvSpPr>
              <p:cNvPr id="558" name="Rectangle 557">
                <a:extLst>
                  <a:ext uri="{FF2B5EF4-FFF2-40B4-BE49-F238E27FC236}">
                    <a16:creationId xmlns:a16="http://schemas.microsoft.com/office/drawing/2014/main" id="{38D37301-91AE-F920-6C2F-3E9F5DE6A226}"/>
                  </a:ext>
                </a:extLst>
              </p:cNvPr>
              <p:cNvSpPr/>
              <p:nvPr/>
            </p:nvSpPr>
            <p:spPr>
              <a:xfrm>
                <a:off x="838772" y="2753295"/>
                <a:ext cx="1285860" cy="1625137"/>
              </a:xfrm>
              <a:prstGeom prst="rect">
                <a:avLst/>
              </a:prstGeom>
              <a:solidFill>
                <a:srgbClr val="5B9BD5">
                  <a:lumMod val="40000"/>
                  <a:lumOff val="60000"/>
                </a:srgbClr>
              </a:solidFill>
              <a:ln w="22098"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559" name="Rectangle 558">
                <a:extLst>
                  <a:ext uri="{FF2B5EF4-FFF2-40B4-BE49-F238E27FC236}">
                    <a16:creationId xmlns:a16="http://schemas.microsoft.com/office/drawing/2014/main" id="{F12034FE-E6A7-8F85-DF35-B4EAFEAF9206}"/>
                  </a:ext>
                </a:extLst>
              </p:cNvPr>
              <p:cNvSpPr/>
              <p:nvPr/>
            </p:nvSpPr>
            <p:spPr>
              <a:xfrm>
                <a:off x="2223637" y="3194345"/>
                <a:ext cx="678254" cy="139753"/>
              </a:xfrm>
              <a:prstGeom prst="rect">
                <a:avLst/>
              </a:prstGeom>
              <a:no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Final Log</a:t>
                </a:r>
              </a:p>
            </p:txBody>
          </p:sp>
          <p:grpSp>
            <p:nvGrpSpPr>
              <p:cNvPr id="10" name="Group 9">
                <a:extLst>
                  <a:ext uri="{FF2B5EF4-FFF2-40B4-BE49-F238E27FC236}">
                    <a16:creationId xmlns:a16="http://schemas.microsoft.com/office/drawing/2014/main" id="{DDCB99D5-C285-4A51-4AF2-00B4322FD0AC}"/>
                  </a:ext>
                </a:extLst>
              </p:cNvPr>
              <p:cNvGrpSpPr/>
              <p:nvPr/>
            </p:nvGrpSpPr>
            <p:grpSpPr>
              <a:xfrm>
                <a:off x="201931" y="2646493"/>
                <a:ext cx="548640" cy="1809247"/>
                <a:chOff x="201931" y="2487220"/>
                <a:chExt cx="548640" cy="1338774"/>
              </a:xfrm>
            </p:grpSpPr>
            <p:grpSp>
              <p:nvGrpSpPr>
                <p:cNvPr id="560" name="Group 559">
                  <a:extLst>
                    <a:ext uri="{FF2B5EF4-FFF2-40B4-BE49-F238E27FC236}">
                      <a16:creationId xmlns:a16="http://schemas.microsoft.com/office/drawing/2014/main" id="{3F55D23F-4A5B-D23A-96DC-477DD74D7427}"/>
                    </a:ext>
                  </a:extLst>
                </p:cNvPr>
                <p:cNvGrpSpPr/>
                <p:nvPr/>
              </p:nvGrpSpPr>
              <p:grpSpPr>
                <a:xfrm>
                  <a:off x="201931" y="3161320"/>
                  <a:ext cx="548640" cy="142832"/>
                  <a:chOff x="2847806" y="2444088"/>
                  <a:chExt cx="548640" cy="142832"/>
                </a:xfrm>
                <a:solidFill>
                  <a:sysClr val="window" lastClr="FFFFFF"/>
                </a:solidFill>
              </p:grpSpPr>
              <p:grpSp>
                <p:nvGrpSpPr>
                  <p:cNvPr id="561" name="Group 560">
                    <a:extLst>
                      <a:ext uri="{FF2B5EF4-FFF2-40B4-BE49-F238E27FC236}">
                        <a16:creationId xmlns:a16="http://schemas.microsoft.com/office/drawing/2014/main" id="{80D29A06-8726-3299-0B16-C6570407F344}"/>
                      </a:ext>
                    </a:extLst>
                  </p:cNvPr>
                  <p:cNvGrpSpPr/>
                  <p:nvPr/>
                </p:nvGrpSpPr>
                <p:grpSpPr>
                  <a:xfrm>
                    <a:off x="2847806" y="2450780"/>
                    <a:ext cx="548640" cy="136140"/>
                    <a:chOff x="2073106" y="2784155"/>
                    <a:chExt cx="548640" cy="136140"/>
                  </a:xfrm>
                  <a:grpFill/>
                </p:grpSpPr>
                <p:sp>
                  <p:nvSpPr>
                    <p:cNvPr id="563" name="Rectangle 562">
                      <a:extLst>
                        <a:ext uri="{FF2B5EF4-FFF2-40B4-BE49-F238E27FC236}">
                          <a16:creationId xmlns:a16="http://schemas.microsoft.com/office/drawing/2014/main" id="{4F7F4C0C-E0FF-1F06-618D-05B5D241695F}"/>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564" name="Straight Connector 563">
                      <a:extLst>
                        <a:ext uri="{FF2B5EF4-FFF2-40B4-BE49-F238E27FC236}">
                          <a16:creationId xmlns:a16="http://schemas.microsoft.com/office/drawing/2014/main" id="{4886C2EE-0C49-375E-B5DA-66ECFB470B73}"/>
                        </a:ext>
                      </a:extLst>
                    </p:cNvPr>
                    <p:cNvCxnSpPr>
                      <a:cxnSpLocks/>
                      <a:stCxn id="563" idx="0"/>
                      <a:endCxn id="563"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565" name="Straight Connector 564">
                      <a:extLst>
                        <a:ext uri="{FF2B5EF4-FFF2-40B4-BE49-F238E27FC236}">
                          <a16:creationId xmlns:a16="http://schemas.microsoft.com/office/drawing/2014/main" id="{B0B83604-E6E7-A2AF-4758-1817B759FF90}"/>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566" name="Straight Connector 565">
                      <a:extLst>
                        <a:ext uri="{FF2B5EF4-FFF2-40B4-BE49-F238E27FC236}">
                          <a16:creationId xmlns:a16="http://schemas.microsoft.com/office/drawing/2014/main" id="{EA0D146D-FA61-315D-8845-C0C9F69BBB5F}"/>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562" name="Straight Connector 561">
                    <a:extLst>
                      <a:ext uri="{FF2B5EF4-FFF2-40B4-BE49-F238E27FC236}">
                        <a16:creationId xmlns:a16="http://schemas.microsoft.com/office/drawing/2014/main" id="{B765AB8A-1B62-8670-E49A-CF631AA7A9F9}"/>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nvGrpSpPr>
                <p:cNvPr id="567" name="Group 566">
                  <a:extLst>
                    <a:ext uri="{FF2B5EF4-FFF2-40B4-BE49-F238E27FC236}">
                      <a16:creationId xmlns:a16="http://schemas.microsoft.com/office/drawing/2014/main" id="{1864F9FE-8579-0980-DFC2-AAC39BF4A62B}"/>
                    </a:ext>
                  </a:extLst>
                </p:cNvPr>
                <p:cNvGrpSpPr/>
                <p:nvPr/>
              </p:nvGrpSpPr>
              <p:grpSpPr>
                <a:xfrm>
                  <a:off x="201931" y="3337840"/>
                  <a:ext cx="548640" cy="142832"/>
                  <a:chOff x="2847806" y="2444088"/>
                  <a:chExt cx="548640" cy="142832"/>
                </a:xfrm>
                <a:solidFill>
                  <a:sysClr val="window" lastClr="FFFFFF"/>
                </a:solidFill>
              </p:grpSpPr>
              <p:grpSp>
                <p:nvGrpSpPr>
                  <p:cNvPr id="568" name="Group 567">
                    <a:extLst>
                      <a:ext uri="{FF2B5EF4-FFF2-40B4-BE49-F238E27FC236}">
                        <a16:creationId xmlns:a16="http://schemas.microsoft.com/office/drawing/2014/main" id="{F8668F9B-9CBB-B8C8-79EC-DC1120DE9C69}"/>
                      </a:ext>
                    </a:extLst>
                  </p:cNvPr>
                  <p:cNvGrpSpPr/>
                  <p:nvPr/>
                </p:nvGrpSpPr>
                <p:grpSpPr>
                  <a:xfrm>
                    <a:off x="2847806" y="2450780"/>
                    <a:ext cx="548640" cy="136140"/>
                    <a:chOff x="2073106" y="2784155"/>
                    <a:chExt cx="548640" cy="136140"/>
                  </a:xfrm>
                  <a:grpFill/>
                </p:grpSpPr>
                <p:sp>
                  <p:nvSpPr>
                    <p:cNvPr id="570" name="Rectangle 569">
                      <a:extLst>
                        <a:ext uri="{FF2B5EF4-FFF2-40B4-BE49-F238E27FC236}">
                          <a16:creationId xmlns:a16="http://schemas.microsoft.com/office/drawing/2014/main" id="{BF394096-5197-C5C6-E051-B789C000C783}"/>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571" name="Straight Connector 570">
                      <a:extLst>
                        <a:ext uri="{FF2B5EF4-FFF2-40B4-BE49-F238E27FC236}">
                          <a16:creationId xmlns:a16="http://schemas.microsoft.com/office/drawing/2014/main" id="{01BF0E8B-FDE0-687B-535B-97ADE864DB5F}"/>
                        </a:ext>
                      </a:extLst>
                    </p:cNvPr>
                    <p:cNvCxnSpPr>
                      <a:cxnSpLocks/>
                      <a:stCxn id="570" idx="0"/>
                      <a:endCxn id="570"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572" name="Straight Connector 571">
                      <a:extLst>
                        <a:ext uri="{FF2B5EF4-FFF2-40B4-BE49-F238E27FC236}">
                          <a16:creationId xmlns:a16="http://schemas.microsoft.com/office/drawing/2014/main" id="{EDEBC4EA-E31E-4FF9-B704-BB8B797343A8}"/>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573" name="Straight Connector 572">
                      <a:extLst>
                        <a:ext uri="{FF2B5EF4-FFF2-40B4-BE49-F238E27FC236}">
                          <a16:creationId xmlns:a16="http://schemas.microsoft.com/office/drawing/2014/main" id="{38147FF8-80F7-891C-848A-F9E91CE38301}"/>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569" name="Straight Connector 568">
                    <a:extLst>
                      <a:ext uri="{FF2B5EF4-FFF2-40B4-BE49-F238E27FC236}">
                        <a16:creationId xmlns:a16="http://schemas.microsoft.com/office/drawing/2014/main" id="{9A44587D-1CC9-C019-C2F9-1BBD39409783}"/>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nvGrpSpPr>
                <p:cNvPr id="574" name="Group 573">
                  <a:extLst>
                    <a:ext uri="{FF2B5EF4-FFF2-40B4-BE49-F238E27FC236}">
                      <a16:creationId xmlns:a16="http://schemas.microsoft.com/office/drawing/2014/main" id="{600F6BCC-AA7D-84B3-54C1-9C67942BDB23}"/>
                    </a:ext>
                  </a:extLst>
                </p:cNvPr>
                <p:cNvGrpSpPr/>
                <p:nvPr/>
              </p:nvGrpSpPr>
              <p:grpSpPr>
                <a:xfrm>
                  <a:off x="201931" y="3507326"/>
                  <a:ext cx="548640" cy="142832"/>
                  <a:chOff x="2847806" y="2444088"/>
                  <a:chExt cx="548640" cy="142832"/>
                </a:xfrm>
                <a:solidFill>
                  <a:sysClr val="window" lastClr="FFFFFF"/>
                </a:solidFill>
              </p:grpSpPr>
              <p:grpSp>
                <p:nvGrpSpPr>
                  <p:cNvPr id="575" name="Group 574">
                    <a:extLst>
                      <a:ext uri="{FF2B5EF4-FFF2-40B4-BE49-F238E27FC236}">
                        <a16:creationId xmlns:a16="http://schemas.microsoft.com/office/drawing/2014/main" id="{BB5B8EFC-6E4E-F80F-1A1C-36B1073C107D}"/>
                      </a:ext>
                    </a:extLst>
                  </p:cNvPr>
                  <p:cNvGrpSpPr/>
                  <p:nvPr/>
                </p:nvGrpSpPr>
                <p:grpSpPr>
                  <a:xfrm>
                    <a:off x="2847806" y="2450780"/>
                    <a:ext cx="548640" cy="136140"/>
                    <a:chOff x="2073106" y="2784155"/>
                    <a:chExt cx="548640" cy="136140"/>
                  </a:xfrm>
                  <a:grpFill/>
                </p:grpSpPr>
                <p:sp>
                  <p:nvSpPr>
                    <p:cNvPr id="577" name="Rectangle 576">
                      <a:extLst>
                        <a:ext uri="{FF2B5EF4-FFF2-40B4-BE49-F238E27FC236}">
                          <a16:creationId xmlns:a16="http://schemas.microsoft.com/office/drawing/2014/main" id="{7B7F6A86-F090-9FC8-BCC2-DB791CFCE741}"/>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578" name="Straight Connector 577">
                      <a:extLst>
                        <a:ext uri="{FF2B5EF4-FFF2-40B4-BE49-F238E27FC236}">
                          <a16:creationId xmlns:a16="http://schemas.microsoft.com/office/drawing/2014/main" id="{6B477069-4209-E933-5E8F-008781BCEB39}"/>
                        </a:ext>
                      </a:extLst>
                    </p:cNvPr>
                    <p:cNvCxnSpPr>
                      <a:cxnSpLocks/>
                      <a:stCxn id="577" idx="0"/>
                      <a:endCxn id="577"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579" name="Straight Connector 578">
                      <a:extLst>
                        <a:ext uri="{FF2B5EF4-FFF2-40B4-BE49-F238E27FC236}">
                          <a16:creationId xmlns:a16="http://schemas.microsoft.com/office/drawing/2014/main" id="{908270C8-ABB8-D7A5-50AC-A6C333C070C3}"/>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580" name="Straight Connector 579">
                      <a:extLst>
                        <a:ext uri="{FF2B5EF4-FFF2-40B4-BE49-F238E27FC236}">
                          <a16:creationId xmlns:a16="http://schemas.microsoft.com/office/drawing/2014/main" id="{4FEF6D70-D54E-3FBE-A178-185FBA333FAF}"/>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576" name="Straight Connector 575">
                    <a:extLst>
                      <a:ext uri="{FF2B5EF4-FFF2-40B4-BE49-F238E27FC236}">
                        <a16:creationId xmlns:a16="http://schemas.microsoft.com/office/drawing/2014/main" id="{A5A7B5B7-D075-A5F0-45BF-F01F5A301973}"/>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nvGrpSpPr>
                <p:cNvPr id="581" name="Group 580">
                  <a:extLst>
                    <a:ext uri="{FF2B5EF4-FFF2-40B4-BE49-F238E27FC236}">
                      <a16:creationId xmlns:a16="http://schemas.microsoft.com/office/drawing/2014/main" id="{90B551C3-69A8-D7FA-14C0-D606E0805C6C}"/>
                    </a:ext>
                  </a:extLst>
                </p:cNvPr>
                <p:cNvGrpSpPr/>
                <p:nvPr/>
              </p:nvGrpSpPr>
              <p:grpSpPr>
                <a:xfrm>
                  <a:off x="201931" y="3683162"/>
                  <a:ext cx="548640" cy="142832"/>
                  <a:chOff x="2847806" y="2444088"/>
                  <a:chExt cx="548640" cy="142832"/>
                </a:xfrm>
                <a:solidFill>
                  <a:sysClr val="window" lastClr="FFFFFF"/>
                </a:solidFill>
              </p:grpSpPr>
              <p:grpSp>
                <p:nvGrpSpPr>
                  <p:cNvPr id="582" name="Group 581">
                    <a:extLst>
                      <a:ext uri="{FF2B5EF4-FFF2-40B4-BE49-F238E27FC236}">
                        <a16:creationId xmlns:a16="http://schemas.microsoft.com/office/drawing/2014/main" id="{285EBB91-F913-699C-6306-859443B324A4}"/>
                      </a:ext>
                    </a:extLst>
                  </p:cNvPr>
                  <p:cNvGrpSpPr/>
                  <p:nvPr/>
                </p:nvGrpSpPr>
                <p:grpSpPr>
                  <a:xfrm>
                    <a:off x="2847806" y="2450780"/>
                    <a:ext cx="548640" cy="136140"/>
                    <a:chOff x="2073106" y="2784155"/>
                    <a:chExt cx="548640" cy="136140"/>
                  </a:xfrm>
                  <a:grpFill/>
                </p:grpSpPr>
                <p:sp>
                  <p:nvSpPr>
                    <p:cNvPr id="584" name="Rectangle 583">
                      <a:extLst>
                        <a:ext uri="{FF2B5EF4-FFF2-40B4-BE49-F238E27FC236}">
                          <a16:creationId xmlns:a16="http://schemas.microsoft.com/office/drawing/2014/main" id="{EFF80047-CF03-CA52-CB42-2A34B966884F}"/>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585" name="Straight Connector 584">
                      <a:extLst>
                        <a:ext uri="{FF2B5EF4-FFF2-40B4-BE49-F238E27FC236}">
                          <a16:creationId xmlns:a16="http://schemas.microsoft.com/office/drawing/2014/main" id="{9DAEA01B-CBC8-D8E8-5DF4-F631FA389F0D}"/>
                        </a:ext>
                      </a:extLst>
                    </p:cNvPr>
                    <p:cNvCxnSpPr>
                      <a:cxnSpLocks/>
                      <a:stCxn id="584" idx="0"/>
                      <a:endCxn id="584"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586" name="Straight Connector 585">
                      <a:extLst>
                        <a:ext uri="{FF2B5EF4-FFF2-40B4-BE49-F238E27FC236}">
                          <a16:creationId xmlns:a16="http://schemas.microsoft.com/office/drawing/2014/main" id="{E6BC075C-E260-F36D-B067-652D777345DA}"/>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587" name="Straight Connector 586">
                      <a:extLst>
                        <a:ext uri="{FF2B5EF4-FFF2-40B4-BE49-F238E27FC236}">
                          <a16:creationId xmlns:a16="http://schemas.microsoft.com/office/drawing/2014/main" id="{4B563F3F-836C-42D7-B687-91850AD0B169}"/>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583" name="Straight Connector 582">
                    <a:extLst>
                      <a:ext uri="{FF2B5EF4-FFF2-40B4-BE49-F238E27FC236}">
                        <a16:creationId xmlns:a16="http://schemas.microsoft.com/office/drawing/2014/main" id="{4E7FACD4-44A0-8DAA-A0F6-B34DBB202EDA}"/>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nvGrpSpPr>
                <p:cNvPr id="588" name="Group 587">
                  <a:extLst>
                    <a:ext uri="{FF2B5EF4-FFF2-40B4-BE49-F238E27FC236}">
                      <a16:creationId xmlns:a16="http://schemas.microsoft.com/office/drawing/2014/main" id="{D8705747-4CB3-B33A-FD9A-0D2DCEFF03C3}"/>
                    </a:ext>
                  </a:extLst>
                </p:cNvPr>
                <p:cNvGrpSpPr/>
                <p:nvPr/>
              </p:nvGrpSpPr>
              <p:grpSpPr>
                <a:xfrm>
                  <a:off x="201931" y="2487220"/>
                  <a:ext cx="548640" cy="142832"/>
                  <a:chOff x="2847806" y="2444088"/>
                  <a:chExt cx="548640" cy="142832"/>
                </a:xfrm>
                <a:solidFill>
                  <a:sysClr val="window" lastClr="FFFFFF"/>
                </a:solidFill>
              </p:grpSpPr>
              <p:grpSp>
                <p:nvGrpSpPr>
                  <p:cNvPr id="589" name="Group 588">
                    <a:extLst>
                      <a:ext uri="{FF2B5EF4-FFF2-40B4-BE49-F238E27FC236}">
                        <a16:creationId xmlns:a16="http://schemas.microsoft.com/office/drawing/2014/main" id="{54B6D2D7-3C72-37BC-44F3-CA08D8EDC6EC}"/>
                      </a:ext>
                    </a:extLst>
                  </p:cNvPr>
                  <p:cNvGrpSpPr/>
                  <p:nvPr/>
                </p:nvGrpSpPr>
                <p:grpSpPr>
                  <a:xfrm>
                    <a:off x="2847806" y="2450780"/>
                    <a:ext cx="548640" cy="136140"/>
                    <a:chOff x="2073106" y="2784155"/>
                    <a:chExt cx="548640" cy="136140"/>
                  </a:xfrm>
                  <a:grpFill/>
                </p:grpSpPr>
                <p:sp>
                  <p:nvSpPr>
                    <p:cNvPr id="591" name="Rectangle 590">
                      <a:extLst>
                        <a:ext uri="{FF2B5EF4-FFF2-40B4-BE49-F238E27FC236}">
                          <a16:creationId xmlns:a16="http://schemas.microsoft.com/office/drawing/2014/main" id="{385015FA-CC05-FCAC-0398-FD601C240E5F}"/>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592" name="Straight Connector 591">
                      <a:extLst>
                        <a:ext uri="{FF2B5EF4-FFF2-40B4-BE49-F238E27FC236}">
                          <a16:creationId xmlns:a16="http://schemas.microsoft.com/office/drawing/2014/main" id="{6EC9D530-8404-5104-6A12-F80C678027DD}"/>
                        </a:ext>
                      </a:extLst>
                    </p:cNvPr>
                    <p:cNvCxnSpPr>
                      <a:cxnSpLocks/>
                      <a:stCxn id="591" idx="0"/>
                      <a:endCxn id="591"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593" name="Straight Connector 592">
                      <a:extLst>
                        <a:ext uri="{FF2B5EF4-FFF2-40B4-BE49-F238E27FC236}">
                          <a16:creationId xmlns:a16="http://schemas.microsoft.com/office/drawing/2014/main" id="{285872E3-699A-11F8-DAA2-BD972F250158}"/>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594" name="Straight Connector 593">
                      <a:extLst>
                        <a:ext uri="{FF2B5EF4-FFF2-40B4-BE49-F238E27FC236}">
                          <a16:creationId xmlns:a16="http://schemas.microsoft.com/office/drawing/2014/main" id="{9FAACE03-B745-C3EB-F88C-352A14900707}"/>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590" name="Straight Connector 589">
                    <a:extLst>
                      <a:ext uri="{FF2B5EF4-FFF2-40B4-BE49-F238E27FC236}">
                        <a16:creationId xmlns:a16="http://schemas.microsoft.com/office/drawing/2014/main" id="{6DE8970C-57BF-3E27-2D0C-F94CBEC9969C}"/>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nvGrpSpPr>
                <p:cNvPr id="595" name="Group 594">
                  <a:extLst>
                    <a:ext uri="{FF2B5EF4-FFF2-40B4-BE49-F238E27FC236}">
                      <a16:creationId xmlns:a16="http://schemas.microsoft.com/office/drawing/2014/main" id="{B5A5D316-C49B-957C-7137-ADD3B032B559}"/>
                    </a:ext>
                  </a:extLst>
                </p:cNvPr>
                <p:cNvGrpSpPr/>
                <p:nvPr/>
              </p:nvGrpSpPr>
              <p:grpSpPr>
                <a:xfrm>
                  <a:off x="201931" y="2650921"/>
                  <a:ext cx="548640" cy="142832"/>
                  <a:chOff x="2847806" y="2444088"/>
                  <a:chExt cx="548640" cy="142832"/>
                </a:xfrm>
                <a:solidFill>
                  <a:sysClr val="window" lastClr="FFFFFF"/>
                </a:solidFill>
              </p:grpSpPr>
              <p:grpSp>
                <p:nvGrpSpPr>
                  <p:cNvPr id="596" name="Group 595">
                    <a:extLst>
                      <a:ext uri="{FF2B5EF4-FFF2-40B4-BE49-F238E27FC236}">
                        <a16:creationId xmlns:a16="http://schemas.microsoft.com/office/drawing/2014/main" id="{F66150C6-FA57-F16C-9541-A4BD17935D05}"/>
                      </a:ext>
                    </a:extLst>
                  </p:cNvPr>
                  <p:cNvGrpSpPr/>
                  <p:nvPr/>
                </p:nvGrpSpPr>
                <p:grpSpPr>
                  <a:xfrm>
                    <a:off x="2847806" y="2450780"/>
                    <a:ext cx="548640" cy="136140"/>
                    <a:chOff x="2073106" y="2784155"/>
                    <a:chExt cx="548640" cy="136140"/>
                  </a:xfrm>
                  <a:grpFill/>
                </p:grpSpPr>
                <p:sp>
                  <p:nvSpPr>
                    <p:cNvPr id="598" name="Rectangle 597">
                      <a:extLst>
                        <a:ext uri="{FF2B5EF4-FFF2-40B4-BE49-F238E27FC236}">
                          <a16:creationId xmlns:a16="http://schemas.microsoft.com/office/drawing/2014/main" id="{F2898FCC-064A-96D9-2E55-67DE0453C33D}"/>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599" name="Straight Connector 598">
                      <a:extLst>
                        <a:ext uri="{FF2B5EF4-FFF2-40B4-BE49-F238E27FC236}">
                          <a16:creationId xmlns:a16="http://schemas.microsoft.com/office/drawing/2014/main" id="{E84229C8-C067-FC76-AC38-1D3FE5354C71}"/>
                        </a:ext>
                      </a:extLst>
                    </p:cNvPr>
                    <p:cNvCxnSpPr>
                      <a:cxnSpLocks/>
                      <a:stCxn id="598" idx="0"/>
                      <a:endCxn id="598"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600" name="Straight Connector 599">
                      <a:extLst>
                        <a:ext uri="{FF2B5EF4-FFF2-40B4-BE49-F238E27FC236}">
                          <a16:creationId xmlns:a16="http://schemas.microsoft.com/office/drawing/2014/main" id="{734F368F-701A-301B-FB44-457135B78689}"/>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601" name="Straight Connector 600">
                      <a:extLst>
                        <a:ext uri="{FF2B5EF4-FFF2-40B4-BE49-F238E27FC236}">
                          <a16:creationId xmlns:a16="http://schemas.microsoft.com/office/drawing/2014/main" id="{87A9C88F-0A42-1BB7-A7FA-83C75FD7E4E9}"/>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597" name="Straight Connector 596">
                    <a:extLst>
                      <a:ext uri="{FF2B5EF4-FFF2-40B4-BE49-F238E27FC236}">
                        <a16:creationId xmlns:a16="http://schemas.microsoft.com/office/drawing/2014/main" id="{1D4919B5-3F28-69B0-4322-6B24493E7232}"/>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nvGrpSpPr>
                <p:cNvPr id="602" name="Group 601">
                  <a:extLst>
                    <a:ext uri="{FF2B5EF4-FFF2-40B4-BE49-F238E27FC236}">
                      <a16:creationId xmlns:a16="http://schemas.microsoft.com/office/drawing/2014/main" id="{3BB8EE42-0ABA-8CCD-42E6-354D8962FB32}"/>
                    </a:ext>
                  </a:extLst>
                </p:cNvPr>
                <p:cNvGrpSpPr/>
                <p:nvPr/>
              </p:nvGrpSpPr>
              <p:grpSpPr>
                <a:xfrm>
                  <a:off x="201931" y="2824146"/>
                  <a:ext cx="548640" cy="142832"/>
                  <a:chOff x="2847806" y="2444088"/>
                  <a:chExt cx="548640" cy="142832"/>
                </a:xfrm>
                <a:solidFill>
                  <a:sysClr val="window" lastClr="FFFFFF"/>
                </a:solidFill>
              </p:grpSpPr>
              <p:grpSp>
                <p:nvGrpSpPr>
                  <p:cNvPr id="603" name="Group 602">
                    <a:extLst>
                      <a:ext uri="{FF2B5EF4-FFF2-40B4-BE49-F238E27FC236}">
                        <a16:creationId xmlns:a16="http://schemas.microsoft.com/office/drawing/2014/main" id="{DC955974-11BA-3383-2CD2-E5E171B020D2}"/>
                      </a:ext>
                    </a:extLst>
                  </p:cNvPr>
                  <p:cNvGrpSpPr/>
                  <p:nvPr/>
                </p:nvGrpSpPr>
                <p:grpSpPr>
                  <a:xfrm>
                    <a:off x="2847806" y="2450780"/>
                    <a:ext cx="548640" cy="136140"/>
                    <a:chOff x="2073106" y="2784155"/>
                    <a:chExt cx="548640" cy="136140"/>
                  </a:xfrm>
                  <a:grpFill/>
                </p:grpSpPr>
                <p:sp>
                  <p:nvSpPr>
                    <p:cNvPr id="605" name="Rectangle 604">
                      <a:extLst>
                        <a:ext uri="{FF2B5EF4-FFF2-40B4-BE49-F238E27FC236}">
                          <a16:creationId xmlns:a16="http://schemas.microsoft.com/office/drawing/2014/main" id="{6CD6227D-ADEF-99EE-CBCA-BA473334ABEE}"/>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606" name="Straight Connector 605">
                      <a:extLst>
                        <a:ext uri="{FF2B5EF4-FFF2-40B4-BE49-F238E27FC236}">
                          <a16:creationId xmlns:a16="http://schemas.microsoft.com/office/drawing/2014/main" id="{F9AC718B-6A6D-B0EA-A255-28E2E952DA9E}"/>
                        </a:ext>
                      </a:extLst>
                    </p:cNvPr>
                    <p:cNvCxnSpPr>
                      <a:cxnSpLocks/>
                      <a:stCxn id="605" idx="0"/>
                      <a:endCxn id="605"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607" name="Straight Connector 606">
                      <a:extLst>
                        <a:ext uri="{FF2B5EF4-FFF2-40B4-BE49-F238E27FC236}">
                          <a16:creationId xmlns:a16="http://schemas.microsoft.com/office/drawing/2014/main" id="{F06017CA-961E-7D20-C9FD-04D1AF64FD7B}"/>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608" name="Straight Connector 607">
                      <a:extLst>
                        <a:ext uri="{FF2B5EF4-FFF2-40B4-BE49-F238E27FC236}">
                          <a16:creationId xmlns:a16="http://schemas.microsoft.com/office/drawing/2014/main" id="{5967B7C8-C378-A00F-F44F-EFA0B777AD8E}"/>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604" name="Straight Connector 603">
                    <a:extLst>
                      <a:ext uri="{FF2B5EF4-FFF2-40B4-BE49-F238E27FC236}">
                        <a16:creationId xmlns:a16="http://schemas.microsoft.com/office/drawing/2014/main" id="{24D64C6A-3879-8FA8-B087-C63E1E3B0D47}"/>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nvGrpSpPr>
                <p:cNvPr id="609" name="Group 608">
                  <a:extLst>
                    <a:ext uri="{FF2B5EF4-FFF2-40B4-BE49-F238E27FC236}">
                      <a16:creationId xmlns:a16="http://schemas.microsoft.com/office/drawing/2014/main" id="{8FED3EE2-F3E7-9A02-0626-11ABD169F8E7}"/>
                    </a:ext>
                  </a:extLst>
                </p:cNvPr>
                <p:cNvGrpSpPr/>
                <p:nvPr/>
              </p:nvGrpSpPr>
              <p:grpSpPr>
                <a:xfrm>
                  <a:off x="201931" y="2992565"/>
                  <a:ext cx="548640" cy="142832"/>
                  <a:chOff x="2847806" y="2444088"/>
                  <a:chExt cx="548640" cy="142832"/>
                </a:xfrm>
                <a:solidFill>
                  <a:sysClr val="window" lastClr="FFFFFF"/>
                </a:solidFill>
              </p:grpSpPr>
              <p:grpSp>
                <p:nvGrpSpPr>
                  <p:cNvPr id="610" name="Group 609">
                    <a:extLst>
                      <a:ext uri="{FF2B5EF4-FFF2-40B4-BE49-F238E27FC236}">
                        <a16:creationId xmlns:a16="http://schemas.microsoft.com/office/drawing/2014/main" id="{866DD082-1257-7384-D67C-0883302A332E}"/>
                      </a:ext>
                    </a:extLst>
                  </p:cNvPr>
                  <p:cNvGrpSpPr/>
                  <p:nvPr/>
                </p:nvGrpSpPr>
                <p:grpSpPr>
                  <a:xfrm>
                    <a:off x="2847806" y="2450780"/>
                    <a:ext cx="548640" cy="136140"/>
                    <a:chOff x="2073106" y="2784155"/>
                    <a:chExt cx="548640" cy="136140"/>
                  </a:xfrm>
                  <a:grpFill/>
                </p:grpSpPr>
                <p:sp>
                  <p:nvSpPr>
                    <p:cNvPr id="612" name="Rectangle 611">
                      <a:extLst>
                        <a:ext uri="{FF2B5EF4-FFF2-40B4-BE49-F238E27FC236}">
                          <a16:creationId xmlns:a16="http://schemas.microsoft.com/office/drawing/2014/main" id="{D2EDBB65-E493-8A4F-D8D0-1CB57BD0AAA7}"/>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613" name="Straight Connector 612">
                      <a:extLst>
                        <a:ext uri="{FF2B5EF4-FFF2-40B4-BE49-F238E27FC236}">
                          <a16:creationId xmlns:a16="http://schemas.microsoft.com/office/drawing/2014/main" id="{4FB368BC-1FDA-7776-BEC0-806EAC2ABB37}"/>
                        </a:ext>
                      </a:extLst>
                    </p:cNvPr>
                    <p:cNvCxnSpPr>
                      <a:cxnSpLocks/>
                      <a:stCxn id="612" idx="0"/>
                      <a:endCxn id="612"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614" name="Straight Connector 613">
                      <a:extLst>
                        <a:ext uri="{FF2B5EF4-FFF2-40B4-BE49-F238E27FC236}">
                          <a16:creationId xmlns:a16="http://schemas.microsoft.com/office/drawing/2014/main" id="{F52C16C6-6514-684E-0A51-DCA2D4FC8B57}"/>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615" name="Straight Connector 614">
                      <a:extLst>
                        <a:ext uri="{FF2B5EF4-FFF2-40B4-BE49-F238E27FC236}">
                          <a16:creationId xmlns:a16="http://schemas.microsoft.com/office/drawing/2014/main" id="{21A09C95-5AFB-89E4-8180-391156810223}"/>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611" name="Straight Connector 610">
                    <a:extLst>
                      <a:ext uri="{FF2B5EF4-FFF2-40B4-BE49-F238E27FC236}">
                        <a16:creationId xmlns:a16="http://schemas.microsoft.com/office/drawing/2014/main" id="{3BDB609B-AB15-7197-D9A1-BD8DDABFEB53}"/>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grpSp>
            <p:nvGrpSpPr>
              <p:cNvPr id="11" name="Group 10">
                <a:extLst>
                  <a:ext uri="{FF2B5EF4-FFF2-40B4-BE49-F238E27FC236}">
                    <a16:creationId xmlns:a16="http://schemas.microsoft.com/office/drawing/2014/main" id="{2BBBC045-94B0-C846-0EF2-9FCCED318652}"/>
                  </a:ext>
                </a:extLst>
              </p:cNvPr>
              <p:cNvGrpSpPr/>
              <p:nvPr/>
            </p:nvGrpSpPr>
            <p:grpSpPr>
              <a:xfrm>
                <a:off x="1261154" y="2825721"/>
                <a:ext cx="763829" cy="1496839"/>
                <a:chOff x="1261154" y="2780859"/>
                <a:chExt cx="763829" cy="1141929"/>
              </a:xfrm>
            </p:grpSpPr>
            <p:sp>
              <p:nvSpPr>
                <p:cNvPr id="616" name="Rectangle 615">
                  <a:extLst>
                    <a:ext uri="{FF2B5EF4-FFF2-40B4-BE49-F238E27FC236}">
                      <a16:creationId xmlns:a16="http://schemas.microsoft.com/office/drawing/2014/main" id="{AFE12666-F063-A950-3E01-D61B2FDEF40C}"/>
                    </a:ext>
                  </a:extLst>
                </p:cNvPr>
                <p:cNvSpPr/>
                <p:nvPr/>
              </p:nvSpPr>
              <p:spPr>
                <a:xfrm>
                  <a:off x="1261176" y="2780859"/>
                  <a:ext cx="168275" cy="115216"/>
                </a:xfrm>
                <a:prstGeom prst="rect">
                  <a:avLst/>
                </a:prstGeom>
                <a:solidFill>
                  <a:srgbClr val="5B9BD5">
                    <a:lumMod val="20000"/>
                    <a:lumOff val="80000"/>
                  </a:srgbClr>
                </a:solid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a:t>
                  </a:r>
                </a:p>
              </p:txBody>
            </p:sp>
            <p:sp>
              <p:nvSpPr>
                <p:cNvPr id="617" name="Rectangle 616">
                  <a:extLst>
                    <a:ext uri="{FF2B5EF4-FFF2-40B4-BE49-F238E27FC236}">
                      <a16:creationId xmlns:a16="http://schemas.microsoft.com/office/drawing/2014/main" id="{0466CAD2-4C41-DA9A-5EC8-66FD3723B5DF}"/>
                    </a:ext>
                  </a:extLst>
                </p:cNvPr>
                <p:cNvSpPr/>
                <p:nvPr/>
              </p:nvSpPr>
              <p:spPr>
                <a:xfrm>
                  <a:off x="1261176" y="3120150"/>
                  <a:ext cx="168275" cy="115216"/>
                </a:xfrm>
                <a:prstGeom prst="rect">
                  <a:avLst/>
                </a:prstGeom>
                <a:solidFill>
                  <a:srgbClr val="5B9BD5">
                    <a:lumMod val="20000"/>
                    <a:lumOff val="80000"/>
                  </a:srgbClr>
                </a:solid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a:t>
                  </a:r>
                </a:p>
              </p:txBody>
            </p:sp>
            <p:sp>
              <p:nvSpPr>
                <p:cNvPr id="618" name="Rectangle 617">
                  <a:extLst>
                    <a:ext uri="{FF2B5EF4-FFF2-40B4-BE49-F238E27FC236}">
                      <a16:creationId xmlns:a16="http://schemas.microsoft.com/office/drawing/2014/main" id="{4206E1EC-209F-5F0F-02D4-8D309A2F65CD}"/>
                    </a:ext>
                  </a:extLst>
                </p:cNvPr>
                <p:cNvSpPr/>
                <p:nvPr/>
              </p:nvSpPr>
              <p:spPr>
                <a:xfrm>
                  <a:off x="1261154" y="3807572"/>
                  <a:ext cx="168275" cy="115216"/>
                </a:xfrm>
                <a:prstGeom prst="rect">
                  <a:avLst/>
                </a:prstGeom>
                <a:solidFill>
                  <a:srgbClr val="5B9BD5">
                    <a:lumMod val="20000"/>
                    <a:lumOff val="80000"/>
                  </a:srgbClr>
                </a:solid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a:t>
                  </a:r>
                </a:p>
              </p:txBody>
            </p:sp>
            <p:sp>
              <p:nvSpPr>
                <p:cNvPr id="619" name="Rectangle 618">
                  <a:extLst>
                    <a:ext uri="{FF2B5EF4-FFF2-40B4-BE49-F238E27FC236}">
                      <a16:creationId xmlns:a16="http://schemas.microsoft.com/office/drawing/2014/main" id="{6835A10B-3C9D-1CCD-0190-C6D23F19B086}"/>
                    </a:ext>
                  </a:extLst>
                </p:cNvPr>
                <p:cNvSpPr/>
                <p:nvPr/>
              </p:nvSpPr>
              <p:spPr>
                <a:xfrm>
                  <a:off x="1261175" y="3459076"/>
                  <a:ext cx="168275" cy="115216"/>
                </a:xfrm>
                <a:prstGeom prst="rect">
                  <a:avLst/>
                </a:prstGeom>
                <a:solidFill>
                  <a:srgbClr val="5B9BD5">
                    <a:lumMod val="20000"/>
                    <a:lumOff val="80000"/>
                  </a:srgbClr>
                </a:solid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a:t>
                  </a:r>
                </a:p>
              </p:txBody>
            </p:sp>
            <p:sp>
              <p:nvSpPr>
                <p:cNvPr id="620" name="Rectangle 619">
                  <a:extLst>
                    <a:ext uri="{FF2B5EF4-FFF2-40B4-BE49-F238E27FC236}">
                      <a16:creationId xmlns:a16="http://schemas.microsoft.com/office/drawing/2014/main" id="{21832D68-6553-115C-7E83-255D94913B28}"/>
                    </a:ext>
                  </a:extLst>
                </p:cNvPr>
                <p:cNvSpPr/>
                <p:nvPr/>
              </p:nvSpPr>
              <p:spPr>
                <a:xfrm>
                  <a:off x="1559334" y="2952896"/>
                  <a:ext cx="168275" cy="115216"/>
                </a:xfrm>
                <a:prstGeom prst="rect">
                  <a:avLst/>
                </a:prstGeom>
                <a:solidFill>
                  <a:srgbClr val="5B9BD5">
                    <a:lumMod val="20000"/>
                    <a:lumOff val="80000"/>
                  </a:srgbClr>
                </a:solid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a:t>
                  </a:r>
                </a:p>
              </p:txBody>
            </p:sp>
            <p:sp>
              <p:nvSpPr>
                <p:cNvPr id="621" name="Rectangle 620">
                  <a:extLst>
                    <a:ext uri="{FF2B5EF4-FFF2-40B4-BE49-F238E27FC236}">
                      <a16:creationId xmlns:a16="http://schemas.microsoft.com/office/drawing/2014/main" id="{7067E715-39DC-70D9-8492-978CD4BB7765}"/>
                    </a:ext>
                  </a:extLst>
                </p:cNvPr>
                <p:cNvSpPr/>
                <p:nvPr/>
              </p:nvSpPr>
              <p:spPr>
                <a:xfrm>
                  <a:off x="1559334" y="3631738"/>
                  <a:ext cx="168275" cy="115216"/>
                </a:xfrm>
                <a:prstGeom prst="rect">
                  <a:avLst/>
                </a:prstGeom>
                <a:solidFill>
                  <a:srgbClr val="5B9BD5">
                    <a:lumMod val="20000"/>
                    <a:lumOff val="80000"/>
                  </a:srgbClr>
                </a:solid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a:t>
                  </a:r>
                </a:p>
              </p:txBody>
            </p:sp>
            <p:sp>
              <p:nvSpPr>
                <p:cNvPr id="622" name="Rectangle 621">
                  <a:extLst>
                    <a:ext uri="{FF2B5EF4-FFF2-40B4-BE49-F238E27FC236}">
                      <a16:creationId xmlns:a16="http://schemas.microsoft.com/office/drawing/2014/main" id="{C62DE378-F23F-7831-4248-2B03B8B42BE2}"/>
                    </a:ext>
                  </a:extLst>
                </p:cNvPr>
                <p:cNvSpPr/>
                <p:nvPr/>
              </p:nvSpPr>
              <p:spPr>
                <a:xfrm>
                  <a:off x="1856708" y="3289598"/>
                  <a:ext cx="168275" cy="115216"/>
                </a:xfrm>
                <a:prstGeom prst="rect">
                  <a:avLst/>
                </a:prstGeom>
                <a:solidFill>
                  <a:srgbClr val="5B9BD5">
                    <a:lumMod val="20000"/>
                    <a:lumOff val="80000"/>
                  </a:srgbClr>
                </a:solid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a:t>
                  </a:r>
                </a:p>
              </p:txBody>
            </p:sp>
          </p:grpSp>
          <p:cxnSp>
            <p:nvCxnSpPr>
              <p:cNvPr id="623" name="Straight Arrow Connector 622">
                <a:extLst>
                  <a:ext uri="{FF2B5EF4-FFF2-40B4-BE49-F238E27FC236}">
                    <a16:creationId xmlns:a16="http://schemas.microsoft.com/office/drawing/2014/main" id="{4F05D7BB-C65C-1778-D07B-CA0DE8D3A750}"/>
                  </a:ext>
                </a:extLst>
              </p:cNvPr>
              <p:cNvCxnSpPr>
                <a:cxnSpLocks/>
                <a:stCxn id="591" idx="3"/>
                <a:endCxn id="616" idx="1"/>
              </p:cNvCxnSpPr>
              <p:nvPr/>
            </p:nvCxnSpPr>
            <p:spPr>
              <a:xfrm>
                <a:off x="750571" y="2745614"/>
                <a:ext cx="510605" cy="155620"/>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24" name="Straight Arrow Connector 623">
                <a:extLst>
                  <a:ext uri="{FF2B5EF4-FFF2-40B4-BE49-F238E27FC236}">
                    <a16:creationId xmlns:a16="http://schemas.microsoft.com/office/drawing/2014/main" id="{B7FADDB4-29E1-4573-91C4-3273C6D76EE2}"/>
                  </a:ext>
                </a:extLst>
              </p:cNvPr>
              <p:cNvCxnSpPr>
                <a:cxnSpLocks/>
                <a:stCxn id="598" idx="3"/>
                <a:endCxn id="616" idx="1"/>
              </p:cNvCxnSpPr>
              <p:nvPr/>
            </p:nvCxnSpPr>
            <p:spPr>
              <a:xfrm flipV="1">
                <a:off x="750571" y="2901234"/>
                <a:ext cx="510605" cy="65609"/>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25" name="Straight Arrow Connector 624">
                <a:extLst>
                  <a:ext uri="{FF2B5EF4-FFF2-40B4-BE49-F238E27FC236}">
                    <a16:creationId xmlns:a16="http://schemas.microsoft.com/office/drawing/2014/main" id="{4DDD8D09-514C-0F47-E9E5-6368F8B40CA6}"/>
                  </a:ext>
                </a:extLst>
              </p:cNvPr>
              <p:cNvCxnSpPr>
                <a:cxnSpLocks/>
                <a:stCxn id="605" idx="3"/>
                <a:endCxn id="617" idx="1"/>
              </p:cNvCxnSpPr>
              <p:nvPr/>
            </p:nvCxnSpPr>
            <p:spPr>
              <a:xfrm>
                <a:off x="750571" y="3200943"/>
                <a:ext cx="510605" cy="145033"/>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26" name="Straight Arrow Connector 625">
                <a:extLst>
                  <a:ext uri="{FF2B5EF4-FFF2-40B4-BE49-F238E27FC236}">
                    <a16:creationId xmlns:a16="http://schemas.microsoft.com/office/drawing/2014/main" id="{6025A595-4E1F-6A1C-5378-598B78F70AFA}"/>
                  </a:ext>
                </a:extLst>
              </p:cNvPr>
              <p:cNvCxnSpPr>
                <a:cxnSpLocks/>
                <a:stCxn id="612" idx="3"/>
                <a:endCxn id="617" idx="1"/>
              </p:cNvCxnSpPr>
              <p:nvPr/>
            </p:nvCxnSpPr>
            <p:spPr>
              <a:xfrm flipV="1">
                <a:off x="750571" y="3345976"/>
                <a:ext cx="510605" cy="82572"/>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27" name="Straight Arrow Connector 626">
                <a:extLst>
                  <a:ext uri="{FF2B5EF4-FFF2-40B4-BE49-F238E27FC236}">
                    <a16:creationId xmlns:a16="http://schemas.microsoft.com/office/drawing/2014/main" id="{0C45C83F-308D-85EA-F99E-3B21545E3F6B}"/>
                  </a:ext>
                </a:extLst>
              </p:cNvPr>
              <p:cNvCxnSpPr>
                <a:cxnSpLocks/>
                <a:stCxn id="563" idx="3"/>
                <a:endCxn id="619" idx="1"/>
              </p:cNvCxnSpPr>
              <p:nvPr/>
            </p:nvCxnSpPr>
            <p:spPr>
              <a:xfrm>
                <a:off x="750571" y="3656607"/>
                <a:ext cx="510604" cy="133633"/>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28" name="Straight Arrow Connector 627">
                <a:extLst>
                  <a:ext uri="{FF2B5EF4-FFF2-40B4-BE49-F238E27FC236}">
                    <a16:creationId xmlns:a16="http://schemas.microsoft.com/office/drawing/2014/main" id="{B537CC7B-0CD2-C6E3-B342-27A39B277CC8}"/>
                  </a:ext>
                </a:extLst>
              </p:cNvPr>
              <p:cNvCxnSpPr>
                <a:cxnSpLocks/>
                <a:stCxn id="570" idx="3"/>
                <a:endCxn id="619" idx="1"/>
              </p:cNvCxnSpPr>
              <p:nvPr/>
            </p:nvCxnSpPr>
            <p:spPr>
              <a:xfrm flipV="1">
                <a:off x="750571" y="3790240"/>
                <a:ext cx="510604" cy="104920"/>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29" name="Straight Arrow Connector 628">
                <a:extLst>
                  <a:ext uri="{FF2B5EF4-FFF2-40B4-BE49-F238E27FC236}">
                    <a16:creationId xmlns:a16="http://schemas.microsoft.com/office/drawing/2014/main" id="{53FE728E-CBBD-CADD-67C1-807013314807}"/>
                  </a:ext>
                </a:extLst>
              </p:cNvPr>
              <p:cNvCxnSpPr>
                <a:cxnSpLocks/>
                <a:stCxn id="577" idx="3"/>
                <a:endCxn id="618" idx="1"/>
              </p:cNvCxnSpPr>
              <p:nvPr/>
            </p:nvCxnSpPr>
            <p:spPr>
              <a:xfrm>
                <a:off x="750571" y="4124206"/>
                <a:ext cx="510583" cy="122842"/>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30" name="Straight Arrow Connector 629">
                <a:extLst>
                  <a:ext uri="{FF2B5EF4-FFF2-40B4-BE49-F238E27FC236}">
                    <a16:creationId xmlns:a16="http://schemas.microsoft.com/office/drawing/2014/main" id="{FFF1081C-5567-1DE7-2FFE-D4F7671EB224}"/>
                  </a:ext>
                </a:extLst>
              </p:cNvPr>
              <p:cNvCxnSpPr>
                <a:cxnSpLocks/>
                <a:stCxn id="584" idx="3"/>
                <a:endCxn id="618" idx="1"/>
              </p:cNvCxnSpPr>
              <p:nvPr/>
            </p:nvCxnSpPr>
            <p:spPr>
              <a:xfrm flipV="1">
                <a:off x="750571" y="4247048"/>
                <a:ext cx="510583" cy="114787"/>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31" name="Straight Arrow Connector 630">
                <a:extLst>
                  <a:ext uri="{FF2B5EF4-FFF2-40B4-BE49-F238E27FC236}">
                    <a16:creationId xmlns:a16="http://schemas.microsoft.com/office/drawing/2014/main" id="{B35CD63D-B9F2-78D7-99A9-30FCEED20A68}"/>
                  </a:ext>
                </a:extLst>
              </p:cNvPr>
              <p:cNvCxnSpPr>
                <a:cxnSpLocks/>
                <a:stCxn id="616" idx="3"/>
                <a:endCxn id="620" idx="1"/>
              </p:cNvCxnSpPr>
              <p:nvPr/>
            </p:nvCxnSpPr>
            <p:spPr>
              <a:xfrm>
                <a:off x="1429451" y="2901234"/>
                <a:ext cx="129883" cy="225506"/>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32" name="Straight Arrow Connector 631">
                <a:extLst>
                  <a:ext uri="{FF2B5EF4-FFF2-40B4-BE49-F238E27FC236}">
                    <a16:creationId xmlns:a16="http://schemas.microsoft.com/office/drawing/2014/main" id="{3CAB0F03-8B87-3C3A-9215-AC7497A5C875}"/>
                  </a:ext>
                </a:extLst>
              </p:cNvPr>
              <p:cNvCxnSpPr>
                <a:cxnSpLocks/>
                <a:stCxn id="617" idx="3"/>
                <a:endCxn id="620" idx="1"/>
              </p:cNvCxnSpPr>
              <p:nvPr/>
            </p:nvCxnSpPr>
            <p:spPr>
              <a:xfrm flipV="1">
                <a:off x="1429451" y="3126740"/>
                <a:ext cx="129883" cy="219236"/>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33" name="Straight Arrow Connector 632">
                <a:extLst>
                  <a:ext uri="{FF2B5EF4-FFF2-40B4-BE49-F238E27FC236}">
                    <a16:creationId xmlns:a16="http://schemas.microsoft.com/office/drawing/2014/main" id="{9CE53E9F-8362-5D4E-397F-BF551A699490}"/>
                  </a:ext>
                </a:extLst>
              </p:cNvPr>
              <p:cNvCxnSpPr>
                <a:cxnSpLocks/>
                <a:stCxn id="619" idx="3"/>
                <a:endCxn id="621" idx="1"/>
              </p:cNvCxnSpPr>
              <p:nvPr/>
            </p:nvCxnSpPr>
            <p:spPr>
              <a:xfrm>
                <a:off x="1429450" y="3790240"/>
                <a:ext cx="129884" cy="226325"/>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34" name="Straight Arrow Connector 633">
                <a:extLst>
                  <a:ext uri="{FF2B5EF4-FFF2-40B4-BE49-F238E27FC236}">
                    <a16:creationId xmlns:a16="http://schemas.microsoft.com/office/drawing/2014/main" id="{500C427D-E221-4552-8235-3A7A591D8D33}"/>
                  </a:ext>
                </a:extLst>
              </p:cNvPr>
              <p:cNvCxnSpPr>
                <a:cxnSpLocks/>
                <a:stCxn id="618" idx="3"/>
                <a:endCxn id="621" idx="1"/>
              </p:cNvCxnSpPr>
              <p:nvPr/>
            </p:nvCxnSpPr>
            <p:spPr>
              <a:xfrm flipV="1">
                <a:off x="1429429" y="4016565"/>
                <a:ext cx="129905" cy="230483"/>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35" name="Straight Arrow Connector 634">
                <a:extLst>
                  <a:ext uri="{FF2B5EF4-FFF2-40B4-BE49-F238E27FC236}">
                    <a16:creationId xmlns:a16="http://schemas.microsoft.com/office/drawing/2014/main" id="{85FF7E8E-98C7-FC54-F20C-588A6509594A}"/>
                  </a:ext>
                </a:extLst>
              </p:cNvPr>
              <p:cNvCxnSpPr>
                <a:cxnSpLocks/>
                <a:stCxn id="620" idx="3"/>
                <a:endCxn id="622" idx="1"/>
              </p:cNvCxnSpPr>
              <p:nvPr/>
            </p:nvCxnSpPr>
            <p:spPr>
              <a:xfrm>
                <a:off x="1727609" y="3126740"/>
                <a:ext cx="129099" cy="441348"/>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36" name="Straight Arrow Connector 635">
                <a:extLst>
                  <a:ext uri="{FF2B5EF4-FFF2-40B4-BE49-F238E27FC236}">
                    <a16:creationId xmlns:a16="http://schemas.microsoft.com/office/drawing/2014/main" id="{147B693F-5BA6-AAD3-7FF3-25F861CC44A3}"/>
                  </a:ext>
                </a:extLst>
              </p:cNvPr>
              <p:cNvCxnSpPr>
                <a:cxnSpLocks/>
                <a:stCxn id="621" idx="3"/>
                <a:endCxn id="622" idx="1"/>
              </p:cNvCxnSpPr>
              <p:nvPr/>
            </p:nvCxnSpPr>
            <p:spPr>
              <a:xfrm flipV="1">
                <a:off x="1727609" y="3568088"/>
                <a:ext cx="129099" cy="448477"/>
              </a:xfrm>
              <a:prstGeom prst="straightConnector1">
                <a:avLst/>
              </a:prstGeom>
              <a:noFill/>
              <a:ln w="22098" cap="flat" cmpd="sng" algn="ctr">
                <a:solidFill>
                  <a:sysClr val="windowText" lastClr="000000"/>
                </a:solidFill>
                <a:prstDash val="solid"/>
                <a:miter lim="800000"/>
                <a:tailEnd type="triangle" w="sm" len="sm"/>
              </a:ln>
              <a:effectLst/>
            </p:spPr>
          </p:cxnSp>
          <p:grpSp>
            <p:nvGrpSpPr>
              <p:cNvPr id="637" name="Group 636">
                <a:extLst>
                  <a:ext uri="{FF2B5EF4-FFF2-40B4-BE49-F238E27FC236}">
                    <a16:creationId xmlns:a16="http://schemas.microsoft.com/office/drawing/2014/main" id="{668D7B45-1CEE-7C6F-EEFA-6E46087780BC}"/>
                  </a:ext>
                </a:extLst>
              </p:cNvPr>
              <p:cNvGrpSpPr/>
              <p:nvPr/>
            </p:nvGrpSpPr>
            <p:grpSpPr>
              <a:xfrm>
                <a:off x="2411078" y="3503979"/>
                <a:ext cx="320231" cy="138924"/>
                <a:chOff x="2847806" y="2447996"/>
                <a:chExt cx="548640" cy="138924"/>
              </a:xfrm>
            </p:grpSpPr>
            <p:grpSp>
              <p:nvGrpSpPr>
                <p:cNvPr id="638" name="Group 637">
                  <a:extLst>
                    <a:ext uri="{FF2B5EF4-FFF2-40B4-BE49-F238E27FC236}">
                      <a16:creationId xmlns:a16="http://schemas.microsoft.com/office/drawing/2014/main" id="{DA04E8DF-C3E9-85A8-86A9-D809C19117A4}"/>
                    </a:ext>
                  </a:extLst>
                </p:cNvPr>
                <p:cNvGrpSpPr/>
                <p:nvPr/>
              </p:nvGrpSpPr>
              <p:grpSpPr>
                <a:xfrm>
                  <a:off x="2847806" y="2450780"/>
                  <a:ext cx="548640" cy="136140"/>
                  <a:chOff x="2073106" y="2784155"/>
                  <a:chExt cx="548640" cy="136140"/>
                </a:xfrm>
              </p:grpSpPr>
              <p:sp>
                <p:nvSpPr>
                  <p:cNvPr id="640" name="Rectangle 639">
                    <a:extLst>
                      <a:ext uri="{FF2B5EF4-FFF2-40B4-BE49-F238E27FC236}">
                        <a16:creationId xmlns:a16="http://schemas.microsoft.com/office/drawing/2014/main" id="{FE95933B-ED92-975B-5588-C0360FA9353C}"/>
                      </a:ext>
                    </a:extLst>
                  </p:cNvPr>
                  <p:cNvSpPr/>
                  <p:nvPr/>
                </p:nvSpPr>
                <p:spPr>
                  <a:xfrm>
                    <a:off x="2073106" y="2784497"/>
                    <a:ext cx="548640" cy="132623"/>
                  </a:xfrm>
                  <a:prstGeom prst="rect">
                    <a:avLst/>
                  </a:prstGeom>
                  <a:no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641" name="Straight Connector 640">
                    <a:extLst>
                      <a:ext uri="{FF2B5EF4-FFF2-40B4-BE49-F238E27FC236}">
                        <a16:creationId xmlns:a16="http://schemas.microsoft.com/office/drawing/2014/main" id="{EE4C48DC-0BC6-37A6-0B09-B0762612AF86}"/>
                      </a:ext>
                    </a:extLst>
                  </p:cNvPr>
                  <p:cNvCxnSpPr>
                    <a:cxnSpLocks/>
                    <a:stCxn id="640" idx="0"/>
                    <a:endCxn id="640" idx="2"/>
                  </p:cNvCxnSpPr>
                  <p:nvPr/>
                </p:nvCxnSpPr>
                <p:spPr>
                  <a:xfrm>
                    <a:off x="2347426" y="2784497"/>
                    <a:ext cx="0" cy="132623"/>
                  </a:xfrm>
                  <a:prstGeom prst="line">
                    <a:avLst/>
                  </a:prstGeom>
                  <a:noFill/>
                  <a:ln w="22225" cap="flat" cmpd="sng" algn="ctr">
                    <a:solidFill>
                      <a:sysClr val="windowText" lastClr="000000"/>
                    </a:solidFill>
                    <a:prstDash val="solid"/>
                    <a:miter lim="800000"/>
                  </a:ln>
                  <a:effectLst/>
                </p:spPr>
              </p:cxnSp>
              <p:cxnSp>
                <p:nvCxnSpPr>
                  <p:cNvPr id="642" name="Straight Connector 641">
                    <a:extLst>
                      <a:ext uri="{FF2B5EF4-FFF2-40B4-BE49-F238E27FC236}">
                        <a16:creationId xmlns:a16="http://schemas.microsoft.com/office/drawing/2014/main" id="{C28BE6F8-5A00-5698-2EB0-3B76774EC1FA}"/>
                      </a:ext>
                    </a:extLst>
                  </p:cNvPr>
                  <p:cNvCxnSpPr/>
                  <p:nvPr/>
                </p:nvCxnSpPr>
                <p:spPr>
                  <a:xfrm>
                    <a:off x="2210266" y="2787672"/>
                    <a:ext cx="0" cy="132623"/>
                  </a:xfrm>
                  <a:prstGeom prst="line">
                    <a:avLst/>
                  </a:prstGeom>
                  <a:noFill/>
                  <a:ln w="22225" cap="flat" cmpd="sng" algn="ctr">
                    <a:solidFill>
                      <a:sysClr val="windowText" lastClr="000000"/>
                    </a:solidFill>
                    <a:prstDash val="solid"/>
                    <a:miter lim="800000"/>
                  </a:ln>
                  <a:effectLst/>
                </p:spPr>
              </p:cxnSp>
              <p:cxnSp>
                <p:nvCxnSpPr>
                  <p:cNvPr id="643" name="Straight Connector 642">
                    <a:extLst>
                      <a:ext uri="{FF2B5EF4-FFF2-40B4-BE49-F238E27FC236}">
                        <a16:creationId xmlns:a16="http://schemas.microsoft.com/office/drawing/2014/main" id="{8334E736-4E6F-13FA-657C-614886366B41}"/>
                      </a:ext>
                    </a:extLst>
                  </p:cNvPr>
                  <p:cNvCxnSpPr/>
                  <p:nvPr/>
                </p:nvCxnSpPr>
                <p:spPr>
                  <a:xfrm>
                    <a:off x="2484586" y="2784155"/>
                    <a:ext cx="0" cy="132623"/>
                  </a:xfrm>
                  <a:prstGeom prst="line">
                    <a:avLst/>
                  </a:prstGeom>
                  <a:noFill/>
                  <a:ln w="22225" cap="flat" cmpd="sng" algn="ctr">
                    <a:solidFill>
                      <a:sysClr val="windowText" lastClr="000000"/>
                    </a:solidFill>
                    <a:prstDash val="solid"/>
                    <a:miter lim="800000"/>
                  </a:ln>
                  <a:effectLst/>
                </p:spPr>
              </p:cxnSp>
            </p:grpSp>
            <p:cxnSp>
              <p:nvCxnSpPr>
                <p:cNvPr id="639" name="Straight Connector 638">
                  <a:extLst>
                    <a:ext uri="{FF2B5EF4-FFF2-40B4-BE49-F238E27FC236}">
                      <a16:creationId xmlns:a16="http://schemas.microsoft.com/office/drawing/2014/main" id="{F67E0116-5472-B416-09A2-4100CFD7BAF8}"/>
                    </a:ext>
                  </a:extLst>
                </p:cNvPr>
                <p:cNvCxnSpPr/>
                <p:nvPr/>
              </p:nvCxnSpPr>
              <p:spPr>
                <a:xfrm>
                  <a:off x="2847806" y="2447996"/>
                  <a:ext cx="0" cy="132623"/>
                </a:xfrm>
                <a:prstGeom prst="line">
                  <a:avLst/>
                </a:prstGeom>
                <a:noFill/>
                <a:ln w="22225" cap="flat" cmpd="sng" algn="ctr">
                  <a:solidFill>
                    <a:sysClr val="windowText" lastClr="000000"/>
                  </a:solidFill>
                  <a:prstDash val="solid"/>
                  <a:miter lim="800000"/>
                </a:ln>
                <a:effectLst/>
              </p:spPr>
            </p:cxnSp>
          </p:grpSp>
          <p:cxnSp>
            <p:nvCxnSpPr>
              <p:cNvPr id="644" name="Straight Arrow Connector 643">
                <a:extLst>
                  <a:ext uri="{FF2B5EF4-FFF2-40B4-BE49-F238E27FC236}">
                    <a16:creationId xmlns:a16="http://schemas.microsoft.com/office/drawing/2014/main" id="{8468B6E2-C997-1023-AB28-B0B0B498BCE0}"/>
                  </a:ext>
                </a:extLst>
              </p:cNvPr>
              <p:cNvCxnSpPr>
                <a:cxnSpLocks/>
                <a:stCxn id="622" idx="3"/>
                <a:endCxn id="640" idx="1"/>
              </p:cNvCxnSpPr>
              <p:nvPr/>
            </p:nvCxnSpPr>
            <p:spPr>
              <a:xfrm>
                <a:off x="2024983" y="3568088"/>
                <a:ext cx="386095" cy="5329"/>
              </a:xfrm>
              <a:prstGeom prst="straightConnector1">
                <a:avLst/>
              </a:prstGeom>
              <a:noFill/>
              <a:ln w="22225" cap="flat" cmpd="sng" algn="ctr">
                <a:solidFill>
                  <a:sysClr val="windowText" lastClr="000000"/>
                </a:solidFill>
                <a:prstDash val="solid"/>
                <a:miter lim="800000"/>
                <a:headEnd w="med" len="lg"/>
                <a:tailEnd type="triangle" w="med" len="med"/>
              </a:ln>
              <a:effectLst/>
            </p:spPr>
          </p:cxnSp>
          <p:sp>
            <p:nvSpPr>
              <p:cNvPr id="645" name="Rectangle 644">
                <a:extLst>
                  <a:ext uri="{FF2B5EF4-FFF2-40B4-BE49-F238E27FC236}">
                    <a16:creationId xmlns:a16="http://schemas.microsoft.com/office/drawing/2014/main" id="{87EDAB56-741E-CE81-A532-2281E87C8382}"/>
                  </a:ext>
                </a:extLst>
              </p:cNvPr>
              <p:cNvSpPr/>
              <p:nvPr/>
            </p:nvSpPr>
            <p:spPr>
              <a:xfrm>
                <a:off x="760164" y="2513384"/>
                <a:ext cx="1470510" cy="185938"/>
              </a:xfrm>
              <a:prstGeom prst="rect">
                <a:avLst/>
              </a:prstGeom>
              <a:noFill/>
              <a:ln w="22098"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Comparator tree</a:t>
                </a:r>
              </a:p>
            </p:txBody>
          </p:sp>
          <p:sp>
            <p:nvSpPr>
              <p:cNvPr id="646" name="Rectangle 645">
                <a:extLst>
                  <a:ext uri="{FF2B5EF4-FFF2-40B4-BE49-F238E27FC236}">
                    <a16:creationId xmlns:a16="http://schemas.microsoft.com/office/drawing/2014/main" id="{AA4B6725-E394-BAD6-A34B-11CAA6B5036C}"/>
                  </a:ext>
                </a:extLst>
              </p:cNvPr>
              <p:cNvSpPr/>
              <p:nvPr/>
            </p:nvSpPr>
            <p:spPr>
              <a:xfrm>
                <a:off x="-441839" y="2367286"/>
                <a:ext cx="1923541" cy="119805"/>
              </a:xfrm>
              <a:prstGeom prst="rect">
                <a:avLst/>
              </a:prstGeom>
              <a:noFill/>
              <a:ln w="12700" cap="flat" cmpd="sng" algn="ctr">
                <a:no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Input log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queues</a:t>
                </a:r>
              </a:p>
            </p:txBody>
          </p:sp>
        </p:grpSp>
        <p:cxnSp>
          <p:nvCxnSpPr>
            <p:cNvPr id="647" name="Straight Arrow Connector 646">
              <a:extLst>
                <a:ext uri="{FF2B5EF4-FFF2-40B4-BE49-F238E27FC236}">
                  <a16:creationId xmlns:a16="http://schemas.microsoft.com/office/drawing/2014/main" id="{B1379F31-9F81-4B39-B60C-88301AD3398E}"/>
                </a:ext>
              </a:extLst>
            </p:cNvPr>
            <p:cNvCxnSpPr>
              <a:cxnSpLocks/>
              <a:stCxn id="640" idx="3"/>
              <a:endCxn id="648" idx="1"/>
            </p:cNvCxnSpPr>
            <p:nvPr/>
          </p:nvCxnSpPr>
          <p:spPr>
            <a:xfrm flipV="1">
              <a:off x="2731309" y="3570429"/>
              <a:ext cx="248698" cy="2988"/>
            </a:xfrm>
            <a:prstGeom prst="straightConnector1">
              <a:avLst/>
            </a:prstGeom>
            <a:noFill/>
            <a:ln w="22225" cap="flat" cmpd="sng" algn="ctr">
              <a:solidFill>
                <a:sysClr val="windowText" lastClr="000000"/>
              </a:solidFill>
              <a:prstDash val="solid"/>
              <a:miter lim="800000"/>
              <a:tailEnd type="triangle" w="med" len="med"/>
            </a:ln>
            <a:effectLst/>
          </p:spPr>
        </p:cxnSp>
      </p:grpSp>
      <p:grpSp>
        <p:nvGrpSpPr>
          <p:cNvPr id="152" name="Group 151">
            <a:extLst>
              <a:ext uri="{FF2B5EF4-FFF2-40B4-BE49-F238E27FC236}">
                <a16:creationId xmlns:a16="http://schemas.microsoft.com/office/drawing/2014/main" id="{32798D2D-C994-32EE-3A5D-4DD1587408AC}"/>
              </a:ext>
            </a:extLst>
          </p:cNvPr>
          <p:cNvGrpSpPr/>
          <p:nvPr/>
        </p:nvGrpSpPr>
        <p:grpSpPr>
          <a:xfrm>
            <a:off x="2806307" y="1847000"/>
            <a:ext cx="4308396" cy="2659138"/>
            <a:chOff x="2806307" y="1847000"/>
            <a:chExt cx="4308396" cy="2659138"/>
          </a:xfrm>
        </p:grpSpPr>
        <p:sp>
          <p:nvSpPr>
            <p:cNvPr id="556" name="Rounded Rectangle 555">
              <a:extLst>
                <a:ext uri="{FF2B5EF4-FFF2-40B4-BE49-F238E27FC236}">
                  <a16:creationId xmlns:a16="http://schemas.microsoft.com/office/drawing/2014/main" id="{A172DB21-F52F-DA2D-12A3-0D1E7DBF4009}"/>
                </a:ext>
              </a:extLst>
            </p:cNvPr>
            <p:cNvSpPr/>
            <p:nvPr/>
          </p:nvSpPr>
          <p:spPr>
            <a:xfrm>
              <a:off x="2862361" y="1847000"/>
              <a:ext cx="3454023" cy="2659138"/>
            </a:xfrm>
            <a:prstGeom prst="roundRect">
              <a:avLst>
                <a:gd name="adj" fmla="val 2880"/>
              </a:avLst>
            </a:prstGeom>
            <a:solidFill>
              <a:srgbClr val="FFC000">
                <a:lumMod val="20000"/>
                <a:lumOff val="80000"/>
              </a:srgbClr>
            </a:solidFill>
            <a:ln w="25400" cap="flat" cmpd="sng" algn="ctr">
              <a:solidFill>
                <a:sysClr val="windowText" lastClr="000000"/>
              </a:solidFill>
              <a:prstDash val="solid"/>
              <a:miter lim="800000"/>
            </a:ln>
            <a:effectLst/>
          </p:spPr>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black"/>
                  </a:solidFill>
                  <a:effectLst/>
                  <a:uLnTx/>
                  <a:uFillTx/>
                  <a:latin typeface="Gill Sans MT" panose="020B0502020104020203" pitchFamily="34" charset="77"/>
                  <a:ea typeface="+mn-ea"/>
                  <a:cs typeface="+mn-cs"/>
                </a:rPr>
                <a:t>Hash Lookup Unit</a:t>
              </a:r>
            </a:p>
          </p:txBody>
        </p:sp>
        <p:sp>
          <p:nvSpPr>
            <p:cNvPr id="648" name="Rectangle 647">
              <a:extLst>
                <a:ext uri="{FF2B5EF4-FFF2-40B4-BE49-F238E27FC236}">
                  <a16:creationId xmlns:a16="http://schemas.microsoft.com/office/drawing/2014/main" id="{1E6AC80B-22CE-C5A0-381B-C5A2D1BF86E7}"/>
                </a:ext>
              </a:extLst>
            </p:cNvPr>
            <p:cNvSpPr/>
            <p:nvPr/>
          </p:nvSpPr>
          <p:spPr>
            <a:xfrm>
              <a:off x="2980007" y="3156189"/>
              <a:ext cx="811356" cy="828480"/>
            </a:xfrm>
            <a:prstGeom prst="rect">
              <a:avLst/>
            </a:prstGeom>
            <a:solidFill>
              <a:srgbClr val="FFC000">
                <a:lumMod val="40000"/>
                <a:lumOff val="60000"/>
              </a:srgbClr>
            </a:solid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endParaRPr>
            </a:p>
          </p:txBody>
        </p:sp>
        <p:grpSp>
          <p:nvGrpSpPr>
            <p:cNvPr id="649" name="Group 648">
              <a:extLst>
                <a:ext uri="{FF2B5EF4-FFF2-40B4-BE49-F238E27FC236}">
                  <a16:creationId xmlns:a16="http://schemas.microsoft.com/office/drawing/2014/main" id="{4E1C1E77-6832-2186-59A6-EA95D8B38B82}"/>
                </a:ext>
              </a:extLst>
            </p:cNvPr>
            <p:cNvGrpSpPr/>
            <p:nvPr/>
          </p:nvGrpSpPr>
          <p:grpSpPr>
            <a:xfrm>
              <a:off x="3035144" y="3258864"/>
              <a:ext cx="677370" cy="540100"/>
              <a:chOff x="5105081" y="760759"/>
              <a:chExt cx="484038" cy="367543"/>
            </a:xfrm>
          </p:grpSpPr>
          <p:sp>
            <p:nvSpPr>
              <p:cNvPr id="650" name="Oval 649">
                <a:extLst>
                  <a:ext uri="{FF2B5EF4-FFF2-40B4-BE49-F238E27FC236}">
                    <a16:creationId xmlns:a16="http://schemas.microsoft.com/office/drawing/2014/main" id="{3A0D4BF0-2B0D-3DD7-88DE-23FEB9A25C4B}"/>
                  </a:ext>
                </a:extLst>
              </p:cNvPr>
              <p:cNvSpPr/>
              <p:nvPr/>
            </p:nvSpPr>
            <p:spPr>
              <a:xfrm>
                <a:off x="5289142" y="760759"/>
                <a:ext cx="132861" cy="132861"/>
              </a:xfrm>
              <a:prstGeom prst="ellipse">
                <a:avLst/>
              </a:prstGeom>
              <a:solidFill>
                <a:srgbClr val="FFC000">
                  <a:lumMod val="20000"/>
                  <a:lumOff val="80000"/>
                </a:srgbClr>
              </a:solid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651" name="Oval 650">
                <a:extLst>
                  <a:ext uri="{FF2B5EF4-FFF2-40B4-BE49-F238E27FC236}">
                    <a16:creationId xmlns:a16="http://schemas.microsoft.com/office/drawing/2014/main" id="{38C643A7-435D-F79A-4240-D43245E1338A}"/>
                  </a:ext>
                </a:extLst>
              </p:cNvPr>
              <p:cNvSpPr/>
              <p:nvPr/>
            </p:nvSpPr>
            <p:spPr>
              <a:xfrm>
                <a:off x="5456258" y="971534"/>
                <a:ext cx="132861" cy="132861"/>
              </a:xfrm>
              <a:prstGeom prst="ellipse">
                <a:avLst/>
              </a:prstGeom>
              <a:solidFill>
                <a:srgbClr val="FFC000">
                  <a:lumMod val="20000"/>
                  <a:lumOff val="80000"/>
                </a:srgbClr>
              </a:solid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652" name="Oval 651">
                <a:extLst>
                  <a:ext uri="{FF2B5EF4-FFF2-40B4-BE49-F238E27FC236}">
                    <a16:creationId xmlns:a16="http://schemas.microsoft.com/office/drawing/2014/main" id="{BA4D08A7-5B16-7249-8F9D-4673CEC0923A}"/>
                  </a:ext>
                </a:extLst>
              </p:cNvPr>
              <p:cNvSpPr/>
              <p:nvPr/>
            </p:nvSpPr>
            <p:spPr>
              <a:xfrm>
                <a:off x="5105081" y="995441"/>
                <a:ext cx="132861" cy="132861"/>
              </a:xfrm>
              <a:prstGeom prst="ellipse">
                <a:avLst/>
              </a:prstGeom>
              <a:solidFill>
                <a:srgbClr val="FFC000">
                  <a:lumMod val="20000"/>
                  <a:lumOff val="80000"/>
                </a:srgbClr>
              </a:solid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653" name="Curved Connector 652">
                <a:extLst>
                  <a:ext uri="{FF2B5EF4-FFF2-40B4-BE49-F238E27FC236}">
                    <a16:creationId xmlns:a16="http://schemas.microsoft.com/office/drawing/2014/main" id="{5898FB1B-106D-3EA3-1840-91C221AD0708}"/>
                  </a:ext>
                </a:extLst>
              </p:cNvPr>
              <p:cNvCxnSpPr>
                <a:cxnSpLocks/>
                <a:stCxn id="650" idx="6"/>
                <a:endCxn id="651" idx="0"/>
              </p:cNvCxnSpPr>
              <p:nvPr/>
            </p:nvCxnSpPr>
            <p:spPr>
              <a:xfrm>
                <a:off x="5422003" y="827190"/>
                <a:ext cx="100686" cy="144344"/>
              </a:xfrm>
              <a:prstGeom prst="curvedConnector2">
                <a:avLst/>
              </a:prstGeom>
              <a:noFill/>
              <a:ln w="22225" cap="flat" cmpd="sng" algn="ctr">
                <a:solidFill>
                  <a:sysClr val="windowText" lastClr="000000"/>
                </a:solidFill>
                <a:prstDash val="solid"/>
                <a:miter lim="800000"/>
                <a:tailEnd type="triangle" w="sm" len="sm"/>
              </a:ln>
              <a:effectLst/>
            </p:spPr>
          </p:cxnSp>
          <p:cxnSp>
            <p:nvCxnSpPr>
              <p:cNvPr id="654" name="Curved Connector 653">
                <a:extLst>
                  <a:ext uri="{FF2B5EF4-FFF2-40B4-BE49-F238E27FC236}">
                    <a16:creationId xmlns:a16="http://schemas.microsoft.com/office/drawing/2014/main" id="{0DF9F7F1-8979-10FE-FF01-5D8D8D2CAB84}"/>
                  </a:ext>
                </a:extLst>
              </p:cNvPr>
              <p:cNvCxnSpPr>
                <a:cxnSpLocks/>
                <a:stCxn id="651" idx="4"/>
                <a:endCxn id="652" idx="5"/>
              </p:cNvCxnSpPr>
              <p:nvPr/>
            </p:nvCxnSpPr>
            <p:spPr>
              <a:xfrm rot="5400000">
                <a:off x="5368362" y="954518"/>
                <a:ext cx="4450" cy="304204"/>
              </a:xfrm>
              <a:prstGeom prst="curvedConnector3">
                <a:avLst>
                  <a:gd name="adj1" fmla="val 1459281"/>
                </a:avLst>
              </a:prstGeom>
              <a:noFill/>
              <a:ln w="22225" cap="flat" cmpd="sng" algn="ctr">
                <a:solidFill>
                  <a:sysClr val="windowText" lastClr="000000"/>
                </a:solidFill>
                <a:prstDash val="solid"/>
                <a:miter lim="800000"/>
                <a:tailEnd type="triangle" w="sm" len="sm"/>
              </a:ln>
              <a:effectLst/>
            </p:spPr>
          </p:cxnSp>
          <p:cxnSp>
            <p:nvCxnSpPr>
              <p:cNvPr id="655" name="Curved Connector 654">
                <a:extLst>
                  <a:ext uri="{FF2B5EF4-FFF2-40B4-BE49-F238E27FC236}">
                    <a16:creationId xmlns:a16="http://schemas.microsoft.com/office/drawing/2014/main" id="{C273BE89-20AE-5024-F128-9FEBB72E0F14}"/>
                  </a:ext>
                </a:extLst>
              </p:cNvPr>
              <p:cNvCxnSpPr>
                <a:cxnSpLocks/>
                <a:stCxn id="652" idx="0"/>
                <a:endCxn id="650" idx="2"/>
              </p:cNvCxnSpPr>
              <p:nvPr/>
            </p:nvCxnSpPr>
            <p:spPr>
              <a:xfrm rot="5400000" flipH="1" flipV="1">
                <a:off x="5146202" y="852501"/>
                <a:ext cx="168251" cy="117630"/>
              </a:xfrm>
              <a:prstGeom prst="curvedConnector2">
                <a:avLst/>
              </a:prstGeom>
              <a:noFill/>
              <a:ln w="22225" cap="flat" cmpd="sng" algn="ctr">
                <a:solidFill>
                  <a:sysClr val="windowText" lastClr="000000"/>
                </a:solidFill>
                <a:prstDash val="solid"/>
                <a:miter lim="800000"/>
                <a:tailEnd type="triangle" w="sm" len="sm"/>
              </a:ln>
              <a:effectLst/>
            </p:spPr>
          </p:cxnSp>
          <p:cxnSp>
            <p:nvCxnSpPr>
              <p:cNvPr id="656" name="Curved Connector 655">
                <a:extLst>
                  <a:ext uri="{FF2B5EF4-FFF2-40B4-BE49-F238E27FC236}">
                    <a16:creationId xmlns:a16="http://schemas.microsoft.com/office/drawing/2014/main" id="{541E69E9-38D7-A4D5-4A2E-08D2387E30D3}"/>
                  </a:ext>
                </a:extLst>
              </p:cNvPr>
              <p:cNvCxnSpPr>
                <a:cxnSpLocks/>
                <a:stCxn id="651" idx="2"/>
                <a:endCxn id="650" idx="4"/>
              </p:cNvCxnSpPr>
              <p:nvPr/>
            </p:nvCxnSpPr>
            <p:spPr>
              <a:xfrm rot="10800000">
                <a:off x="5355574" y="893621"/>
                <a:ext cx="100685" cy="144345"/>
              </a:xfrm>
              <a:prstGeom prst="curvedConnector2">
                <a:avLst/>
              </a:prstGeom>
              <a:noFill/>
              <a:ln w="22225" cap="flat" cmpd="sng" algn="ctr">
                <a:solidFill>
                  <a:sysClr val="windowText" lastClr="000000"/>
                </a:solidFill>
                <a:prstDash val="solid"/>
                <a:miter lim="800000"/>
                <a:tailEnd type="triangle" w="sm" len="sm"/>
              </a:ln>
              <a:effectLst/>
            </p:spPr>
          </p:cxnSp>
        </p:grpSp>
        <p:sp>
          <p:nvSpPr>
            <p:cNvPr id="657" name="Rectangle 656">
              <a:extLst>
                <a:ext uri="{FF2B5EF4-FFF2-40B4-BE49-F238E27FC236}">
                  <a16:creationId xmlns:a16="http://schemas.microsoft.com/office/drawing/2014/main" id="{F5E598B5-05B2-E2EA-E7BE-130DA4445EB4}"/>
                </a:ext>
              </a:extLst>
            </p:cNvPr>
            <p:cNvSpPr/>
            <p:nvPr/>
          </p:nvSpPr>
          <p:spPr>
            <a:xfrm>
              <a:off x="2806307" y="2797244"/>
              <a:ext cx="1181292" cy="227753"/>
            </a:xfrm>
            <a:prstGeom prst="rect">
              <a:avLst/>
            </a:prstGeom>
            <a:noFill/>
            <a:ln w="12700" cap="flat" cmpd="sng" algn="ctr">
              <a:no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Front-End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Engine</a:t>
              </a:r>
            </a:p>
          </p:txBody>
        </p:sp>
        <p:cxnSp>
          <p:nvCxnSpPr>
            <p:cNvPr id="688" name="Elbow Connector 687">
              <a:extLst>
                <a:ext uri="{FF2B5EF4-FFF2-40B4-BE49-F238E27FC236}">
                  <a16:creationId xmlns:a16="http://schemas.microsoft.com/office/drawing/2014/main" id="{74EC0954-8DAF-8B88-EB11-F90EB077BB1F}"/>
                </a:ext>
              </a:extLst>
            </p:cNvPr>
            <p:cNvCxnSpPr>
              <a:cxnSpLocks/>
              <a:stCxn id="648" idx="3"/>
              <a:endCxn id="682" idx="1"/>
            </p:cNvCxnSpPr>
            <p:nvPr/>
          </p:nvCxnSpPr>
          <p:spPr>
            <a:xfrm>
              <a:off x="3791363" y="3570429"/>
              <a:ext cx="544878" cy="497180"/>
            </a:xfrm>
            <a:prstGeom prst="bentConnector3">
              <a:avLst/>
            </a:prstGeom>
            <a:noFill/>
            <a:ln w="22225" cap="flat" cmpd="sng" algn="ctr">
              <a:solidFill>
                <a:sysClr val="windowText" lastClr="000000"/>
              </a:solidFill>
              <a:prstDash val="solid"/>
              <a:miter lim="800000"/>
              <a:tailEnd type="triangle" w="med" len="sm"/>
            </a:ln>
            <a:effectLst/>
          </p:spPr>
        </p:cxnSp>
        <p:sp>
          <p:nvSpPr>
            <p:cNvPr id="690" name="TextBox 689">
              <a:extLst>
                <a:ext uri="{FF2B5EF4-FFF2-40B4-BE49-F238E27FC236}">
                  <a16:creationId xmlns:a16="http://schemas.microsoft.com/office/drawing/2014/main" id="{D6C8011C-1F51-A45A-809E-5B7A89B6B6B6}"/>
                </a:ext>
              </a:extLst>
            </p:cNvPr>
            <p:cNvSpPr txBox="1"/>
            <p:nvPr/>
          </p:nvSpPr>
          <p:spPr>
            <a:xfrm>
              <a:off x="5545688" y="2305781"/>
              <a:ext cx="762638" cy="430887"/>
            </a:xfrm>
            <a:prstGeom prst="rect">
              <a:avLst/>
            </a:prstGeom>
            <a:noFill/>
            <a:ln>
              <a:noFill/>
            </a:ln>
          </p:spPr>
          <p:txBody>
            <a:bodyPr wrap="square" lIns="0" tIns="0" rIns="0" bIns="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Reorder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Buffer</a:t>
              </a:r>
            </a:p>
          </p:txBody>
        </p:sp>
        <p:cxnSp>
          <p:nvCxnSpPr>
            <p:cNvPr id="691" name="Elbow Connector 690">
              <a:extLst>
                <a:ext uri="{FF2B5EF4-FFF2-40B4-BE49-F238E27FC236}">
                  <a16:creationId xmlns:a16="http://schemas.microsoft.com/office/drawing/2014/main" id="{5858BCAB-1FB6-239B-A5A7-E517DE487F68}"/>
                </a:ext>
              </a:extLst>
            </p:cNvPr>
            <p:cNvCxnSpPr>
              <a:cxnSpLocks/>
              <a:stCxn id="661" idx="3"/>
            </p:cNvCxnSpPr>
            <p:nvPr/>
          </p:nvCxnSpPr>
          <p:spPr>
            <a:xfrm>
              <a:off x="5218642" y="2783604"/>
              <a:ext cx="769897" cy="531492"/>
            </a:xfrm>
            <a:prstGeom prst="bentConnector3">
              <a:avLst>
                <a:gd name="adj1" fmla="val 50000"/>
              </a:avLst>
            </a:prstGeom>
            <a:noFill/>
            <a:ln w="22225" cap="flat" cmpd="sng" algn="ctr">
              <a:solidFill>
                <a:sysClr val="windowText" lastClr="000000"/>
              </a:solidFill>
              <a:prstDash val="solid"/>
              <a:miter lim="800000"/>
              <a:tailEnd type="triangle" w="med" len="med"/>
            </a:ln>
            <a:effectLst/>
          </p:spPr>
        </p:cxnSp>
        <p:cxnSp>
          <p:nvCxnSpPr>
            <p:cNvPr id="692" name="Elbow Connector 691">
              <a:extLst>
                <a:ext uri="{FF2B5EF4-FFF2-40B4-BE49-F238E27FC236}">
                  <a16:creationId xmlns:a16="http://schemas.microsoft.com/office/drawing/2014/main" id="{86584D2B-8CFA-D012-2D87-C453C3CBD165}"/>
                </a:ext>
              </a:extLst>
            </p:cNvPr>
            <p:cNvCxnSpPr>
              <a:cxnSpLocks/>
              <a:stCxn id="668" idx="3"/>
            </p:cNvCxnSpPr>
            <p:nvPr/>
          </p:nvCxnSpPr>
          <p:spPr>
            <a:xfrm>
              <a:off x="5215085" y="3215760"/>
              <a:ext cx="773454" cy="99336"/>
            </a:xfrm>
            <a:prstGeom prst="bentConnector3">
              <a:avLst>
                <a:gd name="adj1" fmla="val 50000"/>
              </a:avLst>
            </a:prstGeom>
            <a:noFill/>
            <a:ln w="22225" cap="flat" cmpd="sng" algn="ctr">
              <a:solidFill>
                <a:sysClr val="windowText" lastClr="000000"/>
              </a:solidFill>
              <a:prstDash val="solid"/>
              <a:miter lim="800000"/>
              <a:tailEnd type="triangle" w="med" len="med"/>
            </a:ln>
            <a:effectLst/>
          </p:spPr>
        </p:cxnSp>
        <p:cxnSp>
          <p:nvCxnSpPr>
            <p:cNvPr id="693" name="Elbow Connector 692">
              <a:extLst>
                <a:ext uri="{FF2B5EF4-FFF2-40B4-BE49-F238E27FC236}">
                  <a16:creationId xmlns:a16="http://schemas.microsoft.com/office/drawing/2014/main" id="{3748E0DF-F1D0-9ABA-6A4D-FF34A4747BA1}"/>
                </a:ext>
              </a:extLst>
            </p:cNvPr>
            <p:cNvCxnSpPr>
              <a:cxnSpLocks/>
              <a:stCxn id="675" idx="3"/>
            </p:cNvCxnSpPr>
            <p:nvPr/>
          </p:nvCxnSpPr>
          <p:spPr>
            <a:xfrm flipV="1">
              <a:off x="5220163" y="3315096"/>
              <a:ext cx="768376" cy="331809"/>
            </a:xfrm>
            <a:prstGeom prst="bentConnector3">
              <a:avLst>
                <a:gd name="adj1" fmla="val 50000"/>
              </a:avLst>
            </a:prstGeom>
            <a:noFill/>
            <a:ln w="22225" cap="flat" cmpd="sng" algn="ctr">
              <a:solidFill>
                <a:sysClr val="windowText" lastClr="000000"/>
              </a:solidFill>
              <a:prstDash val="solid"/>
              <a:miter lim="800000"/>
              <a:tailEnd type="triangle" w="med" len="med"/>
            </a:ln>
            <a:effectLst/>
          </p:spPr>
        </p:cxnSp>
        <p:cxnSp>
          <p:nvCxnSpPr>
            <p:cNvPr id="694" name="Elbow Connector 693">
              <a:extLst>
                <a:ext uri="{FF2B5EF4-FFF2-40B4-BE49-F238E27FC236}">
                  <a16:creationId xmlns:a16="http://schemas.microsoft.com/office/drawing/2014/main" id="{00241D39-D382-DDA1-7848-6662737A1373}"/>
                </a:ext>
              </a:extLst>
            </p:cNvPr>
            <p:cNvCxnSpPr>
              <a:cxnSpLocks/>
              <a:stCxn id="682" idx="3"/>
            </p:cNvCxnSpPr>
            <p:nvPr/>
          </p:nvCxnSpPr>
          <p:spPr>
            <a:xfrm flipV="1">
              <a:off x="5224630" y="3315096"/>
              <a:ext cx="763909" cy="752513"/>
            </a:xfrm>
            <a:prstGeom prst="bentConnector3">
              <a:avLst>
                <a:gd name="adj1" fmla="val 50000"/>
              </a:avLst>
            </a:prstGeom>
            <a:noFill/>
            <a:ln w="22225" cap="flat" cmpd="sng" algn="ctr">
              <a:solidFill>
                <a:sysClr val="windowText" lastClr="000000"/>
              </a:solidFill>
              <a:prstDash val="solid"/>
              <a:miter lim="800000"/>
              <a:tailEnd type="triangle" w="med" len="med"/>
            </a:ln>
            <a:effectLst/>
          </p:spPr>
        </p:cxnSp>
        <p:cxnSp>
          <p:nvCxnSpPr>
            <p:cNvPr id="695" name="Elbow Connector 694">
              <a:extLst>
                <a:ext uri="{FF2B5EF4-FFF2-40B4-BE49-F238E27FC236}">
                  <a16:creationId xmlns:a16="http://schemas.microsoft.com/office/drawing/2014/main" id="{5AEE1B14-EC4A-99F1-BAE7-2E966ABAA90C}"/>
                </a:ext>
              </a:extLst>
            </p:cNvPr>
            <p:cNvCxnSpPr>
              <a:cxnSpLocks/>
              <a:stCxn id="648" idx="2"/>
            </p:cNvCxnSpPr>
            <p:nvPr/>
          </p:nvCxnSpPr>
          <p:spPr>
            <a:xfrm rot="5400000" flipH="1" flipV="1">
              <a:off x="4622349" y="2558491"/>
              <a:ext cx="189513" cy="2662843"/>
            </a:xfrm>
            <a:prstGeom prst="bentConnector3">
              <a:avLst>
                <a:gd name="adj1" fmla="val -192026"/>
              </a:avLst>
            </a:prstGeom>
            <a:noFill/>
            <a:ln w="22225" cap="flat" cmpd="sng" algn="ctr">
              <a:solidFill>
                <a:sysClr val="windowText" lastClr="000000"/>
              </a:solidFill>
              <a:prstDash val="solid"/>
              <a:miter lim="800000"/>
              <a:tailEnd type="triangle" w="med" len="sm"/>
            </a:ln>
            <a:effectLst/>
          </p:spPr>
        </p:cxnSp>
        <p:cxnSp>
          <p:nvCxnSpPr>
            <p:cNvPr id="697" name="Elbow Connector 696">
              <a:extLst>
                <a:ext uri="{FF2B5EF4-FFF2-40B4-BE49-F238E27FC236}">
                  <a16:creationId xmlns:a16="http://schemas.microsoft.com/office/drawing/2014/main" id="{C67EA444-FB21-4E8B-294B-B80A597177FE}"/>
                </a:ext>
              </a:extLst>
            </p:cNvPr>
            <p:cNvCxnSpPr>
              <a:cxnSpLocks/>
              <a:stCxn id="648" idx="3"/>
              <a:endCxn id="661" idx="1"/>
            </p:cNvCxnSpPr>
            <p:nvPr/>
          </p:nvCxnSpPr>
          <p:spPr>
            <a:xfrm flipV="1">
              <a:off x="3791363" y="2783604"/>
              <a:ext cx="538889" cy="786825"/>
            </a:xfrm>
            <a:prstGeom prst="bentConnector3">
              <a:avLst/>
            </a:prstGeom>
            <a:noFill/>
            <a:ln w="22225" cap="flat" cmpd="sng" algn="ctr">
              <a:solidFill>
                <a:sysClr val="windowText" lastClr="000000"/>
              </a:solidFill>
              <a:prstDash val="solid"/>
              <a:miter lim="800000"/>
              <a:tailEnd type="triangle" w="med" len="sm"/>
            </a:ln>
            <a:effectLst/>
          </p:spPr>
        </p:cxnSp>
        <p:cxnSp>
          <p:nvCxnSpPr>
            <p:cNvPr id="698" name="Elbow Connector 697">
              <a:extLst>
                <a:ext uri="{FF2B5EF4-FFF2-40B4-BE49-F238E27FC236}">
                  <a16:creationId xmlns:a16="http://schemas.microsoft.com/office/drawing/2014/main" id="{6BECDBCD-F3BC-EF5A-68FE-AE9706B45919}"/>
                </a:ext>
              </a:extLst>
            </p:cNvPr>
            <p:cNvCxnSpPr>
              <a:cxnSpLocks/>
              <a:stCxn id="648" idx="3"/>
              <a:endCxn id="668" idx="1"/>
            </p:cNvCxnSpPr>
            <p:nvPr/>
          </p:nvCxnSpPr>
          <p:spPr>
            <a:xfrm flipV="1">
              <a:off x="3791363" y="3215760"/>
              <a:ext cx="535333" cy="354669"/>
            </a:xfrm>
            <a:prstGeom prst="bentConnector3">
              <a:avLst/>
            </a:prstGeom>
            <a:noFill/>
            <a:ln w="22225" cap="flat" cmpd="sng" algn="ctr">
              <a:solidFill>
                <a:sysClr val="windowText" lastClr="000000"/>
              </a:solidFill>
              <a:prstDash val="solid"/>
              <a:miter lim="800000"/>
              <a:tailEnd type="triangle" w="med" len="sm"/>
            </a:ln>
            <a:effectLst/>
          </p:spPr>
        </p:cxnSp>
        <p:cxnSp>
          <p:nvCxnSpPr>
            <p:cNvPr id="699" name="Elbow Connector 698">
              <a:extLst>
                <a:ext uri="{FF2B5EF4-FFF2-40B4-BE49-F238E27FC236}">
                  <a16:creationId xmlns:a16="http://schemas.microsoft.com/office/drawing/2014/main" id="{A83CBC62-C19A-6520-F5B9-5A85BD2B6987}"/>
                </a:ext>
              </a:extLst>
            </p:cNvPr>
            <p:cNvCxnSpPr>
              <a:cxnSpLocks/>
              <a:stCxn id="648" idx="3"/>
              <a:endCxn id="675" idx="1"/>
            </p:cNvCxnSpPr>
            <p:nvPr/>
          </p:nvCxnSpPr>
          <p:spPr>
            <a:xfrm>
              <a:off x="3791363" y="3570429"/>
              <a:ext cx="540411" cy="76476"/>
            </a:xfrm>
            <a:prstGeom prst="bentConnector3">
              <a:avLst>
                <a:gd name="adj1" fmla="val 50000"/>
              </a:avLst>
            </a:prstGeom>
            <a:noFill/>
            <a:ln w="22225" cap="flat" cmpd="sng" algn="ctr">
              <a:solidFill>
                <a:sysClr val="windowText" lastClr="000000"/>
              </a:solidFill>
              <a:prstDash val="solid"/>
              <a:miter lim="800000"/>
              <a:tailEnd type="triangle" w="med" len="sm"/>
            </a:ln>
            <a:effectLst/>
          </p:spPr>
        </p:cxnSp>
        <p:sp>
          <p:nvSpPr>
            <p:cNvPr id="701" name="TextBox 700">
              <a:extLst>
                <a:ext uri="{FF2B5EF4-FFF2-40B4-BE49-F238E27FC236}">
                  <a16:creationId xmlns:a16="http://schemas.microsoft.com/office/drawing/2014/main" id="{EB844533-427B-C14B-8F3A-CC5B95ECDB56}"/>
                </a:ext>
              </a:extLst>
            </p:cNvPr>
            <p:cNvSpPr txBox="1"/>
            <p:nvPr/>
          </p:nvSpPr>
          <p:spPr>
            <a:xfrm>
              <a:off x="6271451" y="2736847"/>
              <a:ext cx="790211" cy="523220"/>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Read/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Write</a:t>
              </a:r>
            </a:p>
          </p:txBody>
        </p:sp>
        <p:grpSp>
          <p:nvGrpSpPr>
            <p:cNvPr id="703" name="Group 702">
              <a:extLst>
                <a:ext uri="{FF2B5EF4-FFF2-40B4-BE49-F238E27FC236}">
                  <a16:creationId xmlns:a16="http://schemas.microsoft.com/office/drawing/2014/main" id="{B1564B30-35C0-7995-585B-59A6E17B49B7}"/>
                </a:ext>
              </a:extLst>
            </p:cNvPr>
            <p:cNvGrpSpPr/>
            <p:nvPr/>
          </p:nvGrpSpPr>
          <p:grpSpPr>
            <a:xfrm>
              <a:off x="6189467" y="3238180"/>
              <a:ext cx="925236" cy="138924"/>
              <a:chOff x="4500979" y="1347926"/>
              <a:chExt cx="736701" cy="138924"/>
            </a:xfrm>
          </p:grpSpPr>
          <p:grpSp>
            <p:nvGrpSpPr>
              <p:cNvPr id="704" name="Group 703">
                <a:extLst>
                  <a:ext uri="{FF2B5EF4-FFF2-40B4-BE49-F238E27FC236}">
                    <a16:creationId xmlns:a16="http://schemas.microsoft.com/office/drawing/2014/main" id="{10C987D3-5954-7664-4220-AB7AEBA8A12A}"/>
                  </a:ext>
                </a:extLst>
              </p:cNvPr>
              <p:cNvGrpSpPr/>
              <p:nvPr/>
            </p:nvGrpSpPr>
            <p:grpSpPr>
              <a:xfrm>
                <a:off x="4731094" y="1347926"/>
                <a:ext cx="320231" cy="138924"/>
                <a:chOff x="2847806" y="2447996"/>
                <a:chExt cx="548640" cy="138924"/>
              </a:xfrm>
            </p:grpSpPr>
            <p:grpSp>
              <p:nvGrpSpPr>
                <p:cNvPr id="707" name="Group 706">
                  <a:extLst>
                    <a:ext uri="{FF2B5EF4-FFF2-40B4-BE49-F238E27FC236}">
                      <a16:creationId xmlns:a16="http://schemas.microsoft.com/office/drawing/2014/main" id="{2765FFEC-DD68-2333-FD88-53FF3CF62537}"/>
                    </a:ext>
                  </a:extLst>
                </p:cNvPr>
                <p:cNvGrpSpPr/>
                <p:nvPr/>
              </p:nvGrpSpPr>
              <p:grpSpPr>
                <a:xfrm>
                  <a:off x="2847806" y="2450780"/>
                  <a:ext cx="548640" cy="136140"/>
                  <a:chOff x="2073106" y="2784155"/>
                  <a:chExt cx="548640" cy="136140"/>
                </a:xfrm>
              </p:grpSpPr>
              <p:sp>
                <p:nvSpPr>
                  <p:cNvPr id="709" name="Rectangle 708">
                    <a:extLst>
                      <a:ext uri="{FF2B5EF4-FFF2-40B4-BE49-F238E27FC236}">
                        <a16:creationId xmlns:a16="http://schemas.microsoft.com/office/drawing/2014/main" id="{5A4C05DC-DA60-6D4C-D10C-558B20B3F882}"/>
                      </a:ext>
                    </a:extLst>
                  </p:cNvPr>
                  <p:cNvSpPr/>
                  <p:nvPr/>
                </p:nvSpPr>
                <p:spPr>
                  <a:xfrm>
                    <a:off x="2073106" y="2784497"/>
                    <a:ext cx="548640" cy="132623"/>
                  </a:xfrm>
                  <a:prstGeom prst="rect">
                    <a:avLst/>
                  </a:prstGeom>
                  <a:no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710" name="Straight Connector 709">
                    <a:extLst>
                      <a:ext uri="{FF2B5EF4-FFF2-40B4-BE49-F238E27FC236}">
                        <a16:creationId xmlns:a16="http://schemas.microsoft.com/office/drawing/2014/main" id="{815CAC77-DA1E-0558-6623-C6FF1603A108}"/>
                      </a:ext>
                    </a:extLst>
                  </p:cNvPr>
                  <p:cNvCxnSpPr>
                    <a:cxnSpLocks/>
                    <a:stCxn id="709" idx="0"/>
                    <a:endCxn id="709" idx="2"/>
                  </p:cNvCxnSpPr>
                  <p:nvPr/>
                </p:nvCxnSpPr>
                <p:spPr>
                  <a:xfrm>
                    <a:off x="2347426" y="2784497"/>
                    <a:ext cx="0" cy="132623"/>
                  </a:xfrm>
                  <a:prstGeom prst="line">
                    <a:avLst/>
                  </a:prstGeom>
                  <a:noFill/>
                  <a:ln w="22225" cap="flat" cmpd="sng" algn="ctr">
                    <a:solidFill>
                      <a:sysClr val="windowText" lastClr="000000"/>
                    </a:solidFill>
                    <a:prstDash val="solid"/>
                    <a:miter lim="800000"/>
                  </a:ln>
                  <a:effectLst/>
                </p:spPr>
              </p:cxnSp>
              <p:cxnSp>
                <p:nvCxnSpPr>
                  <p:cNvPr id="711" name="Straight Connector 710">
                    <a:extLst>
                      <a:ext uri="{FF2B5EF4-FFF2-40B4-BE49-F238E27FC236}">
                        <a16:creationId xmlns:a16="http://schemas.microsoft.com/office/drawing/2014/main" id="{D07FD8FE-8323-41FA-1E5A-FD562ADCBF49}"/>
                      </a:ext>
                    </a:extLst>
                  </p:cNvPr>
                  <p:cNvCxnSpPr/>
                  <p:nvPr/>
                </p:nvCxnSpPr>
                <p:spPr>
                  <a:xfrm>
                    <a:off x="2210266" y="2787672"/>
                    <a:ext cx="0" cy="132623"/>
                  </a:xfrm>
                  <a:prstGeom prst="line">
                    <a:avLst/>
                  </a:prstGeom>
                  <a:noFill/>
                  <a:ln w="22225" cap="flat" cmpd="sng" algn="ctr">
                    <a:solidFill>
                      <a:sysClr val="windowText" lastClr="000000"/>
                    </a:solidFill>
                    <a:prstDash val="solid"/>
                    <a:miter lim="800000"/>
                  </a:ln>
                  <a:effectLst/>
                </p:spPr>
              </p:cxnSp>
              <p:cxnSp>
                <p:nvCxnSpPr>
                  <p:cNvPr id="712" name="Straight Connector 711">
                    <a:extLst>
                      <a:ext uri="{FF2B5EF4-FFF2-40B4-BE49-F238E27FC236}">
                        <a16:creationId xmlns:a16="http://schemas.microsoft.com/office/drawing/2014/main" id="{61FD9D69-0509-D2EF-CDC2-0109E77CAD55}"/>
                      </a:ext>
                    </a:extLst>
                  </p:cNvPr>
                  <p:cNvCxnSpPr/>
                  <p:nvPr/>
                </p:nvCxnSpPr>
                <p:spPr>
                  <a:xfrm>
                    <a:off x="2484586" y="2784155"/>
                    <a:ext cx="0" cy="132623"/>
                  </a:xfrm>
                  <a:prstGeom prst="line">
                    <a:avLst/>
                  </a:prstGeom>
                  <a:noFill/>
                  <a:ln w="22225" cap="flat" cmpd="sng" algn="ctr">
                    <a:solidFill>
                      <a:sysClr val="windowText" lastClr="000000"/>
                    </a:solidFill>
                    <a:prstDash val="solid"/>
                    <a:miter lim="800000"/>
                  </a:ln>
                  <a:effectLst/>
                </p:spPr>
              </p:cxnSp>
            </p:grpSp>
            <p:cxnSp>
              <p:nvCxnSpPr>
                <p:cNvPr id="708" name="Straight Connector 707">
                  <a:extLst>
                    <a:ext uri="{FF2B5EF4-FFF2-40B4-BE49-F238E27FC236}">
                      <a16:creationId xmlns:a16="http://schemas.microsoft.com/office/drawing/2014/main" id="{3F7EF47E-F3DA-12E0-0786-5C289283A372}"/>
                    </a:ext>
                  </a:extLst>
                </p:cNvPr>
                <p:cNvCxnSpPr/>
                <p:nvPr/>
              </p:nvCxnSpPr>
              <p:spPr>
                <a:xfrm>
                  <a:off x="2847806" y="2447996"/>
                  <a:ext cx="0" cy="132623"/>
                </a:xfrm>
                <a:prstGeom prst="line">
                  <a:avLst/>
                </a:prstGeom>
                <a:noFill/>
                <a:ln w="22225" cap="flat" cmpd="sng" algn="ctr">
                  <a:solidFill>
                    <a:sysClr val="windowText" lastClr="000000"/>
                  </a:solidFill>
                  <a:prstDash val="solid"/>
                  <a:miter lim="800000"/>
                </a:ln>
                <a:effectLst/>
              </p:spPr>
            </p:cxnSp>
          </p:grpSp>
          <p:cxnSp>
            <p:nvCxnSpPr>
              <p:cNvPr id="705" name="Straight Arrow Connector 704">
                <a:extLst>
                  <a:ext uri="{FF2B5EF4-FFF2-40B4-BE49-F238E27FC236}">
                    <a16:creationId xmlns:a16="http://schemas.microsoft.com/office/drawing/2014/main" id="{6431C2CF-69DD-4AA5-6B0E-67A56B66E86C}"/>
                  </a:ext>
                </a:extLst>
              </p:cNvPr>
              <p:cNvCxnSpPr>
                <a:cxnSpLocks/>
                <a:endCxn id="709" idx="1"/>
              </p:cNvCxnSpPr>
              <p:nvPr/>
            </p:nvCxnSpPr>
            <p:spPr>
              <a:xfrm>
                <a:off x="4500979" y="1416348"/>
                <a:ext cx="230115" cy="1016"/>
              </a:xfrm>
              <a:prstGeom prst="straightConnector1">
                <a:avLst/>
              </a:prstGeom>
              <a:noFill/>
              <a:ln w="22225" cap="flat" cmpd="sng" algn="ctr">
                <a:solidFill>
                  <a:sysClr val="windowText" lastClr="000000"/>
                </a:solidFill>
                <a:prstDash val="solid"/>
                <a:miter lim="800000"/>
                <a:headEnd type="triangle" w="med" len="med"/>
                <a:tailEnd type="triangle" w="med" len="med"/>
              </a:ln>
              <a:effectLst/>
            </p:spPr>
          </p:cxnSp>
          <p:cxnSp>
            <p:nvCxnSpPr>
              <p:cNvPr id="706" name="Straight Arrow Connector 705">
                <a:extLst>
                  <a:ext uri="{FF2B5EF4-FFF2-40B4-BE49-F238E27FC236}">
                    <a16:creationId xmlns:a16="http://schemas.microsoft.com/office/drawing/2014/main" id="{CD42A727-CB2C-8CF9-0753-BFE23F117329}"/>
                  </a:ext>
                </a:extLst>
              </p:cNvPr>
              <p:cNvCxnSpPr>
                <a:cxnSpLocks/>
                <a:stCxn id="709" idx="3"/>
              </p:cNvCxnSpPr>
              <p:nvPr/>
            </p:nvCxnSpPr>
            <p:spPr>
              <a:xfrm flipV="1">
                <a:off x="5051325" y="1417066"/>
                <a:ext cx="186355" cy="298"/>
              </a:xfrm>
              <a:prstGeom prst="straightConnector1">
                <a:avLst/>
              </a:prstGeom>
              <a:noFill/>
              <a:ln w="22225" cap="flat" cmpd="sng" algn="ctr">
                <a:solidFill>
                  <a:sysClr val="windowText" lastClr="000000"/>
                </a:solidFill>
                <a:prstDash val="solid"/>
                <a:miter lim="800000"/>
                <a:headEnd type="triangle" w="med" len="med"/>
                <a:tailEnd type="triangle" w="med" len="med"/>
              </a:ln>
              <a:effectLst/>
            </p:spPr>
          </p:cxnSp>
        </p:grpSp>
        <p:grpSp>
          <p:nvGrpSpPr>
            <p:cNvPr id="43" name="Group 42">
              <a:extLst>
                <a:ext uri="{FF2B5EF4-FFF2-40B4-BE49-F238E27FC236}">
                  <a16:creationId xmlns:a16="http://schemas.microsoft.com/office/drawing/2014/main" id="{05E1A2AC-D47F-A018-9551-8176C15310EE}"/>
                </a:ext>
              </a:extLst>
            </p:cNvPr>
            <p:cNvGrpSpPr/>
            <p:nvPr/>
          </p:nvGrpSpPr>
          <p:grpSpPr>
            <a:xfrm>
              <a:off x="4326696" y="2367288"/>
              <a:ext cx="897934" cy="1910413"/>
              <a:chOff x="4326696" y="2367288"/>
              <a:chExt cx="897934" cy="1910413"/>
            </a:xfrm>
          </p:grpSpPr>
          <p:grpSp>
            <p:nvGrpSpPr>
              <p:cNvPr id="14" name="Group 13">
                <a:extLst>
                  <a:ext uri="{FF2B5EF4-FFF2-40B4-BE49-F238E27FC236}">
                    <a16:creationId xmlns:a16="http://schemas.microsoft.com/office/drawing/2014/main" id="{CF1113E7-7FF3-40FF-538B-06CA1A133D85}"/>
                  </a:ext>
                </a:extLst>
              </p:cNvPr>
              <p:cNvGrpSpPr/>
              <p:nvPr/>
            </p:nvGrpSpPr>
            <p:grpSpPr>
              <a:xfrm>
                <a:off x="4326696" y="2367288"/>
                <a:ext cx="897934" cy="1910413"/>
                <a:chOff x="3920954" y="2442086"/>
                <a:chExt cx="586011" cy="1395939"/>
              </a:xfrm>
            </p:grpSpPr>
            <p:grpSp>
              <p:nvGrpSpPr>
                <p:cNvPr id="658" name="Group 657">
                  <a:extLst>
                    <a:ext uri="{FF2B5EF4-FFF2-40B4-BE49-F238E27FC236}">
                      <a16:creationId xmlns:a16="http://schemas.microsoft.com/office/drawing/2014/main" id="{9ED5F689-7894-987C-0071-2F5144B95D78}"/>
                    </a:ext>
                  </a:extLst>
                </p:cNvPr>
                <p:cNvGrpSpPr/>
                <p:nvPr/>
              </p:nvGrpSpPr>
              <p:grpSpPr>
                <a:xfrm>
                  <a:off x="3922679" y="2442086"/>
                  <a:ext cx="580378" cy="436482"/>
                  <a:chOff x="5105061" y="520768"/>
                  <a:chExt cx="580378" cy="436482"/>
                </a:xfrm>
              </p:grpSpPr>
              <p:sp>
                <p:nvSpPr>
                  <p:cNvPr id="661" name="Rectangle 660">
                    <a:extLst>
                      <a:ext uri="{FF2B5EF4-FFF2-40B4-BE49-F238E27FC236}">
                        <a16:creationId xmlns:a16="http://schemas.microsoft.com/office/drawing/2014/main" id="{08562704-24B6-145E-B049-2A29561C6CE4}"/>
                      </a:ext>
                    </a:extLst>
                  </p:cNvPr>
                  <p:cNvSpPr/>
                  <p:nvPr/>
                </p:nvSpPr>
                <p:spPr>
                  <a:xfrm>
                    <a:off x="5105657" y="692692"/>
                    <a:ext cx="579782" cy="264558"/>
                  </a:xfrm>
                  <a:prstGeom prst="rect">
                    <a:avLst/>
                  </a:prstGeom>
                  <a:solidFill>
                    <a:srgbClr val="FFC000">
                      <a:lumMod val="40000"/>
                      <a:lumOff val="60000"/>
                    </a:srgbClr>
                  </a:solid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endParaRPr>
                  </a:p>
                </p:txBody>
              </p:sp>
              <p:sp>
                <p:nvSpPr>
                  <p:cNvPr id="660" name="Rectangle 659">
                    <a:extLst>
                      <a:ext uri="{FF2B5EF4-FFF2-40B4-BE49-F238E27FC236}">
                        <a16:creationId xmlns:a16="http://schemas.microsoft.com/office/drawing/2014/main" id="{7B7FD90F-48D6-C853-455B-9870B7127D10}"/>
                      </a:ext>
                    </a:extLst>
                  </p:cNvPr>
                  <p:cNvSpPr/>
                  <p:nvPr/>
                </p:nvSpPr>
                <p:spPr>
                  <a:xfrm>
                    <a:off x="5105061" y="520768"/>
                    <a:ext cx="579784" cy="132623"/>
                  </a:xfrm>
                  <a:prstGeom prst="rect">
                    <a:avLst/>
                  </a:prstGeom>
                  <a:noFill/>
                  <a:ln w="22225" cap="flat" cmpd="sng" algn="ctr">
                    <a:no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Probe Units</a:t>
                    </a:r>
                  </a:p>
                </p:txBody>
              </p:sp>
            </p:grpSp>
            <p:grpSp>
              <p:nvGrpSpPr>
                <p:cNvPr id="667" name="Group 666">
                  <a:extLst>
                    <a:ext uri="{FF2B5EF4-FFF2-40B4-BE49-F238E27FC236}">
                      <a16:creationId xmlns:a16="http://schemas.microsoft.com/office/drawing/2014/main" id="{402C50C0-0AFF-D9B2-ACD6-B1CC47B0AA8B}"/>
                    </a:ext>
                  </a:extLst>
                </p:cNvPr>
                <p:cNvGrpSpPr/>
                <p:nvPr/>
              </p:nvGrpSpPr>
              <p:grpSpPr>
                <a:xfrm>
                  <a:off x="3920954" y="2915602"/>
                  <a:ext cx="579782" cy="299977"/>
                  <a:chOff x="5105657" y="678507"/>
                  <a:chExt cx="579782" cy="299977"/>
                </a:xfrm>
              </p:grpSpPr>
              <p:sp>
                <p:nvSpPr>
                  <p:cNvPr id="668" name="Rectangle 667">
                    <a:extLst>
                      <a:ext uri="{FF2B5EF4-FFF2-40B4-BE49-F238E27FC236}">
                        <a16:creationId xmlns:a16="http://schemas.microsoft.com/office/drawing/2014/main" id="{F75B6216-1220-946B-E8EA-0F374D9B5ECC}"/>
                      </a:ext>
                    </a:extLst>
                  </p:cNvPr>
                  <p:cNvSpPr/>
                  <p:nvPr/>
                </p:nvSpPr>
                <p:spPr>
                  <a:xfrm>
                    <a:off x="5105657" y="692692"/>
                    <a:ext cx="579782" cy="264558"/>
                  </a:xfrm>
                  <a:prstGeom prst="rect">
                    <a:avLst/>
                  </a:prstGeom>
                  <a:solidFill>
                    <a:srgbClr val="FFC000">
                      <a:lumMod val="40000"/>
                      <a:lumOff val="60000"/>
                    </a:srgbClr>
                  </a:solid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endParaRPr>
                  </a:p>
                </p:txBody>
              </p:sp>
              <p:grpSp>
                <p:nvGrpSpPr>
                  <p:cNvPr id="669" name="Group 668">
                    <a:extLst>
                      <a:ext uri="{FF2B5EF4-FFF2-40B4-BE49-F238E27FC236}">
                        <a16:creationId xmlns:a16="http://schemas.microsoft.com/office/drawing/2014/main" id="{8BFFD631-C309-0177-9536-B572DC375901}"/>
                      </a:ext>
                    </a:extLst>
                  </p:cNvPr>
                  <p:cNvGrpSpPr/>
                  <p:nvPr/>
                </p:nvGrpSpPr>
                <p:grpSpPr>
                  <a:xfrm rot="18414475">
                    <a:off x="5252171" y="656678"/>
                    <a:ext cx="299977" cy="343636"/>
                    <a:chOff x="5289142" y="760759"/>
                    <a:chExt cx="299977" cy="343636"/>
                  </a:xfrm>
                </p:grpSpPr>
                <p:sp>
                  <p:nvSpPr>
                    <p:cNvPr id="670" name="Oval 669">
                      <a:extLst>
                        <a:ext uri="{FF2B5EF4-FFF2-40B4-BE49-F238E27FC236}">
                          <a16:creationId xmlns:a16="http://schemas.microsoft.com/office/drawing/2014/main" id="{C647C161-6C5F-17C6-E1C2-20A56D24D07A}"/>
                        </a:ext>
                      </a:extLst>
                    </p:cNvPr>
                    <p:cNvSpPr/>
                    <p:nvPr/>
                  </p:nvSpPr>
                  <p:spPr>
                    <a:xfrm>
                      <a:off x="5289142" y="760759"/>
                      <a:ext cx="132861" cy="132861"/>
                    </a:xfrm>
                    <a:prstGeom prst="ellipse">
                      <a:avLst/>
                    </a:prstGeom>
                    <a:solidFill>
                      <a:srgbClr val="FFC000">
                        <a:lumMod val="20000"/>
                        <a:lumOff val="80000"/>
                      </a:srgbClr>
                    </a:solid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671" name="Oval 670">
                      <a:extLst>
                        <a:ext uri="{FF2B5EF4-FFF2-40B4-BE49-F238E27FC236}">
                          <a16:creationId xmlns:a16="http://schemas.microsoft.com/office/drawing/2014/main" id="{7064AB25-E830-374C-AC1E-D170802053AE}"/>
                        </a:ext>
                      </a:extLst>
                    </p:cNvPr>
                    <p:cNvSpPr/>
                    <p:nvPr/>
                  </p:nvSpPr>
                  <p:spPr>
                    <a:xfrm>
                      <a:off x="5456258" y="971534"/>
                      <a:ext cx="132861" cy="132861"/>
                    </a:xfrm>
                    <a:prstGeom prst="ellipse">
                      <a:avLst/>
                    </a:prstGeom>
                    <a:solidFill>
                      <a:srgbClr val="FFC000">
                        <a:lumMod val="20000"/>
                        <a:lumOff val="80000"/>
                      </a:srgbClr>
                    </a:solid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672" name="Curved Connector 671">
                      <a:extLst>
                        <a:ext uri="{FF2B5EF4-FFF2-40B4-BE49-F238E27FC236}">
                          <a16:creationId xmlns:a16="http://schemas.microsoft.com/office/drawing/2014/main" id="{CDE40BD2-4B1F-5C05-0C83-14F6B7B03D2E}"/>
                        </a:ext>
                      </a:extLst>
                    </p:cNvPr>
                    <p:cNvCxnSpPr>
                      <a:cxnSpLocks/>
                      <a:stCxn id="670" idx="6"/>
                      <a:endCxn id="671" idx="0"/>
                    </p:cNvCxnSpPr>
                    <p:nvPr/>
                  </p:nvCxnSpPr>
                  <p:spPr>
                    <a:xfrm>
                      <a:off x="5422003" y="827190"/>
                      <a:ext cx="100686" cy="144344"/>
                    </a:xfrm>
                    <a:prstGeom prst="curvedConnector2">
                      <a:avLst/>
                    </a:prstGeom>
                    <a:noFill/>
                    <a:ln w="22225" cap="flat" cmpd="sng" algn="ctr">
                      <a:solidFill>
                        <a:sysClr val="windowText" lastClr="000000"/>
                      </a:solidFill>
                      <a:prstDash val="solid"/>
                      <a:miter lim="800000"/>
                      <a:tailEnd type="triangle" w="sm" len="sm"/>
                    </a:ln>
                    <a:effectLst/>
                  </p:spPr>
                </p:cxnSp>
                <p:cxnSp>
                  <p:nvCxnSpPr>
                    <p:cNvPr id="673" name="Curved Connector 672">
                      <a:extLst>
                        <a:ext uri="{FF2B5EF4-FFF2-40B4-BE49-F238E27FC236}">
                          <a16:creationId xmlns:a16="http://schemas.microsoft.com/office/drawing/2014/main" id="{F1B26F2C-B349-5747-86F8-6C111758BFA0}"/>
                        </a:ext>
                      </a:extLst>
                    </p:cNvPr>
                    <p:cNvCxnSpPr>
                      <a:cxnSpLocks/>
                      <a:stCxn id="671" idx="2"/>
                      <a:endCxn id="670" idx="4"/>
                    </p:cNvCxnSpPr>
                    <p:nvPr/>
                  </p:nvCxnSpPr>
                  <p:spPr>
                    <a:xfrm rot="10800000">
                      <a:off x="5355574" y="893621"/>
                      <a:ext cx="100685" cy="144345"/>
                    </a:xfrm>
                    <a:prstGeom prst="curvedConnector2">
                      <a:avLst/>
                    </a:prstGeom>
                    <a:noFill/>
                    <a:ln w="22225" cap="flat" cmpd="sng" algn="ctr">
                      <a:solidFill>
                        <a:sysClr val="windowText" lastClr="000000"/>
                      </a:solidFill>
                      <a:prstDash val="solid"/>
                      <a:miter lim="800000"/>
                      <a:tailEnd type="triangle" w="sm" len="sm"/>
                    </a:ln>
                    <a:effectLst/>
                  </p:spPr>
                </p:cxnSp>
              </p:grpSp>
            </p:grpSp>
            <p:grpSp>
              <p:nvGrpSpPr>
                <p:cNvPr id="674" name="Group 673">
                  <a:extLst>
                    <a:ext uri="{FF2B5EF4-FFF2-40B4-BE49-F238E27FC236}">
                      <a16:creationId xmlns:a16="http://schemas.microsoft.com/office/drawing/2014/main" id="{220A5313-CF3E-C58A-7D64-BA536F3F51C7}"/>
                    </a:ext>
                  </a:extLst>
                </p:cNvPr>
                <p:cNvGrpSpPr/>
                <p:nvPr/>
              </p:nvGrpSpPr>
              <p:grpSpPr>
                <a:xfrm>
                  <a:off x="3924268" y="3230640"/>
                  <a:ext cx="579782" cy="299977"/>
                  <a:chOff x="5105657" y="678507"/>
                  <a:chExt cx="579782" cy="299977"/>
                </a:xfrm>
              </p:grpSpPr>
              <p:sp>
                <p:nvSpPr>
                  <p:cNvPr id="675" name="Rectangle 674">
                    <a:extLst>
                      <a:ext uri="{FF2B5EF4-FFF2-40B4-BE49-F238E27FC236}">
                        <a16:creationId xmlns:a16="http://schemas.microsoft.com/office/drawing/2014/main" id="{F4DE44A9-B78D-868A-E561-1D2B6C583687}"/>
                      </a:ext>
                    </a:extLst>
                  </p:cNvPr>
                  <p:cNvSpPr/>
                  <p:nvPr/>
                </p:nvSpPr>
                <p:spPr>
                  <a:xfrm>
                    <a:off x="5105657" y="692692"/>
                    <a:ext cx="579782" cy="264558"/>
                  </a:xfrm>
                  <a:prstGeom prst="rect">
                    <a:avLst/>
                  </a:prstGeom>
                  <a:solidFill>
                    <a:srgbClr val="FFC000">
                      <a:lumMod val="40000"/>
                      <a:lumOff val="60000"/>
                    </a:srgbClr>
                  </a:solid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endParaRPr>
                  </a:p>
                </p:txBody>
              </p:sp>
              <p:grpSp>
                <p:nvGrpSpPr>
                  <p:cNvPr id="676" name="Group 675">
                    <a:extLst>
                      <a:ext uri="{FF2B5EF4-FFF2-40B4-BE49-F238E27FC236}">
                        <a16:creationId xmlns:a16="http://schemas.microsoft.com/office/drawing/2014/main" id="{7A9098C0-186A-1659-A1D7-78F8EC0D8099}"/>
                      </a:ext>
                    </a:extLst>
                  </p:cNvPr>
                  <p:cNvGrpSpPr/>
                  <p:nvPr/>
                </p:nvGrpSpPr>
                <p:grpSpPr>
                  <a:xfrm rot="18414475">
                    <a:off x="5252171" y="656678"/>
                    <a:ext cx="299977" cy="343636"/>
                    <a:chOff x="5289142" y="760759"/>
                    <a:chExt cx="299977" cy="343636"/>
                  </a:xfrm>
                </p:grpSpPr>
                <p:sp>
                  <p:nvSpPr>
                    <p:cNvPr id="677" name="Oval 676">
                      <a:extLst>
                        <a:ext uri="{FF2B5EF4-FFF2-40B4-BE49-F238E27FC236}">
                          <a16:creationId xmlns:a16="http://schemas.microsoft.com/office/drawing/2014/main" id="{F2FFBD72-5E19-DA99-181C-09FB6612ECF6}"/>
                        </a:ext>
                      </a:extLst>
                    </p:cNvPr>
                    <p:cNvSpPr/>
                    <p:nvPr/>
                  </p:nvSpPr>
                  <p:spPr>
                    <a:xfrm>
                      <a:off x="5289142" y="760759"/>
                      <a:ext cx="132861" cy="132861"/>
                    </a:xfrm>
                    <a:prstGeom prst="ellipse">
                      <a:avLst/>
                    </a:prstGeom>
                    <a:solidFill>
                      <a:srgbClr val="FFC000">
                        <a:lumMod val="20000"/>
                        <a:lumOff val="80000"/>
                      </a:srgbClr>
                    </a:solid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678" name="Oval 677">
                      <a:extLst>
                        <a:ext uri="{FF2B5EF4-FFF2-40B4-BE49-F238E27FC236}">
                          <a16:creationId xmlns:a16="http://schemas.microsoft.com/office/drawing/2014/main" id="{2196D70A-F037-81D5-EFC9-878AF047249C}"/>
                        </a:ext>
                      </a:extLst>
                    </p:cNvPr>
                    <p:cNvSpPr/>
                    <p:nvPr/>
                  </p:nvSpPr>
                  <p:spPr>
                    <a:xfrm>
                      <a:off x="5456258" y="971534"/>
                      <a:ext cx="132861" cy="132861"/>
                    </a:xfrm>
                    <a:prstGeom prst="ellipse">
                      <a:avLst/>
                    </a:prstGeom>
                    <a:solidFill>
                      <a:srgbClr val="FFC000">
                        <a:lumMod val="20000"/>
                        <a:lumOff val="80000"/>
                      </a:srgbClr>
                    </a:solid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679" name="Curved Connector 678">
                      <a:extLst>
                        <a:ext uri="{FF2B5EF4-FFF2-40B4-BE49-F238E27FC236}">
                          <a16:creationId xmlns:a16="http://schemas.microsoft.com/office/drawing/2014/main" id="{1106C000-FCC2-C6C6-AD5F-251D3BBE024C}"/>
                        </a:ext>
                      </a:extLst>
                    </p:cNvPr>
                    <p:cNvCxnSpPr>
                      <a:cxnSpLocks/>
                      <a:stCxn id="677" idx="6"/>
                      <a:endCxn id="678" idx="0"/>
                    </p:cNvCxnSpPr>
                    <p:nvPr/>
                  </p:nvCxnSpPr>
                  <p:spPr>
                    <a:xfrm>
                      <a:off x="5422003" y="827190"/>
                      <a:ext cx="100686" cy="144344"/>
                    </a:xfrm>
                    <a:prstGeom prst="curvedConnector2">
                      <a:avLst/>
                    </a:prstGeom>
                    <a:noFill/>
                    <a:ln w="22225" cap="flat" cmpd="sng" algn="ctr">
                      <a:solidFill>
                        <a:sysClr val="windowText" lastClr="000000"/>
                      </a:solidFill>
                      <a:prstDash val="solid"/>
                      <a:miter lim="800000"/>
                      <a:tailEnd type="triangle" w="sm" len="sm"/>
                    </a:ln>
                    <a:effectLst/>
                  </p:spPr>
                </p:cxnSp>
                <p:cxnSp>
                  <p:nvCxnSpPr>
                    <p:cNvPr id="680" name="Curved Connector 679">
                      <a:extLst>
                        <a:ext uri="{FF2B5EF4-FFF2-40B4-BE49-F238E27FC236}">
                          <a16:creationId xmlns:a16="http://schemas.microsoft.com/office/drawing/2014/main" id="{F1C1FF01-AF81-FB14-4552-BEDF1BA5964A}"/>
                        </a:ext>
                      </a:extLst>
                    </p:cNvPr>
                    <p:cNvCxnSpPr>
                      <a:cxnSpLocks/>
                      <a:stCxn id="678" idx="2"/>
                      <a:endCxn id="677" idx="4"/>
                    </p:cNvCxnSpPr>
                    <p:nvPr/>
                  </p:nvCxnSpPr>
                  <p:spPr>
                    <a:xfrm rot="10800000">
                      <a:off x="5355574" y="893621"/>
                      <a:ext cx="100685" cy="144345"/>
                    </a:xfrm>
                    <a:prstGeom prst="curvedConnector2">
                      <a:avLst/>
                    </a:prstGeom>
                    <a:noFill/>
                    <a:ln w="22225" cap="flat" cmpd="sng" algn="ctr">
                      <a:solidFill>
                        <a:sysClr val="windowText" lastClr="000000"/>
                      </a:solidFill>
                      <a:prstDash val="solid"/>
                      <a:miter lim="800000"/>
                      <a:tailEnd type="triangle" w="sm" len="sm"/>
                    </a:ln>
                    <a:effectLst/>
                  </p:spPr>
                </p:cxnSp>
              </p:grpSp>
            </p:grpSp>
            <p:grpSp>
              <p:nvGrpSpPr>
                <p:cNvPr id="681" name="Group 680">
                  <a:extLst>
                    <a:ext uri="{FF2B5EF4-FFF2-40B4-BE49-F238E27FC236}">
                      <a16:creationId xmlns:a16="http://schemas.microsoft.com/office/drawing/2014/main" id="{7FAA94F9-3394-C331-76C9-614053C1CFC9}"/>
                    </a:ext>
                  </a:extLst>
                </p:cNvPr>
                <p:cNvGrpSpPr/>
                <p:nvPr/>
              </p:nvGrpSpPr>
              <p:grpSpPr>
                <a:xfrm>
                  <a:off x="3927183" y="3538048"/>
                  <a:ext cx="579782" cy="299977"/>
                  <a:chOff x="5105657" y="678507"/>
                  <a:chExt cx="579782" cy="299977"/>
                </a:xfrm>
              </p:grpSpPr>
              <p:sp>
                <p:nvSpPr>
                  <p:cNvPr id="682" name="Rectangle 681">
                    <a:extLst>
                      <a:ext uri="{FF2B5EF4-FFF2-40B4-BE49-F238E27FC236}">
                        <a16:creationId xmlns:a16="http://schemas.microsoft.com/office/drawing/2014/main" id="{2FD8EF99-1C8A-CBCE-724E-72C7D200851F}"/>
                      </a:ext>
                    </a:extLst>
                  </p:cNvPr>
                  <p:cNvSpPr/>
                  <p:nvPr/>
                </p:nvSpPr>
                <p:spPr>
                  <a:xfrm>
                    <a:off x="5105657" y="692692"/>
                    <a:ext cx="579782" cy="264558"/>
                  </a:xfrm>
                  <a:prstGeom prst="rect">
                    <a:avLst/>
                  </a:prstGeom>
                  <a:solidFill>
                    <a:srgbClr val="FFC000">
                      <a:lumMod val="40000"/>
                      <a:lumOff val="60000"/>
                    </a:srgbClr>
                  </a:solid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endParaRPr>
                  </a:p>
                </p:txBody>
              </p:sp>
              <p:grpSp>
                <p:nvGrpSpPr>
                  <p:cNvPr id="683" name="Group 682">
                    <a:extLst>
                      <a:ext uri="{FF2B5EF4-FFF2-40B4-BE49-F238E27FC236}">
                        <a16:creationId xmlns:a16="http://schemas.microsoft.com/office/drawing/2014/main" id="{E27C428A-FC55-EC20-9B75-337A95FBFC19}"/>
                      </a:ext>
                    </a:extLst>
                  </p:cNvPr>
                  <p:cNvGrpSpPr/>
                  <p:nvPr/>
                </p:nvGrpSpPr>
                <p:grpSpPr>
                  <a:xfrm rot="18414475">
                    <a:off x="5252171" y="656678"/>
                    <a:ext cx="299977" cy="343636"/>
                    <a:chOff x="5289142" y="760759"/>
                    <a:chExt cx="299977" cy="343636"/>
                  </a:xfrm>
                </p:grpSpPr>
                <p:sp>
                  <p:nvSpPr>
                    <p:cNvPr id="684" name="Oval 683">
                      <a:extLst>
                        <a:ext uri="{FF2B5EF4-FFF2-40B4-BE49-F238E27FC236}">
                          <a16:creationId xmlns:a16="http://schemas.microsoft.com/office/drawing/2014/main" id="{EB25BE8D-F224-55DA-E865-46FBB5503CD3}"/>
                        </a:ext>
                      </a:extLst>
                    </p:cNvPr>
                    <p:cNvSpPr/>
                    <p:nvPr/>
                  </p:nvSpPr>
                  <p:spPr>
                    <a:xfrm>
                      <a:off x="5289142" y="760759"/>
                      <a:ext cx="132861" cy="132861"/>
                    </a:xfrm>
                    <a:prstGeom prst="ellipse">
                      <a:avLst/>
                    </a:prstGeom>
                    <a:solidFill>
                      <a:srgbClr val="FFC000">
                        <a:lumMod val="20000"/>
                        <a:lumOff val="80000"/>
                      </a:srgbClr>
                    </a:solid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685" name="Oval 684">
                      <a:extLst>
                        <a:ext uri="{FF2B5EF4-FFF2-40B4-BE49-F238E27FC236}">
                          <a16:creationId xmlns:a16="http://schemas.microsoft.com/office/drawing/2014/main" id="{F6ABD2F3-51CE-ED0C-B7AE-6FA7F2EDE842}"/>
                        </a:ext>
                      </a:extLst>
                    </p:cNvPr>
                    <p:cNvSpPr/>
                    <p:nvPr/>
                  </p:nvSpPr>
                  <p:spPr>
                    <a:xfrm>
                      <a:off x="5456258" y="971534"/>
                      <a:ext cx="132861" cy="132861"/>
                    </a:xfrm>
                    <a:prstGeom prst="ellipse">
                      <a:avLst/>
                    </a:prstGeom>
                    <a:solidFill>
                      <a:srgbClr val="FFC000">
                        <a:lumMod val="20000"/>
                        <a:lumOff val="80000"/>
                      </a:srgbClr>
                    </a:solid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686" name="Curved Connector 685">
                      <a:extLst>
                        <a:ext uri="{FF2B5EF4-FFF2-40B4-BE49-F238E27FC236}">
                          <a16:creationId xmlns:a16="http://schemas.microsoft.com/office/drawing/2014/main" id="{352E8A40-75DA-FAF0-1355-134D87DA75EA}"/>
                        </a:ext>
                      </a:extLst>
                    </p:cNvPr>
                    <p:cNvCxnSpPr>
                      <a:cxnSpLocks/>
                      <a:stCxn id="684" idx="6"/>
                      <a:endCxn id="685" idx="0"/>
                    </p:cNvCxnSpPr>
                    <p:nvPr/>
                  </p:nvCxnSpPr>
                  <p:spPr>
                    <a:xfrm>
                      <a:off x="5422003" y="827190"/>
                      <a:ext cx="100686" cy="144344"/>
                    </a:xfrm>
                    <a:prstGeom prst="curvedConnector2">
                      <a:avLst/>
                    </a:prstGeom>
                    <a:noFill/>
                    <a:ln w="22225" cap="flat" cmpd="sng" algn="ctr">
                      <a:solidFill>
                        <a:sysClr val="windowText" lastClr="000000"/>
                      </a:solidFill>
                      <a:prstDash val="solid"/>
                      <a:miter lim="800000"/>
                      <a:tailEnd type="triangle" w="sm" len="sm"/>
                    </a:ln>
                    <a:effectLst/>
                  </p:spPr>
                </p:cxnSp>
                <p:cxnSp>
                  <p:nvCxnSpPr>
                    <p:cNvPr id="687" name="Curved Connector 686">
                      <a:extLst>
                        <a:ext uri="{FF2B5EF4-FFF2-40B4-BE49-F238E27FC236}">
                          <a16:creationId xmlns:a16="http://schemas.microsoft.com/office/drawing/2014/main" id="{6B3F79BC-FDAB-7774-5CA0-9F747EA1EBC1}"/>
                        </a:ext>
                      </a:extLst>
                    </p:cNvPr>
                    <p:cNvCxnSpPr>
                      <a:cxnSpLocks/>
                      <a:stCxn id="685" idx="2"/>
                      <a:endCxn id="684" idx="4"/>
                    </p:cNvCxnSpPr>
                    <p:nvPr/>
                  </p:nvCxnSpPr>
                  <p:spPr>
                    <a:xfrm rot="10800000">
                      <a:off x="5355574" y="893621"/>
                      <a:ext cx="100685" cy="144345"/>
                    </a:xfrm>
                    <a:prstGeom prst="curvedConnector2">
                      <a:avLst/>
                    </a:prstGeom>
                    <a:noFill/>
                    <a:ln w="22225" cap="flat" cmpd="sng" algn="ctr">
                      <a:solidFill>
                        <a:sysClr val="windowText" lastClr="000000"/>
                      </a:solidFill>
                      <a:prstDash val="solid"/>
                      <a:miter lim="800000"/>
                      <a:tailEnd type="triangle" w="sm" len="sm"/>
                    </a:ln>
                    <a:effectLst/>
                  </p:spPr>
                </p:cxnSp>
              </p:grpSp>
            </p:grpSp>
          </p:grpSp>
          <p:sp>
            <p:nvSpPr>
              <p:cNvPr id="765" name="Oval 764">
                <a:extLst>
                  <a:ext uri="{FF2B5EF4-FFF2-40B4-BE49-F238E27FC236}">
                    <a16:creationId xmlns:a16="http://schemas.microsoft.com/office/drawing/2014/main" id="{AD765866-398E-7DB8-96A7-8C857DFCCF60}"/>
                  </a:ext>
                </a:extLst>
              </p:cNvPr>
              <p:cNvSpPr/>
              <p:nvPr/>
            </p:nvSpPr>
            <p:spPr>
              <a:xfrm rot="18414475">
                <a:off x="4470471" y="2670737"/>
                <a:ext cx="181827" cy="203580"/>
              </a:xfrm>
              <a:prstGeom prst="ellipse">
                <a:avLst/>
              </a:prstGeom>
              <a:solidFill>
                <a:srgbClr val="FFC000">
                  <a:lumMod val="20000"/>
                  <a:lumOff val="80000"/>
                </a:srgbClr>
              </a:solid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766" name="Oval 765">
                <a:extLst>
                  <a:ext uri="{FF2B5EF4-FFF2-40B4-BE49-F238E27FC236}">
                    <a16:creationId xmlns:a16="http://schemas.microsoft.com/office/drawing/2014/main" id="{5A159828-0A54-DDB4-1D9E-DD12D22AC042}"/>
                  </a:ext>
                </a:extLst>
              </p:cNvPr>
              <p:cNvSpPr/>
              <p:nvPr/>
            </p:nvSpPr>
            <p:spPr>
              <a:xfrm rot="18414475">
                <a:off x="4866061" y="2681814"/>
                <a:ext cx="181827" cy="203580"/>
              </a:xfrm>
              <a:prstGeom prst="ellipse">
                <a:avLst/>
              </a:prstGeom>
              <a:solidFill>
                <a:srgbClr val="FFC000">
                  <a:lumMod val="20000"/>
                  <a:lumOff val="80000"/>
                </a:srgbClr>
              </a:solid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767" name="Curved Connector 766">
                <a:extLst>
                  <a:ext uri="{FF2B5EF4-FFF2-40B4-BE49-F238E27FC236}">
                    <a16:creationId xmlns:a16="http://schemas.microsoft.com/office/drawing/2014/main" id="{A96FCACA-CC4A-1152-D362-0636D75E553A}"/>
                  </a:ext>
                </a:extLst>
              </p:cNvPr>
              <p:cNvCxnSpPr>
                <a:cxnSpLocks/>
                <a:stCxn id="765" idx="6"/>
                <a:endCxn id="766" idx="0"/>
              </p:cNvCxnSpPr>
              <p:nvPr/>
            </p:nvCxnSpPr>
            <p:spPr>
              <a:xfrm rot="18414475">
                <a:off x="4676886" y="2600566"/>
                <a:ext cx="137794" cy="221176"/>
              </a:xfrm>
              <a:prstGeom prst="curvedConnector2">
                <a:avLst/>
              </a:prstGeom>
              <a:noFill/>
              <a:ln w="22225" cap="flat" cmpd="sng" algn="ctr">
                <a:solidFill>
                  <a:sysClr val="windowText" lastClr="000000"/>
                </a:solidFill>
                <a:prstDash val="solid"/>
                <a:miter lim="800000"/>
                <a:tailEnd type="triangle" w="sm" len="sm"/>
              </a:ln>
              <a:effectLst/>
            </p:spPr>
          </p:cxnSp>
          <p:cxnSp>
            <p:nvCxnSpPr>
              <p:cNvPr id="768" name="Curved Connector 767">
                <a:extLst>
                  <a:ext uri="{FF2B5EF4-FFF2-40B4-BE49-F238E27FC236}">
                    <a16:creationId xmlns:a16="http://schemas.microsoft.com/office/drawing/2014/main" id="{FB460734-CB91-5A9A-72B5-97D5B4D27C7D}"/>
                  </a:ext>
                </a:extLst>
              </p:cNvPr>
              <p:cNvCxnSpPr>
                <a:cxnSpLocks/>
                <a:stCxn id="766" idx="2"/>
                <a:endCxn id="765" idx="4"/>
              </p:cNvCxnSpPr>
              <p:nvPr/>
            </p:nvCxnSpPr>
            <p:spPr>
              <a:xfrm rot="7614475">
                <a:off x="4703684" y="2734388"/>
                <a:ext cx="137792" cy="221177"/>
              </a:xfrm>
              <a:prstGeom prst="curvedConnector2">
                <a:avLst/>
              </a:prstGeom>
              <a:noFill/>
              <a:ln w="22225" cap="flat" cmpd="sng" algn="ctr">
                <a:solidFill>
                  <a:sysClr val="windowText" lastClr="000000"/>
                </a:solidFill>
                <a:prstDash val="solid"/>
                <a:miter lim="800000"/>
                <a:tailEnd type="triangle" w="sm" len="sm"/>
              </a:ln>
              <a:effectLst/>
            </p:spPr>
          </p:cxnSp>
        </p:grpSp>
        <p:grpSp>
          <p:nvGrpSpPr>
            <p:cNvPr id="50" name="Group 49">
              <a:extLst>
                <a:ext uri="{FF2B5EF4-FFF2-40B4-BE49-F238E27FC236}">
                  <a16:creationId xmlns:a16="http://schemas.microsoft.com/office/drawing/2014/main" id="{8D466423-5F9F-F32D-3ECA-F7D336B695AA}"/>
                </a:ext>
              </a:extLst>
            </p:cNvPr>
            <p:cNvGrpSpPr/>
            <p:nvPr/>
          </p:nvGrpSpPr>
          <p:grpSpPr>
            <a:xfrm>
              <a:off x="5973691" y="2756742"/>
              <a:ext cx="195901" cy="1033497"/>
              <a:chOff x="6602729" y="3462303"/>
              <a:chExt cx="195901" cy="1033497"/>
            </a:xfrm>
          </p:grpSpPr>
          <p:sp>
            <p:nvSpPr>
              <p:cNvPr id="786" name="Rectangle 785">
                <a:extLst>
                  <a:ext uri="{FF2B5EF4-FFF2-40B4-BE49-F238E27FC236}">
                    <a16:creationId xmlns:a16="http://schemas.microsoft.com/office/drawing/2014/main" id="{62E95617-2C4C-10F1-F268-8C5DA2F0FF28}"/>
                  </a:ext>
                </a:extLst>
              </p:cNvPr>
              <p:cNvSpPr/>
              <p:nvPr/>
            </p:nvSpPr>
            <p:spPr>
              <a:xfrm>
                <a:off x="6602729" y="3462303"/>
                <a:ext cx="195901" cy="1033497"/>
              </a:xfrm>
              <a:prstGeom prst="rect">
                <a:avLst/>
              </a:prstGeom>
              <a:solidFill>
                <a:srgbClr val="FDE699"/>
              </a:solid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endParaRPr>
              </a:p>
            </p:txBody>
          </p:sp>
          <p:grpSp>
            <p:nvGrpSpPr>
              <p:cNvPr id="49" name="Group 48">
                <a:extLst>
                  <a:ext uri="{FF2B5EF4-FFF2-40B4-BE49-F238E27FC236}">
                    <a16:creationId xmlns:a16="http://schemas.microsoft.com/office/drawing/2014/main" id="{CFAA21BF-881D-4969-5F7B-391959960179}"/>
                  </a:ext>
                </a:extLst>
              </p:cNvPr>
              <p:cNvGrpSpPr/>
              <p:nvPr/>
            </p:nvGrpSpPr>
            <p:grpSpPr>
              <a:xfrm>
                <a:off x="6609248" y="3589074"/>
                <a:ext cx="180977" cy="777158"/>
                <a:chOff x="6612179" y="3483544"/>
                <a:chExt cx="180977" cy="777158"/>
              </a:xfrm>
              <a:solidFill>
                <a:srgbClr val="FDE699"/>
              </a:solidFill>
            </p:grpSpPr>
            <p:grpSp>
              <p:nvGrpSpPr>
                <p:cNvPr id="770" name="Group 769">
                  <a:extLst>
                    <a:ext uri="{FF2B5EF4-FFF2-40B4-BE49-F238E27FC236}">
                      <a16:creationId xmlns:a16="http://schemas.microsoft.com/office/drawing/2014/main" id="{953C8792-C92E-3048-B977-9CE149739920}"/>
                    </a:ext>
                  </a:extLst>
                </p:cNvPr>
                <p:cNvGrpSpPr/>
                <p:nvPr/>
              </p:nvGrpSpPr>
              <p:grpSpPr>
                <a:xfrm rot="5400000">
                  <a:off x="6508310" y="3587413"/>
                  <a:ext cx="388716" cy="180977"/>
                  <a:chOff x="2847807" y="2450780"/>
                  <a:chExt cx="411479" cy="136140"/>
                </a:xfrm>
                <a:grpFill/>
              </p:grpSpPr>
              <p:grpSp>
                <p:nvGrpSpPr>
                  <p:cNvPr id="773" name="Group 772">
                    <a:extLst>
                      <a:ext uri="{FF2B5EF4-FFF2-40B4-BE49-F238E27FC236}">
                        <a16:creationId xmlns:a16="http://schemas.microsoft.com/office/drawing/2014/main" id="{D4235FEA-A23A-861E-76E6-402149C847EA}"/>
                      </a:ext>
                    </a:extLst>
                  </p:cNvPr>
                  <p:cNvGrpSpPr/>
                  <p:nvPr/>
                </p:nvGrpSpPr>
                <p:grpSpPr>
                  <a:xfrm>
                    <a:off x="2984966" y="2450780"/>
                    <a:ext cx="274320" cy="136140"/>
                    <a:chOff x="2210266" y="2784155"/>
                    <a:chExt cx="274320" cy="136140"/>
                  </a:xfrm>
                  <a:grpFill/>
                </p:grpSpPr>
                <p:cxnSp>
                  <p:nvCxnSpPr>
                    <p:cNvPr id="776" name="Straight Connector 775">
                      <a:extLst>
                        <a:ext uri="{FF2B5EF4-FFF2-40B4-BE49-F238E27FC236}">
                          <a16:creationId xmlns:a16="http://schemas.microsoft.com/office/drawing/2014/main" id="{A15E2C44-6D59-E934-1A89-703EE79E2BE5}"/>
                        </a:ext>
                      </a:extLst>
                    </p:cNvPr>
                    <p:cNvCxnSpPr>
                      <a:cxnSpLocks/>
                    </p:cNvCxnSpPr>
                    <p:nvPr/>
                  </p:nvCxnSpPr>
                  <p:spPr>
                    <a:xfrm>
                      <a:off x="2347426" y="2784497"/>
                      <a:ext cx="0" cy="132623"/>
                    </a:xfrm>
                    <a:prstGeom prst="line">
                      <a:avLst/>
                    </a:prstGeom>
                    <a:grpFill/>
                    <a:ln w="22225" cap="flat" cmpd="sng" algn="ctr">
                      <a:solidFill>
                        <a:sysClr val="windowText" lastClr="000000"/>
                      </a:solidFill>
                      <a:prstDash val="solid"/>
                      <a:miter lim="800000"/>
                    </a:ln>
                    <a:effectLst/>
                  </p:spPr>
                </p:cxnSp>
                <p:cxnSp>
                  <p:nvCxnSpPr>
                    <p:cNvPr id="777" name="Straight Connector 776">
                      <a:extLst>
                        <a:ext uri="{FF2B5EF4-FFF2-40B4-BE49-F238E27FC236}">
                          <a16:creationId xmlns:a16="http://schemas.microsoft.com/office/drawing/2014/main" id="{305B6F28-0216-DC27-D951-E9CD723F5B74}"/>
                        </a:ext>
                      </a:extLst>
                    </p:cNvPr>
                    <p:cNvCxnSpPr/>
                    <p:nvPr/>
                  </p:nvCxnSpPr>
                  <p:spPr>
                    <a:xfrm>
                      <a:off x="2210266" y="2787672"/>
                      <a:ext cx="0" cy="132623"/>
                    </a:xfrm>
                    <a:prstGeom prst="line">
                      <a:avLst/>
                    </a:prstGeom>
                    <a:grpFill/>
                    <a:ln w="22225" cap="flat" cmpd="sng" algn="ctr">
                      <a:solidFill>
                        <a:sysClr val="windowText" lastClr="000000"/>
                      </a:solidFill>
                      <a:prstDash val="solid"/>
                      <a:miter lim="800000"/>
                    </a:ln>
                    <a:effectLst/>
                  </p:spPr>
                </p:cxnSp>
                <p:cxnSp>
                  <p:nvCxnSpPr>
                    <p:cNvPr id="778" name="Straight Connector 777">
                      <a:extLst>
                        <a:ext uri="{FF2B5EF4-FFF2-40B4-BE49-F238E27FC236}">
                          <a16:creationId xmlns:a16="http://schemas.microsoft.com/office/drawing/2014/main" id="{42DF447E-0A63-8E80-21D2-DD564E2C0869}"/>
                        </a:ext>
                      </a:extLst>
                    </p:cNvPr>
                    <p:cNvCxnSpPr/>
                    <p:nvPr/>
                  </p:nvCxnSpPr>
                  <p:spPr>
                    <a:xfrm>
                      <a:off x="2484586" y="2784155"/>
                      <a:ext cx="0" cy="132623"/>
                    </a:xfrm>
                    <a:prstGeom prst="line">
                      <a:avLst/>
                    </a:prstGeom>
                    <a:grpFill/>
                    <a:ln w="22225" cap="flat" cmpd="sng" algn="ctr">
                      <a:solidFill>
                        <a:sysClr val="windowText" lastClr="000000"/>
                      </a:solidFill>
                      <a:prstDash val="solid"/>
                      <a:miter lim="800000"/>
                    </a:ln>
                    <a:effectLst/>
                  </p:spPr>
                </p:cxnSp>
              </p:grpSp>
              <p:cxnSp>
                <p:nvCxnSpPr>
                  <p:cNvPr id="774" name="Straight Connector 773">
                    <a:extLst>
                      <a:ext uri="{FF2B5EF4-FFF2-40B4-BE49-F238E27FC236}">
                        <a16:creationId xmlns:a16="http://schemas.microsoft.com/office/drawing/2014/main" id="{23CF0D4C-D939-316C-9B12-A4DB858C42E9}"/>
                      </a:ext>
                    </a:extLst>
                  </p:cNvPr>
                  <p:cNvCxnSpPr/>
                  <p:nvPr/>
                </p:nvCxnSpPr>
                <p:spPr>
                  <a:xfrm>
                    <a:off x="2847807" y="2451080"/>
                    <a:ext cx="0" cy="132623"/>
                  </a:xfrm>
                  <a:prstGeom prst="line">
                    <a:avLst/>
                  </a:prstGeom>
                  <a:grpFill/>
                  <a:ln w="22225" cap="flat" cmpd="sng" algn="ctr">
                    <a:solidFill>
                      <a:sysClr val="windowText" lastClr="000000"/>
                    </a:solidFill>
                    <a:prstDash val="solid"/>
                    <a:miter lim="800000"/>
                  </a:ln>
                  <a:effectLst/>
                </p:spPr>
              </p:cxnSp>
            </p:grpSp>
            <p:grpSp>
              <p:nvGrpSpPr>
                <p:cNvPr id="779" name="Group 778">
                  <a:extLst>
                    <a:ext uri="{FF2B5EF4-FFF2-40B4-BE49-F238E27FC236}">
                      <a16:creationId xmlns:a16="http://schemas.microsoft.com/office/drawing/2014/main" id="{4B492FFF-3618-E6B9-1F2C-168EE74B854D}"/>
                    </a:ext>
                  </a:extLst>
                </p:cNvPr>
                <p:cNvGrpSpPr/>
                <p:nvPr/>
              </p:nvGrpSpPr>
              <p:grpSpPr>
                <a:xfrm rot="5400000">
                  <a:off x="6576073" y="4044028"/>
                  <a:ext cx="259145" cy="174203"/>
                  <a:chOff x="2847806" y="2451119"/>
                  <a:chExt cx="274320" cy="132679"/>
                </a:xfrm>
                <a:grpFill/>
              </p:grpSpPr>
              <p:grpSp>
                <p:nvGrpSpPr>
                  <p:cNvPr id="780" name="Group 779">
                    <a:extLst>
                      <a:ext uri="{FF2B5EF4-FFF2-40B4-BE49-F238E27FC236}">
                        <a16:creationId xmlns:a16="http://schemas.microsoft.com/office/drawing/2014/main" id="{69149343-5D33-0BD6-E27A-C9C451CBF889}"/>
                      </a:ext>
                    </a:extLst>
                  </p:cNvPr>
                  <p:cNvGrpSpPr/>
                  <p:nvPr/>
                </p:nvGrpSpPr>
                <p:grpSpPr>
                  <a:xfrm>
                    <a:off x="2984966" y="2451122"/>
                    <a:ext cx="137160" cy="132676"/>
                    <a:chOff x="2210266" y="2784497"/>
                    <a:chExt cx="137160" cy="132676"/>
                  </a:xfrm>
                  <a:grpFill/>
                </p:grpSpPr>
                <p:cxnSp>
                  <p:nvCxnSpPr>
                    <p:cNvPr id="783" name="Straight Connector 782">
                      <a:extLst>
                        <a:ext uri="{FF2B5EF4-FFF2-40B4-BE49-F238E27FC236}">
                          <a16:creationId xmlns:a16="http://schemas.microsoft.com/office/drawing/2014/main" id="{F9ED6FDE-1A2E-B65F-F231-773BD1266464}"/>
                        </a:ext>
                      </a:extLst>
                    </p:cNvPr>
                    <p:cNvCxnSpPr>
                      <a:cxnSpLocks/>
                    </p:cNvCxnSpPr>
                    <p:nvPr/>
                  </p:nvCxnSpPr>
                  <p:spPr>
                    <a:xfrm>
                      <a:off x="2347426" y="2784497"/>
                      <a:ext cx="0" cy="132623"/>
                    </a:xfrm>
                    <a:prstGeom prst="line">
                      <a:avLst/>
                    </a:prstGeom>
                    <a:grpFill/>
                    <a:ln w="22225" cap="flat" cmpd="sng" algn="ctr">
                      <a:solidFill>
                        <a:sysClr val="windowText" lastClr="000000"/>
                      </a:solidFill>
                      <a:prstDash val="solid"/>
                      <a:miter lim="800000"/>
                    </a:ln>
                    <a:effectLst/>
                  </p:spPr>
                </p:cxnSp>
                <p:cxnSp>
                  <p:nvCxnSpPr>
                    <p:cNvPr id="784" name="Straight Connector 783">
                      <a:extLst>
                        <a:ext uri="{FF2B5EF4-FFF2-40B4-BE49-F238E27FC236}">
                          <a16:creationId xmlns:a16="http://schemas.microsoft.com/office/drawing/2014/main" id="{509D4320-8787-4DE4-FD0C-D3B388736B11}"/>
                        </a:ext>
                      </a:extLst>
                    </p:cNvPr>
                    <p:cNvCxnSpPr/>
                    <p:nvPr/>
                  </p:nvCxnSpPr>
                  <p:spPr>
                    <a:xfrm>
                      <a:off x="2210266" y="2784550"/>
                      <a:ext cx="0" cy="132623"/>
                    </a:xfrm>
                    <a:prstGeom prst="line">
                      <a:avLst/>
                    </a:prstGeom>
                    <a:grpFill/>
                    <a:ln w="22225" cap="flat" cmpd="sng" algn="ctr">
                      <a:solidFill>
                        <a:sysClr val="windowText" lastClr="000000"/>
                      </a:solidFill>
                      <a:prstDash val="solid"/>
                      <a:miter lim="800000"/>
                    </a:ln>
                    <a:effectLst/>
                  </p:spPr>
                </p:cxnSp>
              </p:grpSp>
              <p:cxnSp>
                <p:nvCxnSpPr>
                  <p:cNvPr id="781" name="Straight Connector 780">
                    <a:extLst>
                      <a:ext uri="{FF2B5EF4-FFF2-40B4-BE49-F238E27FC236}">
                        <a16:creationId xmlns:a16="http://schemas.microsoft.com/office/drawing/2014/main" id="{CD474080-DE8F-DF18-E9AF-7425453A9702}"/>
                      </a:ext>
                    </a:extLst>
                  </p:cNvPr>
                  <p:cNvCxnSpPr/>
                  <p:nvPr/>
                </p:nvCxnSpPr>
                <p:spPr>
                  <a:xfrm>
                    <a:off x="2847806" y="2451119"/>
                    <a:ext cx="0" cy="132623"/>
                  </a:xfrm>
                  <a:prstGeom prst="line">
                    <a:avLst/>
                  </a:prstGeom>
                  <a:grpFill/>
                  <a:ln w="22225" cap="flat" cmpd="sng" algn="ctr">
                    <a:solidFill>
                      <a:sysClr val="windowText" lastClr="000000"/>
                    </a:solidFill>
                    <a:prstDash val="solid"/>
                    <a:miter lim="800000"/>
                  </a:ln>
                  <a:effectLst/>
                </p:spPr>
              </p:cxnSp>
            </p:grpSp>
          </p:grpSp>
        </p:grpSp>
      </p:grpSp>
      <p:grpSp>
        <p:nvGrpSpPr>
          <p:cNvPr id="154" name="Group 153">
            <a:extLst>
              <a:ext uri="{FF2B5EF4-FFF2-40B4-BE49-F238E27FC236}">
                <a16:creationId xmlns:a16="http://schemas.microsoft.com/office/drawing/2014/main" id="{CB36347F-0F9E-03FA-0918-3B736A72FCC3}"/>
              </a:ext>
            </a:extLst>
          </p:cNvPr>
          <p:cNvGrpSpPr/>
          <p:nvPr/>
        </p:nvGrpSpPr>
        <p:grpSpPr>
          <a:xfrm>
            <a:off x="7119015" y="1864925"/>
            <a:ext cx="1901692" cy="2658840"/>
            <a:chOff x="7119015" y="1864925"/>
            <a:chExt cx="1901692" cy="2658840"/>
          </a:xfrm>
        </p:grpSpPr>
        <p:sp>
          <p:nvSpPr>
            <p:cNvPr id="702" name="Rounded Rectangle 701">
              <a:extLst>
                <a:ext uri="{FF2B5EF4-FFF2-40B4-BE49-F238E27FC236}">
                  <a16:creationId xmlns:a16="http://schemas.microsoft.com/office/drawing/2014/main" id="{239DCDD6-330E-C1EA-1197-C601BD89E9BD}"/>
                </a:ext>
              </a:extLst>
            </p:cNvPr>
            <p:cNvSpPr/>
            <p:nvPr/>
          </p:nvSpPr>
          <p:spPr>
            <a:xfrm>
              <a:off x="7119017" y="1864925"/>
              <a:ext cx="1901690" cy="2658840"/>
            </a:xfrm>
            <a:prstGeom prst="roundRect">
              <a:avLst>
                <a:gd name="adj" fmla="val 2880"/>
              </a:avLst>
            </a:prstGeom>
            <a:solidFill>
              <a:srgbClr val="70AD47">
                <a:lumMod val="20000"/>
                <a:lumOff val="80000"/>
              </a:srgbClr>
            </a:solidFill>
            <a:ln w="25400" cap="flat" cmpd="sng" algn="ctr">
              <a:solidFill>
                <a:sysClr val="windowText" lastClr="000000"/>
              </a:solidFill>
              <a:prstDash val="solid"/>
              <a:miter lim="800000"/>
            </a:ln>
            <a:effectLst/>
          </p:spPr>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black"/>
                  </a:solidFill>
                  <a:effectLst/>
                  <a:uLnTx/>
                  <a:uFillTx/>
                  <a:latin typeface="Gill Sans MT" panose="020B0502020104020203" pitchFamily="34" charset="77"/>
                  <a:ea typeface="+mn-ea"/>
                  <a:cs typeface="+mn-cs"/>
                </a:rPr>
                <a:t>Copy Unit</a:t>
              </a:r>
            </a:p>
          </p:txBody>
        </p:sp>
        <p:sp>
          <p:nvSpPr>
            <p:cNvPr id="713" name="Rectangle 712">
              <a:extLst>
                <a:ext uri="{FF2B5EF4-FFF2-40B4-BE49-F238E27FC236}">
                  <a16:creationId xmlns:a16="http://schemas.microsoft.com/office/drawing/2014/main" id="{7493084C-7D6C-6FFD-0037-07453696B76F}"/>
                </a:ext>
              </a:extLst>
            </p:cNvPr>
            <p:cNvSpPr/>
            <p:nvPr/>
          </p:nvSpPr>
          <p:spPr>
            <a:xfrm>
              <a:off x="7537903" y="3629796"/>
              <a:ext cx="1075882" cy="178555"/>
            </a:xfrm>
            <a:prstGeom prst="rect">
              <a:avLst/>
            </a:prstGeom>
            <a:solidFill>
              <a:srgbClr val="70AD47">
                <a:lumMod val="40000"/>
                <a:lumOff val="60000"/>
              </a:srgbClr>
            </a:solid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Hash Index</a:t>
              </a:r>
            </a:p>
          </p:txBody>
        </p:sp>
        <p:grpSp>
          <p:nvGrpSpPr>
            <p:cNvPr id="714" name="Group 713">
              <a:extLst>
                <a:ext uri="{FF2B5EF4-FFF2-40B4-BE49-F238E27FC236}">
                  <a16:creationId xmlns:a16="http://schemas.microsoft.com/office/drawing/2014/main" id="{29C36E31-436E-9572-3E07-444BF65DD38E}"/>
                </a:ext>
              </a:extLst>
            </p:cNvPr>
            <p:cNvGrpSpPr/>
            <p:nvPr/>
          </p:nvGrpSpPr>
          <p:grpSpPr>
            <a:xfrm>
              <a:off x="7163262" y="2492772"/>
              <a:ext cx="717471" cy="663417"/>
              <a:chOff x="5875967" y="2861738"/>
              <a:chExt cx="599662" cy="368159"/>
            </a:xfrm>
            <a:solidFill>
              <a:srgbClr val="70AD47">
                <a:lumMod val="40000"/>
                <a:lumOff val="60000"/>
              </a:srgbClr>
            </a:solidFill>
          </p:grpSpPr>
          <p:sp>
            <p:nvSpPr>
              <p:cNvPr id="715" name="Rectangle 714">
                <a:extLst>
                  <a:ext uri="{FF2B5EF4-FFF2-40B4-BE49-F238E27FC236}">
                    <a16:creationId xmlns:a16="http://schemas.microsoft.com/office/drawing/2014/main" id="{ED63EF4A-9B26-DC35-2857-B011545BFB6E}"/>
                  </a:ext>
                </a:extLst>
              </p:cNvPr>
              <p:cNvSpPr/>
              <p:nvPr/>
            </p:nvSpPr>
            <p:spPr>
              <a:xfrm>
                <a:off x="5875967" y="2967708"/>
                <a:ext cx="456007" cy="262189"/>
              </a:xfrm>
              <a:prstGeom prst="rect">
                <a:avLst/>
              </a:prstGeom>
              <a:grp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Fetch Unit</a:t>
                </a:r>
              </a:p>
            </p:txBody>
          </p:sp>
          <p:sp>
            <p:nvSpPr>
              <p:cNvPr id="716" name="Rectangle 715">
                <a:extLst>
                  <a:ext uri="{FF2B5EF4-FFF2-40B4-BE49-F238E27FC236}">
                    <a16:creationId xmlns:a16="http://schemas.microsoft.com/office/drawing/2014/main" id="{E12402DA-DF39-5DAD-1F16-A9402D1A9208}"/>
                  </a:ext>
                </a:extLst>
              </p:cNvPr>
              <p:cNvSpPr/>
              <p:nvPr/>
            </p:nvSpPr>
            <p:spPr>
              <a:xfrm>
                <a:off x="5925771" y="2932822"/>
                <a:ext cx="456007" cy="262189"/>
              </a:xfrm>
              <a:prstGeom prst="rect">
                <a:avLst/>
              </a:prstGeom>
              <a:grp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Fetch Unit</a:t>
                </a:r>
              </a:p>
            </p:txBody>
          </p:sp>
          <p:sp>
            <p:nvSpPr>
              <p:cNvPr id="717" name="Rectangle 716">
                <a:extLst>
                  <a:ext uri="{FF2B5EF4-FFF2-40B4-BE49-F238E27FC236}">
                    <a16:creationId xmlns:a16="http://schemas.microsoft.com/office/drawing/2014/main" id="{CA3AD8A6-6E7C-F7E5-7D53-0CD501947717}"/>
                  </a:ext>
                </a:extLst>
              </p:cNvPr>
              <p:cNvSpPr/>
              <p:nvPr/>
            </p:nvSpPr>
            <p:spPr>
              <a:xfrm>
                <a:off x="5969644" y="2897936"/>
                <a:ext cx="456007" cy="262189"/>
              </a:xfrm>
              <a:prstGeom prst="rect">
                <a:avLst/>
              </a:prstGeom>
              <a:grp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Fetch Unit</a:t>
                </a:r>
              </a:p>
            </p:txBody>
          </p:sp>
          <p:sp>
            <p:nvSpPr>
              <p:cNvPr id="718" name="Rectangle 717">
                <a:extLst>
                  <a:ext uri="{FF2B5EF4-FFF2-40B4-BE49-F238E27FC236}">
                    <a16:creationId xmlns:a16="http://schemas.microsoft.com/office/drawing/2014/main" id="{C427FB27-9DDE-E3DE-51DB-C072D1D6A8D8}"/>
                  </a:ext>
                </a:extLst>
              </p:cNvPr>
              <p:cNvSpPr/>
              <p:nvPr/>
            </p:nvSpPr>
            <p:spPr>
              <a:xfrm>
                <a:off x="6019622" y="2861738"/>
                <a:ext cx="456007" cy="262189"/>
              </a:xfrm>
              <a:prstGeom prst="rect">
                <a:avLst/>
              </a:prstGeom>
              <a:grp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Fetch Unit</a:t>
                </a:r>
              </a:p>
            </p:txBody>
          </p:sp>
        </p:grpSp>
        <p:sp>
          <p:nvSpPr>
            <p:cNvPr id="719" name="TextBox 718">
              <a:extLst>
                <a:ext uri="{FF2B5EF4-FFF2-40B4-BE49-F238E27FC236}">
                  <a16:creationId xmlns:a16="http://schemas.microsoft.com/office/drawing/2014/main" id="{1C457241-D36D-04C3-9EB9-DB66FEFFF003}"/>
                </a:ext>
              </a:extLst>
            </p:cNvPr>
            <p:cNvSpPr txBox="1"/>
            <p:nvPr/>
          </p:nvSpPr>
          <p:spPr>
            <a:xfrm>
              <a:off x="7435223" y="4183152"/>
              <a:ext cx="1369244" cy="307777"/>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Tracking Buffer</a:t>
              </a:r>
            </a:p>
          </p:txBody>
        </p:sp>
        <p:grpSp>
          <p:nvGrpSpPr>
            <p:cNvPr id="720" name="Group 719">
              <a:extLst>
                <a:ext uri="{FF2B5EF4-FFF2-40B4-BE49-F238E27FC236}">
                  <a16:creationId xmlns:a16="http://schemas.microsoft.com/office/drawing/2014/main" id="{E3EA1DD3-80A1-40A9-8664-253B2123B0A8}"/>
                </a:ext>
              </a:extLst>
            </p:cNvPr>
            <p:cNvGrpSpPr/>
            <p:nvPr/>
          </p:nvGrpSpPr>
          <p:grpSpPr>
            <a:xfrm>
              <a:off x="7268416" y="3989253"/>
              <a:ext cx="1614270" cy="198917"/>
              <a:chOff x="5331224" y="1852641"/>
              <a:chExt cx="1288673" cy="169078"/>
            </a:xfrm>
          </p:grpSpPr>
          <p:sp>
            <p:nvSpPr>
              <p:cNvPr id="721" name="Rectangle 720">
                <a:extLst>
                  <a:ext uri="{FF2B5EF4-FFF2-40B4-BE49-F238E27FC236}">
                    <a16:creationId xmlns:a16="http://schemas.microsoft.com/office/drawing/2014/main" id="{62893304-B6CA-CA5D-CF7D-B798B71BDDA7}"/>
                  </a:ext>
                </a:extLst>
              </p:cNvPr>
              <p:cNvSpPr/>
              <p:nvPr/>
            </p:nvSpPr>
            <p:spPr>
              <a:xfrm rot="5400000">
                <a:off x="5896067" y="1297888"/>
                <a:ext cx="158988" cy="1288673"/>
              </a:xfrm>
              <a:prstGeom prst="rect">
                <a:avLst/>
              </a:prstGeom>
              <a:solidFill>
                <a:srgbClr val="70AD47">
                  <a:lumMod val="40000"/>
                  <a:lumOff val="60000"/>
                </a:srgbClr>
              </a:solid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endParaRPr>
              </a:p>
            </p:txBody>
          </p:sp>
          <p:grpSp>
            <p:nvGrpSpPr>
              <p:cNvPr id="722" name="Group 721">
                <a:extLst>
                  <a:ext uri="{FF2B5EF4-FFF2-40B4-BE49-F238E27FC236}">
                    <a16:creationId xmlns:a16="http://schemas.microsoft.com/office/drawing/2014/main" id="{61F09EDA-8C7E-DB1A-A800-AE9FF80F6FBF}"/>
                  </a:ext>
                </a:extLst>
              </p:cNvPr>
              <p:cNvGrpSpPr/>
              <p:nvPr/>
            </p:nvGrpSpPr>
            <p:grpSpPr>
              <a:xfrm>
                <a:off x="5461022" y="1852641"/>
                <a:ext cx="1022405" cy="168976"/>
                <a:chOff x="3407269" y="3342320"/>
                <a:chExt cx="1090488" cy="168976"/>
              </a:xfrm>
            </p:grpSpPr>
            <p:grpSp>
              <p:nvGrpSpPr>
                <p:cNvPr id="723" name="Group 722">
                  <a:extLst>
                    <a:ext uri="{FF2B5EF4-FFF2-40B4-BE49-F238E27FC236}">
                      <a16:creationId xmlns:a16="http://schemas.microsoft.com/office/drawing/2014/main" id="{7AA03C83-4E90-B07E-3322-62D75D9F6FEA}"/>
                    </a:ext>
                  </a:extLst>
                </p:cNvPr>
                <p:cNvGrpSpPr/>
                <p:nvPr/>
              </p:nvGrpSpPr>
              <p:grpSpPr>
                <a:xfrm>
                  <a:off x="4360597" y="3346354"/>
                  <a:ext cx="137160" cy="164942"/>
                  <a:chOff x="2847806" y="2444088"/>
                  <a:chExt cx="137160" cy="142832"/>
                </a:xfrm>
                <a:solidFill>
                  <a:sysClr val="window" lastClr="FFFFFF"/>
                </a:solidFill>
              </p:grpSpPr>
              <p:cxnSp>
                <p:nvCxnSpPr>
                  <p:cNvPr id="734" name="Straight Connector 733">
                    <a:extLst>
                      <a:ext uri="{FF2B5EF4-FFF2-40B4-BE49-F238E27FC236}">
                        <a16:creationId xmlns:a16="http://schemas.microsoft.com/office/drawing/2014/main" id="{192D942C-0FA0-3E6C-C257-5E9C9B4C6341}"/>
                      </a:ext>
                    </a:extLst>
                  </p:cNvPr>
                  <p:cNvCxnSpPr/>
                  <p:nvPr/>
                </p:nvCxnSpPr>
                <p:spPr>
                  <a:xfrm>
                    <a:off x="2984966" y="2454297"/>
                    <a:ext cx="0" cy="132623"/>
                  </a:xfrm>
                  <a:prstGeom prst="line">
                    <a:avLst/>
                  </a:prstGeom>
                  <a:grpFill/>
                  <a:ln w="22225" cap="flat" cmpd="sng" algn="ctr">
                    <a:solidFill>
                      <a:sysClr val="windowText" lastClr="000000"/>
                    </a:solidFill>
                    <a:prstDash val="solid"/>
                    <a:miter lim="800000"/>
                  </a:ln>
                  <a:effectLst/>
                </p:spPr>
              </p:cxnSp>
              <p:cxnSp>
                <p:nvCxnSpPr>
                  <p:cNvPr id="735" name="Straight Connector 734">
                    <a:extLst>
                      <a:ext uri="{FF2B5EF4-FFF2-40B4-BE49-F238E27FC236}">
                        <a16:creationId xmlns:a16="http://schemas.microsoft.com/office/drawing/2014/main" id="{37F50005-FA59-D091-F7EF-AE73C60DBB9A}"/>
                      </a:ext>
                    </a:extLst>
                  </p:cNvPr>
                  <p:cNvCxnSpPr/>
                  <p:nvPr/>
                </p:nvCxnSpPr>
                <p:spPr>
                  <a:xfrm>
                    <a:off x="2847806" y="2444088"/>
                    <a:ext cx="0" cy="132623"/>
                  </a:xfrm>
                  <a:prstGeom prst="line">
                    <a:avLst/>
                  </a:prstGeom>
                  <a:grpFill/>
                  <a:ln w="22225" cap="flat" cmpd="sng" algn="ctr">
                    <a:solidFill>
                      <a:sysClr val="windowText" lastClr="000000"/>
                    </a:solidFill>
                    <a:prstDash val="solid"/>
                    <a:miter lim="800000"/>
                  </a:ln>
                  <a:effectLst/>
                </p:spPr>
              </p:cxnSp>
            </p:grpSp>
            <p:grpSp>
              <p:nvGrpSpPr>
                <p:cNvPr id="724" name="Group 723">
                  <a:extLst>
                    <a:ext uri="{FF2B5EF4-FFF2-40B4-BE49-F238E27FC236}">
                      <a16:creationId xmlns:a16="http://schemas.microsoft.com/office/drawing/2014/main" id="{9C34C189-7207-D9E2-F24B-CEF3EEF20FB7}"/>
                    </a:ext>
                  </a:extLst>
                </p:cNvPr>
                <p:cNvGrpSpPr/>
                <p:nvPr/>
              </p:nvGrpSpPr>
              <p:grpSpPr>
                <a:xfrm>
                  <a:off x="3812579" y="3342320"/>
                  <a:ext cx="411480" cy="164942"/>
                  <a:chOff x="2847806" y="2444088"/>
                  <a:chExt cx="411480" cy="142832"/>
                </a:xfrm>
                <a:solidFill>
                  <a:sysClr val="window" lastClr="FFFFFF"/>
                </a:solidFill>
              </p:grpSpPr>
              <p:grpSp>
                <p:nvGrpSpPr>
                  <p:cNvPr id="729" name="Group 728">
                    <a:extLst>
                      <a:ext uri="{FF2B5EF4-FFF2-40B4-BE49-F238E27FC236}">
                        <a16:creationId xmlns:a16="http://schemas.microsoft.com/office/drawing/2014/main" id="{28469D6C-7A9C-454D-58BF-E0BF50245DDF}"/>
                      </a:ext>
                    </a:extLst>
                  </p:cNvPr>
                  <p:cNvGrpSpPr/>
                  <p:nvPr/>
                </p:nvGrpSpPr>
                <p:grpSpPr>
                  <a:xfrm>
                    <a:off x="2984966" y="2450780"/>
                    <a:ext cx="274320" cy="136140"/>
                    <a:chOff x="2210266" y="2784155"/>
                    <a:chExt cx="274320" cy="136140"/>
                  </a:xfrm>
                  <a:grpFill/>
                </p:grpSpPr>
                <p:cxnSp>
                  <p:nvCxnSpPr>
                    <p:cNvPr id="731" name="Straight Connector 730">
                      <a:extLst>
                        <a:ext uri="{FF2B5EF4-FFF2-40B4-BE49-F238E27FC236}">
                          <a16:creationId xmlns:a16="http://schemas.microsoft.com/office/drawing/2014/main" id="{4B10E5C4-D5B4-CA26-4A30-1D492882D9D7}"/>
                        </a:ext>
                      </a:extLst>
                    </p:cNvPr>
                    <p:cNvCxnSpPr/>
                    <p:nvPr/>
                  </p:nvCxnSpPr>
                  <p:spPr>
                    <a:xfrm>
                      <a:off x="2347426" y="2784497"/>
                      <a:ext cx="0" cy="132623"/>
                    </a:xfrm>
                    <a:prstGeom prst="line">
                      <a:avLst/>
                    </a:prstGeom>
                    <a:grpFill/>
                    <a:ln w="22225" cap="flat" cmpd="sng" algn="ctr">
                      <a:solidFill>
                        <a:sysClr val="windowText" lastClr="000000"/>
                      </a:solidFill>
                      <a:prstDash val="solid"/>
                      <a:miter lim="800000"/>
                    </a:ln>
                    <a:effectLst/>
                  </p:spPr>
                </p:cxnSp>
                <p:cxnSp>
                  <p:nvCxnSpPr>
                    <p:cNvPr id="732" name="Straight Connector 731">
                      <a:extLst>
                        <a:ext uri="{FF2B5EF4-FFF2-40B4-BE49-F238E27FC236}">
                          <a16:creationId xmlns:a16="http://schemas.microsoft.com/office/drawing/2014/main" id="{BEB24474-E51B-21F0-89F6-952092F5EDFD}"/>
                        </a:ext>
                      </a:extLst>
                    </p:cNvPr>
                    <p:cNvCxnSpPr/>
                    <p:nvPr/>
                  </p:nvCxnSpPr>
                  <p:spPr>
                    <a:xfrm>
                      <a:off x="2210266" y="2787672"/>
                      <a:ext cx="0" cy="132623"/>
                    </a:xfrm>
                    <a:prstGeom prst="line">
                      <a:avLst/>
                    </a:prstGeom>
                    <a:grpFill/>
                    <a:ln w="22225" cap="flat" cmpd="sng" algn="ctr">
                      <a:solidFill>
                        <a:sysClr val="windowText" lastClr="000000"/>
                      </a:solidFill>
                      <a:prstDash val="solid"/>
                      <a:miter lim="800000"/>
                    </a:ln>
                    <a:effectLst/>
                  </p:spPr>
                </p:cxnSp>
                <p:cxnSp>
                  <p:nvCxnSpPr>
                    <p:cNvPr id="733" name="Straight Connector 732">
                      <a:extLst>
                        <a:ext uri="{FF2B5EF4-FFF2-40B4-BE49-F238E27FC236}">
                          <a16:creationId xmlns:a16="http://schemas.microsoft.com/office/drawing/2014/main" id="{133B6299-1845-CCF4-9E57-449068EF6A2C}"/>
                        </a:ext>
                      </a:extLst>
                    </p:cNvPr>
                    <p:cNvCxnSpPr/>
                    <p:nvPr/>
                  </p:nvCxnSpPr>
                  <p:spPr>
                    <a:xfrm>
                      <a:off x="2484586" y="2784155"/>
                      <a:ext cx="0" cy="132623"/>
                    </a:xfrm>
                    <a:prstGeom prst="line">
                      <a:avLst/>
                    </a:prstGeom>
                    <a:grpFill/>
                    <a:ln w="22225" cap="flat" cmpd="sng" algn="ctr">
                      <a:solidFill>
                        <a:sysClr val="windowText" lastClr="000000"/>
                      </a:solidFill>
                      <a:prstDash val="solid"/>
                      <a:miter lim="800000"/>
                    </a:ln>
                    <a:effectLst/>
                  </p:spPr>
                </p:cxnSp>
              </p:grpSp>
              <p:cxnSp>
                <p:nvCxnSpPr>
                  <p:cNvPr id="730" name="Straight Connector 729">
                    <a:extLst>
                      <a:ext uri="{FF2B5EF4-FFF2-40B4-BE49-F238E27FC236}">
                        <a16:creationId xmlns:a16="http://schemas.microsoft.com/office/drawing/2014/main" id="{D39D5207-E72C-F30C-1D80-1E54B33A70B3}"/>
                      </a:ext>
                    </a:extLst>
                  </p:cNvPr>
                  <p:cNvCxnSpPr/>
                  <p:nvPr/>
                </p:nvCxnSpPr>
                <p:spPr>
                  <a:xfrm>
                    <a:off x="2847806" y="2444088"/>
                    <a:ext cx="0" cy="132623"/>
                  </a:xfrm>
                  <a:prstGeom prst="line">
                    <a:avLst/>
                  </a:prstGeom>
                  <a:grpFill/>
                  <a:ln w="22225" cap="flat" cmpd="sng" algn="ctr">
                    <a:solidFill>
                      <a:sysClr val="windowText" lastClr="000000"/>
                    </a:solidFill>
                    <a:prstDash val="solid"/>
                    <a:miter lim="800000"/>
                  </a:ln>
                  <a:effectLst/>
                </p:spPr>
              </p:cxnSp>
            </p:grpSp>
            <p:grpSp>
              <p:nvGrpSpPr>
                <p:cNvPr id="725" name="Group 724">
                  <a:extLst>
                    <a:ext uri="{FF2B5EF4-FFF2-40B4-BE49-F238E27FC236}">
                      <a16:creationId xmlns:a16="http://schemas.microsoft.com/office/drawing/2014/main" id="{3502018B-3914-AF3E-AE93-F87D606D9AEC}"/>
                    </a:ext>
                  </a:extLst>
                </p:cNvPr>
                <p:cNvGrpSpPr/>
                <p:nvPr/>
              </p:nvGrpSpPr>
              <p:grpSpPr>
                <a:xfrm>
                  <a:off x="3407269" y="3350046"/>
                  <a:ext cx="274320" cy="157214"/>
                  <a:chOff x="2210266" y="2784155"/>
                  <a:chExt cx="274320" cy="136140"/>
                </a:xfrm>
                <a:solidFill>
                  <a:sysClr val="window" lastClr="FFFFFF"/>
                </a:solidFill>
              </p:grpSpPr>
              <p:cxnSp>
                <p:nvCxnSpPr>
                  <p:cNvPr id="726" name="Straight Connector 725">
                    <a:extLst>
                      <a:ext uri="{FF2B5EF4-FFF2-40B4-BE49-F238E27FC236}">
                        <a16:creationId xmlns:a16="http://schemas.microsoft.com/office/drawing/2014/main" id="{75B7DA6B-D1AE-14DC-8DE5-5D14AF8C7B4E}"/>
                      </a:ext>
                    </a:extLst>
                  </p:cNvPr>
                  <p:cNvCxnSpPr/>
                  <p:nvPr/>
                </p:nvCxnSpPr>
                <p:spPr>
                  <a:xfrm>
                    <a:off x="2347426" y="2784497"/>
                    <a:ext cx="0" cy="132623"/>
                  </a:xfrm>
                  <a:prstGeom prst="line">
                    <a:avLst/>
                  </a:prstGeom>
                  <a:grpFill/>
                  <a:ln w="22225" cap="flat" cmpd="sng" algn="ctr">
                    <a:solidFill>
                      <a:sysClr val="windowText" lastClr="000000"/>
                    </a:solidFill>
                    <a:prstDash val="solid"/>
                    <a:miter lim="800000"/>
                  </a:ln>
                  <a:effectLst/>
                </p:spPr>
              </p:cxnSp>
              <p:cxnSp>
                <p:nvCxnSpPr>
                  <p:cNvPr id="727" name="Straight Connector 726">
                    <a:extLst>
                      <a:ext uri="{FF2B5EF4-FFF2-40B4-BE49-F238E27FC236}">
                        <a16:creationId xmlns:a16="http://schemas.microsoft.com/office/drawing/2014/main" id="{D9995402-6FE6-64AA-3953-31E15350E01A}"/>
                      </a:ext>
                    </a:extLst>
                  </p:cNvPr>
                  <p:cNvCxnSpPr/>
                  <p:nvPr/>
                </p:nvCxnSpPr>
                <p:spPr>
                  <a:xfrm>
                    <a:off x="2210266" y="2787672"/>
                    <a:ext cx="0" cy="132623"/>
                  </a:xfrm>
                  <a:prstGeom prst="line">
                    <a:avLst/>
                  </a:prstGeom>
                  <a:grpFill/>
                  <a:ln w="22225" cap="flat" cmpd="sng" algn="ctr">
                    <a:solidFill>
                      <a:sysClr val="windowText" lastClr="000000"/>
                    </a:solidFill>
                    <a:prstDash val="solid"/>
                    <a:miter lim="800000"/>
                  </a:ln>
                  <a:effectLst/>
                </p:spPr>
              </p:cxnSp>
              <p:cxnSp>
                <p:nvCxnSpPr>
                  <p:cNvPr id="728" name="Straight Connector 727">
                    <a:extLst>
                      <a:ext uri="{FF2B5EF4-FFF2-40B4-BE49-F238E27FC236}">
                        <a16:creationId xmlns:a16="http://schemas.microsoft.com/office/drawing/2014/main" id="{F7AB4405-2093-8497-92DF-7D1F8E1D3BBD}"/>
                      </a:ext>
                    </a:extLst>
                  </p:cNvPr>
                  <p:cNvCxnSpPr/>
                  <p:nvPr/>
                </p:nvCxnSpPr>
                <p:spPr>
                  <a:xfrm>
                    <a:off x="2484586" y="2784155"/>
                    <a:ext cx="0" cy="132623"/>
                  </a:xfrm>
                  <a:prstGeom prst="line">
                    <a:avLst/>
                  </a:prstGeom>
                  <a:grpFill/>
                  <a:ln w="22225" cap="flat" cmpd="sng" algn="ctr">
                    <a:solidFill>
                      <a:sysClr val="windowText" lastClr="000000"/>
                    </a:solidFill>
                    <a:prstDash val="solid"/>
                    <a:miter lim="800000"/>
                  </a:ln>
                  <a:effectLst/>
                </p:spPr>
              </p:cxnSp>
            </p:grpSp>
          </p:grpSp>
        </p:grpSp>
        <p:cxnSp>
          <p:nvCxnSpPr>
            <p:cNvPr id="736" name="Elbow Connector 735">
              <a:extLst>
                <a:ext uri="{FF2B5EF4-FFF2-40B4-BE49-F238E27FC236}">
                  <a16:creationId xmlns:a16="http://schemas.microsoft.com/office/drawing/2014/main" id="{3FEBD3D9-1B30-9701-D592-478323A3120B}"/>
                </a:ext>
              </a:extLst>
            </p:cNvPr>
            <p:cNvCxnSpPr>
              <a:cxnSpLocks/>
              <a:stCxn id="721" idx="2"/>
            </p:cNvCxnSpPr>
            <p:nvPr/>
          </p:nvCxnSpPr>
          <p:spPr>
            <a:xfrm rot="10800000">
              <a:off x="7222850" y="3220904"/>
              <a:ext cx="45566" cy="873743"/>
            </a:xfrm>
            <a:prstGeom prst="bentConnector2">
              <a:avLst/>
            </a:prstGeom>
            <a:noFill/>
            <a:ln w="22225" cap="flat" cmpd="sng" algn="ctr">
              <a:solidFill>
                <a:sysClr val="windowText" lastClr="000000"/>
              </a:solidFill>
              <a:prstDash val="solid"/>
              <a:miter lim="800000"/>
              <a:tailEnd type="triangle" w="med" len="med"/>
            </a:ln>
            <a:effectLst/>
          </p:spPr>
        </p:cxnSp>
        <p:grpSp>
          <p:nvGrpSpPr>
            <p:cNvPr id="738" name="Group 737">
              <a:extLst>
                <a:ext uri="{FF2B5EF4-FFF2-40B4-BE49-F238E27FC236}">
                  <a16:creationId xmlns:a16="http://schemas.microsoft.com/office/drawing/2014/main" id="{59B3D34B-80AD-A2A0-8BF2-182E02E14757}"/>
                </a:ext>
              </a:extLst>
            </p:cNvPr>
            <p:cNvGrpSpPr/>
            <p:nvPr/>
          </p:nvGrpSpPr>
          <p:grpSpPr>
            <a:xfrm>
              <a:off x="7917639" y="2492773"/>
              <a:ext cx="1030326" cy="633968"/>
              <a:chOff x="5882617" y="2775127"/>
              <a:chExt cx="811670" cy="340450"/>
            </a:xfrm>
          </p:grpSpPr>
          <p:sp>
            <p:nvSpPr>
              <p:cNvPr id="739" name="Rectangle 738">
                <a:extLst>
                  <a:ext uri="{FF2B5EF4-FFF2-40B4-BE49-F238E27FC236}">
                    <a16:creationId xmlns:a16="http://schemas.microsoft.com/office/drawing/2014/main" id="{087FFE6A-0539-F972-86F7-5E5226F6F561}"/>
                  </a:ext>
                </a:extLst>
              </p:cNvPr>
              <p:cNvSpPr/>
              <p:nvPr/>
            </p:nvSpPr>
            <p:spPr>
              <a:xfrm>
                <a:off x="5987704" y="2856683"/>
                <a:ext cx="706583" cy="258894"/>
              </a:xfrm>
              <a:prstGeom prst="rect">
                <a:avLst/>
              </a:prstGeom>
              <a:solidFill>
                <a:srgbClr val="70AD47">
                  <a:lumMod val="40000"/>
                  <a:lumOff val="60000"/>
                </a:srgbClr>
              </a:solid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Write-Back Unit</a:t>
                </a:r>
              </a:p>
            </p:txBody>
          </p:sp>
          <p:sp>
            <p:nvSpPr>
              <p:cNvPr id="740" name="Rectangle 739">
                <a:extLst>
                  <a:ext uri="{FF2B5EF4-FFF2-40B4-BE49-F238E27FC236}">
                    <a16:creationId xmlns:a16="http://schemas.microsoft.com/office/drawing/2014/main" id="{5393CFE3-20CF-4BE8-39CF-87BE8C0F354F}"/>
                  </a:ext>
                </a:extLst>
              </p:cNvPr>
              <p:cNvSpPr/>
              <p:nvPr/>
            </p:nvSpPr>
            <p:spPr>
              <a:xfrm>
                <a:off x="5956229" y="2827634"/>
                <a:ext cx="706583" cy="258894"/>
              </a:xfrm>
              <a:prstGeom prst="rect">
                <a:avLst/>
              </a:prstGeom>
              <a:solidFill>
                <a:srgbClr val="70AD47">
                  <a:lumMod val="40000"/>
                  <a:lumOff val="60000"/>
                </a:srgbClr>
              </a:solid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Write-Back Unit</a:t>
                </a:r>
              </a:p>
            </p:txBody>
          </p:sp>
          <p:sp>
            <p:nvSpPr>
              <p:cNvPr id="741" name="Rectangle 740">
                <a:extLst>
                  <a:ext uri="{FF2B5EF4-FFF2-40B4-BE49-F238E27FC236}">
                    <a16:creationId xmlns:a16="http://schemas.microsoft.com/office/drawing/2014/main" id="{758D8089-6013-CAA0-768E-72776EC26D08}"/>
                  </a:ext>
                </a:extLst>
              </p:cNvPr>
              <p:cNvSpPr/>
              <p:nvPr/>
            </p:nvSpPr>
            <p:spPr>
              <a:xfrm>
                <a:off x="5917318" y="2800437"/>
                <a:ext cx="706583" cy="258894"/>
              </a:xfrm>
              <a:prstGeom prst="rect">
                <a:avLst/>
              </a:prstGeom>
              <a:solidFill>
                <a:srgbClr val="70AD47">
                  <a:lumMod val="40000"/>
                  <a:lumOff val="60000"/>
                </a:srgbClr>
              </a:solid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Write-Back Unit</a:t>
                </a:r>
              </a:p>
            </p:txBody>
          </p:sp>
          <p:sp>
            <p:nvSpPr>
              <p:cNvPr id="742" name="Rectangle 741">
                <a:extLst>
                  <a:ext uri="{FF2B5EF4-FFF2-40B4-BE49-F238E27FC236}">
                    <a16:creationId xmlns:a16="http://schemas.microsoft.com/office/drawing/2014/main" id="{C3F7E379-1D30-7735-ACDA-2C01DAEED510}"/>
                  </a:ext>
                </a:extLst>
              </p:cNvPr>
              <p:cNvSpPr/>
              <p:nvPr/>
            </p:nvSpPr>
            <p:spPr>
              <a:xfrm>
                <a:off x="5882617" y="2775127"/>
                <a:ext cx="706583" cy="258894"/>
              </a:xfrm>
              <a:prstGeom prst="rect">
                <a:avLst/>
              </a:prstGeom>
              <a:solidFill>
                <a:srgbClr val="70AD47">
                  <a:lumMod val="40000"/>
                  <a:lumOff val="60000"/>
                </a:srgbClr>
              </a:solid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Writeback Unit</a:t>
                </a:r>
              </a:p>
            </p:txBody>
          </p:sp>
        </p:grpSp>
        <p:cxnSp>
          <p:nvCxnSpPr>
            <p:cNvPr id="743" name="Straight Connector 742">
              <a:extLst>
                <a:ext uri="{FF2B5EF4-FFF2-40B4-BE49-F238E27FC236}">
                  <a16:creationId xmlns:a16="http://schemas.microsoft.com/office/drawing/2014/main" id="{12F34A50-D373-56C8-11B7-0F45CF85A3B8}"/>
                </a:ext>
              </a:extLst>
            </p:cNvPr>
            <p:cNvCxnSpPr>
              <a:cxnSpLocks/>
            </p:cNvCxnSpPr>
            <p:nvPr/>
          </p:nvCxnSpPr>
          <p:spPr>
            <a:xfrm>
              <a:off x="7222849" y="3398686"/>
              <a:ext cx="1719220" cy="0"/>
            </a:xfrm>
            <a:prstGeom prst="line">
              <a:avLst/>
            </a:prstGeom>
            <a:noFill/>
            <a:ln w="22225" cap="flat" cmpd="sng" algn="ctr">
              <a:solidFill>
                <a:sysClr val="windowText" lastClr="000000"/>
              </a:solidFill>
              <a:prstDash val="solid"/>
              <a:miter lim="800000"/>
            </a:ln>
            <a:effectLst/>
          </p:spPr>
        </p:cxnSp>
        <p:cxnSp>
          <p:nvCxnSpPr>
            <p:cNvPr id="744" name="Straight Arrow Connector 743">
              <a:extLst>
                <a:ext uri="{FF2B5EF4-FFF2-40B4-BE49-F238E27FC236}">
                  <a16:creationId xmlns:a16="http://schemas.microsoft.com/office/drawing/2014/main" id="{CFA2C986-A233-8BD8-55A2-611CE134F3A2}"/>
                </a:ext>
              </a:extLst>
            </p:cNvPr>
            <p:cNvCxnSpPr>
              <a:cxnSpLocks/>
              <a:endCxn id="713" idx="0"/>
            </p:cNvCxnSpPr>
            <p:nvPr/>
          </p:nvCxnSpPr>
          <p:spPr>
            <a:xfrm>
              <a:off x="8075844" y="3398686"/>
              <a:ext cx="0" cy="231110"/>
            </a:xfrm>
            <a:prstGeom prst="straightConnector1">
              <a:avLst/>
            </a:prstGeom>
            <a:noFill/>
            <a:ln w="22225" cap="flat" cmpd="sng" algn="ctr">
              <a:solidFill>
                <a:sysClr val="windowText" lastClr="000000"/>
              </a:solidFill>
              <a:prstDash val="solid"/>
              <a:miter lim="800000"/>
              <a:tailEnd type="triangle" w="sm" len="sm"/>
            </a:ln>
            <a:effectLst/>
          </p:spPr>
        </p:cxnSp>
        <p:cxnSp>
          <p:nvCxnSpPr>
            <p:cNvPr id="745" name="Straight Arrow Connector 744">
              <a:extLst>
                <a:ext uri="{FF2B5EF4-FFF2-40B4-BE49-F238E27FC236}">
                  <a16:creationId xmlns:a16="http://schemas.microsoft.com/office/drawing/2014/main" id="{D7FB6836-6388-6BFE-EB0C-A01E553D6B36}"/>
                </a:ext>
              </a:extLst>
            </p:cNvPr>
            <p:cNvCxnSpPr>
              <a:cxnSpLocks/>
              <a:stCxn id="713" idx="2"/>
              <a:endCxn id="721" idx="1"/>
            </p:cNvCxnSpPr>
            <p:nvPr/>
          </p:nvCxnSpPr>
          <p:spPr>
            <a:xfrm flipH="1">
              <a:off x="8075551" y="3808351"/>
              <a:ext cx="293" cy="192772"/>
            </a:xfrm>
            <a:prstGeom prst="straightConnector1">
              <a:avLst/>
            </a:prstGeom>
            <a:noFill/>
            <a:ln w="22225" cap="flat" cmpd="sng" algn="ctr">
              <a:solidFill>
                <a:sysClr val="windowText" lastClr="000000"/>
              </a:solidFill>
              <a:prstDash val="solid"/>
              <a:miter lim="800000"/>
              <a:tailEnd type="triangle" w="sm" len="sm"/>
            </a:ln>
            <a:effectLst/>
          </p:spPr>
        </p:cxnSp>
        <p:cxnSp>
          <p:nvCxnSpPr>
            <p:cNvPr id="747" name="Straight Arrow Connector 746">
              <a:extLst>
                <a:ext uri="{FF2B5EF4-FFF2-40B4-BE49-F238E27FC236}">
                  <a16:creationId xmlns:a16="http://schemas.microsoft.com/office/drawing/2014/main" id="{C56DF0C5-02B9-ECD6-30E2-1C6510FCE4C1}"/>
                </a:ext>
              </a:extLst>
            </p:cNvPr>
            <p:cNvCxnSpPr>
              <a:cxnSpLocks/>
              <a:stCxn id="742" idx="0"/>
              <a:endCxn id="749" idx="2"/>
            </p:cNvCxnSpPr>
            <p:nvPr/>
          </p:nvCxnSpPr>
          <p:spPr>
            <a:xfrm flipH="1" flipV="1">
              <a:off x="8069861" y="2361739"/>
              <a:ext cx="296243" cy="131034"/>
            </a:xfrm>
            <a:prstGeom prst="straightConnector1">
              <a:avLst/>
            </a:prstGeom>
            <a:noFill/>
            <a:ln w="12700" cap="flat" cmpd="sng" algn="ctr">
              <a:solidFill>
                <a:sysClr val="windowText" lastClr="000000"/>
              </a:solidFill>
              <a:prstDash val="solid"/>
              <a:miter lim="800000"/>
              <a:headEnd type="triangle" w="sm" len="sm"/>
              <a:tailEnd type="triangle" w="sm" len="sm"/>
            </a:ln>
            <a:effectLst/>
          </p:spPr>
        </p:cxnSp>
        <p:sp>
          <p:nvSpPr>
            <p:cNvPr id="749" name="TextBox 748">
              <a:extLst>
                <a:ext uri="{FF2B5EF4-FFF2-40B4-BE49-F238E27FC236}">
                  <a16:creationId xmlns:a16="http://schemas.microsoft.com/office/drawing/2014/main" id="{1BBA7926-3B63-3737-E180-2315D81F495A}"/>
                </a:ext>
              </a:extLst>
            </p:cNvPr>
            <p:cNvSpPr txBox="1"/>
            <p:nvPr/>
          </p:nvSpPr>
          <p:spPr>
            <a:xfrm>
              <a:off x="7119015" y="2177073"/>
              <a:ext cx="1901691" cy="184666"/>
            </a:xfrm>
            <a:prstGeom prst="rect">
              <a:avLst/>
            </a:prstGeom>
            <a:noFill/>
          </p:spPr>
          <p:txBody>
            <a:bodyPr wrap="square" lIns="0" tIns="0" rIns="0" bIns="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Mem. Ctrl.</a:t>
              </a:r>
            </a:p>
          </p:txBody>
        </p:sp>
        <p:sp>
          <p:nvSpPr>
            <p:cNvPr id="750" name="TextBox 749">
              <a:extLst>
                <a:ext uri="{FF2B5EF4-FFF2-40B4-BE49-F238E27FC236}">
                  <a16:creationId xmlns:a16="http://schemas.microsoft.com/office/drawing/2014/main" id="{987161B5-0649-9CEB-F8F3-84D338AD9A91}"/>
                </a:ext>
              </a:extLst>
            </p:cNvPr>
            <p:cNvSpPr txBox="1"/>
            <p:nvPr/>
          </p:nvSpPr>
          <p:spPr>
            <a:xfrm>
              <a:off x="7522478" y="3223717"/>
              <a:ext cx="1119963" cy="184666"/>
            </a:xfrm>
            <a:prstGeom prst="rect">
              <a:avLst/>
            </a:prstGeom>
            <a:noFill/>
          </p:spPr>
          <p:txBody>
            <a:bodyPr wrap="square" lIns="0" tIns="0" rIns="0" bIns="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Memory Address</a:t>
              </a:r>
            </a:p>
          </p:txBody>
        </p:sp>
        <p:cxnSp>
          <p:nvCxnSpPr>
            <p:cNvPr id="787" name="Straight Arrow Connector 786">
              <a:extLst>
                <a:ext uri="{FF2B5EF4-FFF2-40B4-BE49-F238E27FC236}">
                  <a16:creationId xmlns:a16="http://schemas.microsoft.com/office/drawing/2014/main" id="{52F49431-CA32-8C7A-E3BE-1DF898833B23}"/>
                </a:ext>
              </a:extLst>
            </p:cNvPr>
            <p:cNvCxnSpPr>
              <a:cxnSpLocks/>
              <a:stCxn id="749" idx="2"/>
              <a:endCxn id="718" idx="0"/>
            </p:cNvCxnSpPr>
            <p:nvPr/>
          </p:nvCxnSpPr>
          <p:spPr>
            <a:xfrm flipH="1">
              <a:off x="7607936" y="2361739"/>
              <a:ext cx="461925" cy="131033"/>
            </a:xfrm>
            <a:prstGeom prst="straightConnector1">
              <a:avLst/>
            </a:prstGeom>
            <a:noFill/>
            <a:ln w="12700" cap="flat" cmpd="sng" algn="ctr">
              <a:solidFill>
                <a:sysClr val="windowText" lastClr="000000"/>
              </a:solidFill>
              <a:prstDash val="solid"/>
              <a:miter lim="800000"/>
              <a:headEnd type="triangle" w="sm" len="sm"/>
              <a:tailEnd type="triangle" w="sm" len="sm"/>
            </a:ln>
            <a:effectLst/>
          </p:spPr>
        </p:cxnSp>
        <p:cxnSp>
          <p:nvCxnSpPr>
            <p:cNvPr id="788" name="Elbow Connector 787">
              <a:extLst>
                <a:ext uri="{FF2B5EF4-FFF2-40B4-BE49-F238E27FC236}">
                  <a16:creationId xmlns:a16="http://schemas.microsoft.com/office/drawing/2014/main" id="{6D0E3E4A-262A-1A5E-A912-932749575B90}"/>
                </a:ext>
              </a:extLst>
            </p:cNvPr>
            <p:cNvCxnSpPr>
              <a:cxnSpLocks/>
            </p:cNvCxnSpPr>
            <p:nvPr/>
          </p:nvCxnSpPr>
          <p:spPr>
            <a:xfrm rot="10800000" flipH="1">
              <a:off x="8896503" y="3215066"/>
              <a:ext cx="45566" cy="873743"/>
            </a:xfrm>
            <a:prstGeom prst="bentConnector2">
              <a:avLst/>
            </a:prstGeom>
            <a:noFill/>
            <a:ln w="22225" cap="flat" cmpd="sng" algn="ctr">
              <a:solidFill>
                <a:sysClr val="windowText" lastClr="000000"/>
              </a:solidFill>
              <a:prstDash val="solid"/>
              <a:miter lim="800000"/>
              <a:tailEnd type="triangle" w="med" len="med"/>
            </a:ln>
            <a:effectLst/>
          </p:spPr>
        </p:cxnSp>
      </p:grpSp>
      <p:sp>
        <p:nvSpPr>
          <p:cNvPr id="134" name="Slide Number Placeholder 133">
            <a:extLst>
              <a:ext uri="{FF2B5EF4-FFF2-40B4-BE49-F238E27FC236}">
                <a16:creationId xmlns:a16="http://schemas.microsoft.com/office/drawing/2014/main" id="{8DFC0387-4382-D42A-019B-A6A375F9452D}"/>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792" name="Table 4">
            <a:extLst>
              <a:ext uri="{FF2B5EF4-FFF2-40B4-BE49-F238E27FC236}">
                <a16:creationId xmlns:a16="http://schemas.microsoft.com/office/drawing/2014/main" id="{DBA4833D-CB94-DD43-B79A-568098E43229}"/>
              </a:ext>
            </a:extLst>
          </p:cNvPr>
          <p:cNvGraphicFramePr>
            <a:graphicFrameLocks/>
          </p:cNvGraphicFramePr>
          <p:nvPr/>
        </p:nvGraphicFramePr>
        <p:xfrm>
          <a:off x="873648" y="6569427"/>
          <a:ext cx="7957056" cy="1303122"/>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1181202">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r>
                        <a:rPr lang="en-US" sz="800" kern="1200" dirty="0">
                          <a:solidFill>
                            <a:srgbClr val="1E497D"/>
                          </a:solidFill>
                          <a:latin typeface="+mn-lt"/>
                          <a:ea typeface="+mn-ea"/>
                          <a:cs typeface="Futura Medium" panose="020B0602020204020303" pitchFamily="34" charset="-79"/>
                        </a:rPr>
                        <a:t>●</a:t>
                      </a:r>
                      <a:r>
                        <a:rPr lang="en-US" sz="800" kern="1200" dirty="0">
                          <a:solidFill>
                            <a:srgbClr val="A6A6A6"/>
                          </a:solidFill>
                          <a:latin typeface="+mn-lt"/>
                          <a:ea typeface="+mn-ea"/>
                          <a:cs typeface="Futura Medium" panose="020B0602020204020303" pitchFamily="34" charset="-79"/>
                        </a:rPr>
                        <a:t> ● ● </a:t>
                      </a:r>
                      <a:r>
                        <a:rPr lang="en-US" sz="800" kern="1200" dirty="0">
                          <a:solidFill>
                            <a:srgbClr val="A6A6A6"/>
                          </a:solidFill>
                          <a:latin typeface="Calibri" panose="020F0502020204030204"/>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grpSp>
        <p:nvGrpSpPr>
          <p:cNvPr id="151" name="Group 150">
            <a:extLst>
              <a:ext uri="{FF2B5EF4-FFF2-40B4-BE49-F238E27FC236}">
                <a16:creationId xmlns:a16="http://schemas.microsoft.com/office/drawing/2014/main" id="{94D178D7-59E8-3418-4AD7-FF638A45EA79}"/>
              </a:ext>
            </a:extLst>
          </p:cNvPr>
          <p:cNvGrpSpPr/>
          <p:nvPr/>
        </p:nvGrpSpPr>
        <p:grpSpPr>
          <a:xfrm>
            <a:off x="-102509" y="4378431"/>
            <a:ext cx="2895600" cy="1317551"/>
            <a:chOff x="-102509" y="4378431"/>
            <a:chExt cx="2895600" cy="1317551"/>
          </a:xfrm>
        </p:grpSpPr>
        <p:sp>
          <p:nvSpPr>
            <p:cNvPr id="341" name="Rectangle 340"/>
            <p:cNvSpPr/>
            <p:nvPr/>
          </p:nvSpPr>
          <p:spPr>
            <a:xfrm>
              <a:off x="-102509" y="4680319"/>
              <a:ext cx="2895600" cy="101566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A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3-level comparator tree</a:t>
              </a:r>
              <a:r>
                <a:rPr kumimoji="0" lang="en-US" sz="2000" b="1" i="0" u="none" strike="noStrike" kern="1200" cap="none" spc="0" normalizeH="0" baseline="0" noProof="0" dirty="0">
                  <a:ln>
                    <a:noFill/>
                  </a:ln>
                  <a:solidFill>
                    <a:prstClr val="black"/>
                  </a:solidFill>
                  <a:effectLst/>
                  <a:uLnTx/>
                  <a:uFillTx/>
                  <a:latin typeface="Gill Sans MT"/>
                  <a:ea typeface="+mn-ea"/>
                  <a:cs typeface="+mn-cs"/>
                </a:rPr>
                <a:t> to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merge </a:t>
              </a:r>
              <a:br>
                <a:rPr kumimoji="0" lang="en-US" sz="20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updates</a:t>
              </a:r>
              <a:endParaRPr kumimoji="0" lang="en-US" sz="2000" b="1" i="0" u="none" strike="noStrike" kern="1200" cap="none" spc="0" normalizeH="0" baseline="0" noProof="0" dirty="0">
                <a:ln>
                  <a:noFill/>
                </a:ln>
                <a:solidFill>
                  <a:prstClr val="black"/>
                </a:solidFill>
                <a:effectLst/>
                <a:uLnTx/>
                <a:uFillTx/>
                <a:latin typeface="Gill Sans MT"/>
                <a:ea typeface="+mn-ea"/>
                <a:cs typeface="+mn-cs"/>
              </a:endParaRPr>
            </a:p>
          </p:txBody>
        </p:sp>
        <p:cxnSp>
          <p:nvCxnSpPr>
            <p:cNvPr id="793" name="Curved Connector 792">
              <a:extLst>
                <a:ext uri="{FF2B5EF4-FFF2-40B4-BE49-F238E27FC236}">
                  <a16:creationId xmlns:a16="http://schemas.microsoft.com/office/drawing/2014/main" id="{1685D412-77DB-270F-2E09-975013DFCFDB}"/>
                </a:ext>
              </a:extLst>
            </p:cNvPr>
            <p:cNvCxnSpPr>
              <a:cxnSpLocks/>
              <a:stCxn id="558" idx="2"/>
              <a:endCxn id="341" idx="3"/>
            </p:cNvCxnSpPr>
            <p:nvPr/>
          </p:nvCxnSpPr>
          <p:spPr>
            <a:xfrm rot="16200000" flipH="1">
              <a:off x="1732537" y="4127596"/>
              <a:ext cx="809719" cy="1311389"/>
            </a:xfrm>
            <a:prstGeom prst="curvedConnector4">
              <a:avLst>
                <a:gd name="adj1" fmla="val 18641"/>
                <a:gd name="adj2" fmla="val 117432"/>
              </a:avLst>
            </a:prstGeom>
            <a:ln w="28575">
              <a:solidFill>
                <a:schemeClr val="tx1"/>
              </a:solidFill>
              <a:prstDash val="sysDash"/>
              <a:headEnd type="none" w="med" len="med"/>
              <a:tailEnd type="stealth" w="lg" len="lg"/>
            </a:ln>
          </p:spPr>
          <p:style>
            <a:lnRef idx="1">
              <a:schemeClr val="accent1"/>
            </a:lnRef>
            <a:fillRef idx="0">
              <a:schemeClr val="accent1"/>
            </a:fillRef>
            <a:effectRef idx="0">
              <a:schemeClr val="accent1"/>
            </a:effectRef>
            <a:fontRef idx="minor">
              <a:schemeClr val="tx1"/>
            </a:fontRef>
          </p:style>
        </p:cxnSp>
      </p:grpSp>
      <p:grpSp>
        <p:nvGrpSpPr>
          <p:cNvPr id="153" name="Group 152">
            <a:extLst>
              <a:ext uri="{FF2B5EF4-FFF2-40B4-BE49-F238E27FC236}">
                <a16:creationId xmlns:a16="http://schemas.microsoft.com/office/drawing/2014/main" id="{B4A2E68B-6F54-C92D-85D8-811D18748229}"/>
              </a:ext>
            </a:extLst>
          </p:cNvPr>
          <p:cNvGrpSpPr/>
          <p:nvPr/>
        </p:nvGrpSpPr>
        <p:grpSpPr>
          <a:xfrm>
            <a:off x="1478863" y="4341405"/>
            <a:ext cx="4724400" cy="2235126"/>
            <a:chOff x="1518619" y="4248641"/>
            <a:chExt cx="4724400" cy="2235126"/>
          </a:xfrm>
        </p:grpSpPr>
        <p:sp>
          <p:nvSpPr>
            <p:cNvPr id="343" name="Rectangle 342"/>
            <p:cNvSpPr/>
            <p:nvPr/>
          </p:nvSpPr>
          <p:spPr>
            <a:xfrm>
              <a:off x="1518619" y="5468104"/>
              <a:ext cx="4724400" cy="101566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Decoupled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hash computation</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 from the </a:t>
              </a:r>
              <a:r>
                <a:rPr kumimoji="0" lang="en-US" sz="2000" b="1" i="0" u="none" strike="noStrike" kern="1200" cap="none" spc="0" normalizeH="0" baseline="0" noProof="0" dirty="0">
                  <a:ln>
                    <a:noFill/>
                  </a:ln>
                  <a:solidFill>
                    <a:srgbClr val="1901FF"/>
                  </a:solidFill>
                  <a:effectLst/>
                  <a:uLnTx/>
                  <a:uFillTx/>
                  <a:latin typeface="Gill Sans MT"/>
                  <a:ea typeface="+mn-ea"/>
                  <a:cs typeface="Gill Sans MT"/>
                </a:rPr>
                <a:t>hash</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bucket traversal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to allow for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concurrent</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 hash lookups</a:t>
              </a:r>
            </a:p>
          </p:txBody>
        </p:sp>
        <p:cxnSp>
          <p:nvCxnSpPr>
            <p:cNvPr id="794" name="Curved Connector 793">
              <a:extLst>
                <a:ext uri="{FF2B5EF4-FFF2-40B4-BE49-F238E27FC236}">
                  <a16:creationId xmlns:a16="http://schemas.microsoft.com/office/drawing/2014/main" id="{CF377297-5AF1-4E53-1091-6CB650EE0EA6}"/>
                </a:ext>
              </a:extLst>
            </p:cNvPr>
            <p:cNvCxnSpPr>
              <a:cxnSpLocks/>
              <a:stCxn id="682" idx="2"/>
              <a:endCxn id="343" idx="0"/>
            </p:cNvCxnSpPr>
            <p:nvPr/>
          </p:nvCxnSpPr>
          <p:spPr>
            <a:xfrm rot="5400000">
              <a:off x="3720897" y="4408564"/>
              <a:ext cx="1219463" cy="899617"/>
            </a:xfrm>
            <a:prstGeom prst="curvedConnector3">
              <a:avLst>
                <a:gd name="adj1" fmla="val 50000"/>
              </a:avLst>
            </a:prstGeom>
            <a:ln w="28575">
              <a:solidFill>
                <a:schemeClr val="tx1"/>
              </a:solidFill>
              <a:prstDash val="sysDash"/>
              <a:headEnd type="none" w="med" len="med"/>
              <a:tailEnd type="stealth" w="lg" len="lg"/>
            </a:ln>
          </p:spPr>
          <p:style>
            <a:lnRef idx="1">
              <a:schemeClr val="accent1"/>
            </a:lnRef>
            <a:fillRef idx="0">
              <a:schemeClr val="accent1"/>
            </a:fillRef>
            <a:effectRef idx="0">
              <a:schemeClr val="accent1"/>
            </a:effectRef>
            <a:fontRef idx="minor">
              <a:schemeClr val="tx1"/>
            </a:fontRef>
          </p:style>
        </p:cxnSp>
      </p:grpSp>
      <p:grpSp>
        <p:nvGrpSpPr>
          <p:cNvPr id="155" name="Group 154">
            <a:extLst>
              <a:ext uri="{FF2B5EF4-FFF2-40B4-BE49-F238E27FC236}">
                <a16:creationId xmlns:a16="http://schemas.microsoft.com/office/drawing/2014/main" id="{05B26294-A606-A58C-74C0-BFC70B5098FB}"/>
              </a:ext>
            </a:extLst>
          </p:cNvPr>
          <p:cNvGrpSpPr/>
          <p:nvPr/>
        </p:nvGrpSpPr>
        <p:grpSpPr>
          <a:xfrm>
            <a:off x="4628786" y="4523764"/>
            <a:ext cx="4724400" cy="1311653"/>
            <a:chOff x="4801062" y="4523764"/>
            <a:chExt cx="4724400" cy="1311653"/>
          </a:xfrm>
        </p:grpSpPr>
        <p:sp>
          <p:nvSpPr>
            <p:cNvPr id="345" name="Rectangle 344"/>
            <p:cNvSpPr/>
            <p:nvPr/>
          </p:nvSpPr>
          <p:spPr>
            <a:xfrm>
              <a:off x="4801062" y="4819754"/>
              <a:ext cx="4724400" cy="101566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Multiple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fetch</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 and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write-back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units </a:t>
              </a:r>
              <a:br>
                <a:rPr kumimoji="0" lang="en-US" sz="20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to issue multiple memory accesses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concurrently</a:t>
              </a:r>
            </a:p>
          </p:txBody>
        </p:sp>
        <p:cxnSp>
          <p:nvCxnSpPr>
            <p:cNvPr id="795" name="Curved Connector 794">
              <a:extLst>
                <a:ext uri="{FF2B5EF4-FFF2-40B4-BE49-F238E27FC236}">
                  <a16:creationId xmlns:a16="http://schemas.microsoft.com/office/drawing/2014/main" id="{6EE66AA7-4CC0-198C-4185-22A7539CB07C}"/>
                </a:ext>
              </a:extLst>
            </p:cNvPr>
            <p:cNvCxnSpPr>
              <a:cxnSpLocks/>
              <a:stCxn id="702" idx="2"/>
              <a:endCxn id="345" idx="0"/>
            </p:cNvCxnSpPr>
            <p:nvPr/>
          </p:nvCxnSpPr>
          <p:spPr>
            <a:xfrm rot="5400000">
              <a:off x="7468568" y="4218459"/>
              <a:ext cx="295989" cy="906600"/>
            </a:xfrm>
            <a:prstGeom prst="curvedConnector3">
              <a:avLst>
                <a:gd name="adj1" fmla="val 50000"/>
              </a:avLst>
            </a:prstGeom>
            <a:ln w="28575">
              <a:solidFill>
                <a:schemeClr val="tx1"/>
              </a:solidFill>
              <a:prstDash val="sysDash"/>
              <a:headEnd type="none" w="med" len="med"/>
              <a:tailEnd type="stealth"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86190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8"/>
                                        </p:tgtEl>
                                        <p:attrNameLst>
                                          <p:attrName>style.visibility</p:attrName>
                                        </p:attrNameLst>
                                      </p:cBhvr>
                                      <p:to>
                                        <p:strVal val="visible"/>
                                      </p:to>
                                    </p:set>
                                    <p:animEffect transition="in" filter="fade">
                                      <p:cBhvr>
                                        <p:cTn id="7" dur="500"/>
                                        <p:tgtEl>
                                          <p:spTgt spid="3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0"/>
                                        </p:tgtEl>
                                        <p:attrNameLst>
                                          <p:attrName>style.visibility</p:attrName>
                                        </p:attrNameLst>
                                      </p:cBhvr>
                                      <p:to>
                                        <p:strVal val="visible"/>
                                      </p:to>
                                    </p:set>
                                    <p:animEffect transition="in" filter="fade">
                                      <p:cBhvr>
                                        <p:cTn id="12" dur="500"/>
                                        <p:tgtEl>
                                          <p:spTgt spid="15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1"/>
                                        </p:tgtEl>
                                        <p:attrNameLst>
                                          <p:attrName>style.visibility</p:attrName>
                                        </p:attrNameLst>
                                      </p:cBhvr>
                                      <p:to>
                                        <p:strVal val="visible"/>
                                      </p:to>
                                    </p:set>
                                    <p:animEffect transition="in" filter="fade">
                                      <p:cBhvr>
                                        <p:cTn id="17" dur="500"/>
                                        <p:tgtEl>
                                          <p:spTgt spid="15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2"/>
                                        </p:tgtEl>
                                        <p:attrNameLst>
                                          <p:attrName>style.visibility</p:attrName>
                                        </p:attrNameLst>
                                      </p:cBhvr>
                                      <p:to>
                                        <p:strVal val="visible"/>
                                      </p:to>
                                    </p:set>
                                    <p:animEffect transition="in" filter="fade">
                                      <p:cBhvr>
                                        <p:cTn id="22" dur="500"/>
                                        <p:tgtEl>
                                          <p:spTgt spid="15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3"/>
                                        </p:tgtEl>
                                        <p:attrNameLst>
                                          <p:attrName>style.visibility</p:attrName>
                                        </p:attrNameLst>
                                      </p:cBhvr>
                                      <p:to>
                                        <p:strVal val="visible"/>
                                      </p:to>
                                    </p:set>
                                    <p:animEffect transition="in" filter="fade">
                                      <p:cBhvr>
                                        <p:cTn id="27" dur="500"/>
                                        <p:tgtEl>
                                          <p:spTgt spid="15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54"/>
                                        </p:tgtEl>
                                        <p:attrNameLst>
                                          <p:attrName>style.visibility</p:attrName>
                                        </p:attrNameLst>
                                      </p:cBhvr>
                                      <p:to>
                                        <p:strVal val="visible"/>
                                      </p:to>
                                    </p:set>
                                    <p:animEffect transition="in" filter="fade">
                                      <p:cBhvr>
                                        <p:cTn id="32" dur="500"/>
                                        <p:tgtEl>
                                          <p:spTgt spid="15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55"/>
                                        </p:tgtEl>
                                        <p:attrNameLst>
                                          <p:attrName>style.visibility</p:attrName>
                                        </p:attrNameLst>
                                      </p:cBhvr>
                                      <p:to>
                                        <p:strVal val="visible"/>
                                      </p:to>
                                    </p:set>
                                    <p:animEffect transition="in" filter="fade">
                                      <p:cBhvr>
                                        <p:cTn id="37"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5791200" y="1718480"/>
            <a:ext cx="3048000" cy="1737051"/>
            <a:chOff x="3276600" y="653933"/>
            <a:chExt cx="2667000" cy="2317867"/>
          </a:xfrm>
        </p:grpSpPr>
        <p:sp>
          <p:nvSpPr>
            <p:cNvPr id="32" name="Rectangle 31"/>
            <p:cNvSpPr/>
            <p:nvPr/>
          </p:nvSpPr>
          <p:spPr>
            <a:xfrm>
              <a:off x="3276600" y="1219200"/>
              <a:ext cx="2667000" cy="1752600"/>
            </a:xfrm>
            <a:prstGeom prst="rect">
              <a:avLst/>
            </a:prstGeom>
            <a:ln w="38100" cmpd="sng">
              <a:solidFill>
                <a:srgbClr val="000000"/>
              </a:solidFill>
              <a:prstDash val="sysDash"/>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Gill Sans MT"/>
              </a:endParaRPr>
            </a:p>
          </p:txBody>
        </p:sp>
        <p:sp>
          <p:nvSpPr>
            <p:cNvPr id="33" name="TextBox 32"/>
            <p:cNvSpPr txBox="1"/>
            <p:nvPr/>
          </p:nvSpPr>
          <p:spPr>
            <a:xfrm>
              <a:off x="3457575" y="653933"/>
              <a:ext cx="2286000" cy="48764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Analytical Replica</a:t>
              </a:r>
              <a:endParaRPr kumimoji="0" lang="en-US" sz="22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36" name="Rounded Rectangle 35"/>
            <p:cNvSpPr/>
            <p:nvPr/>
          </p:nvSpPr>
          <p:spPr>
            <a:xfrm>
              <a:off x="3505200" y="1624510"/>
              <a:ext cx="621631" cy="1118690"/>
            </a:xfrm>
            <a:prstGeom prst="roundRect">
              <a:avLst/>
            </a:prstGeom>
            <a:solidFill>
              <a:srgbClr val="4A8861"/>
            </a:solidFill>
            <a:ln w="9525" cap="flat" cmpd="sng" algn="ctr">
              <a:solidFill>
                <a:srgbClr val="0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srgbClr val="000000"/>
                </a:solidFill>
                <a:effectLst/>
                <a:uLnTx/>
                <a:uFillTx/>
                <a:latin typeface="Gill Sans MT"/>
                <a:ea typeface="+mn-ea"/>
                <a:cs typeface="Gill Sans MT"/>
              </a:endParaRPr>
            </a:p>
          </p:txBody>
        </p:sp>
        <p:sp>
          <p:nvSpPr>
            <p:cNvPr id="37" name="Rounded Rectangle 36"/>
            <p:cNvSpPr/>
            <p:nvPr/>
          </p:nvSpPr>
          <p:spPr>
            <a:xfrm>
              <a:off x="4255169" y="1624510"/>
              <a:ext cx="621631" cy="1118690"/>
            </a:xfrm>
            <a:prstGeom prst="roundRect">
              <a:avLst/>
            </a:prstGeom>
            <a:solidFill>
              <a:srgbClr val="4A8861"/>
            </a:solidFill>
            <a:ln w="9525" cap="flat" cmpd="sng" algn="ctr">
              <a:solidFill>
                <a:srgbClr val="0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srgbClr val="000000"/>
                </a:solidFill>
                <a:effectLst/>
                <a:uLnTx/>
                <a:uFillTx/>
                <a:latin typeface="Gill Sans MT"/>
                <a:ea typeface="+mn-ea"/>
                <a:cs typeface="Gill Sans MT"/>
              </a:endParaRPr>
            </a:p>
          </p:txBody>
        </p:sp>
        <p:sp>
          <p:nvSpPr>
            <p:cNvPr id="38" name="Rounded Rectangle 37"/>
            <p:cNvSpPr/>
            <p:nvPr/>
          </p:nvSpPr>
          <p:spPr>
            <a:xfrm>
              <a:off x="5017169" y="1624510"/>
              <a:ext cx="621631" cy="1118690"/>
            </a:xfrm>
            <a:prstGeom prst="roundRect">
              <a:avLst/>
            </a:prstGeom>
            <a:solidFill>
              <a:srgbClr val="4A8861"/>
            </a:solidFill>
            <a:ln w="9525" cap="flat" cmpd="sng" algn="ctr">
              <a:solidFill>
                <a:srgbClr val="0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srgbClr val="000000"/>
                </a:solidFill>
                <a:effectLst/>
                <a:uLnTx/>
                <a:uFillTx/>
                <a:latin typeface="Gill Sans MT"/>
                <a:ea typeface="+mn-ea"/>
                <a:cs typeface="Gill Sans MT"/>
              </a:endParaRPr>
            </a:p>
          </p:txBody>
        </p:sp>
        <p:sp>
          <p:nvSpPr>
            <p:cNvPr id="39" name="TextBox 38"/>
            <p:cNvSpPr txBox="1"/>
            <p:nvPr/>
          </p:nvSpPr>
          <p:spPr>
            <a:xfrm>
              <a:off x="3493168" y="1173408"/>
              <a:ext cx="62163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C1</a:t>
              </a:r>
              <a:endParaRPr kumimoji="0" lang="en-US" sz="22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41" name="TextBox 40"/>
            <p:cNvSpPr txBox="1"/>
            <p:nvPr/>
          </p:nvSpPr>
          <p:spPr>
            <a:xfrm>
              <a:off x="4255168" y="1173408"/>
              <a:ext cx="62163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C2</a:t>
              </a:r>
              <a:endParaRPr kumimoji="0" lang="en-US" sz="22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42" name="TextBox 41"/>
            <p:cNvSpPr txBox="1"/>
            <p:nvPr/>
          </p:nvSpPr>
          <p:spPr>
            <a:xfrm>
              <a:off x="5017168" y="1173408"/>
              <a:ext cx="62163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C3</a:t>
              </a:r>
              <a:endParaRPr kumimoji="0" lang="en-US" sz="2200" b="1" i="0" u="none" strike="noStrike" kern="1200" cap="none" spc="0" normalizeH="0" baseline="0" noProof="0" dirty="0">
                <a:ln>
                  <a:noFill/>
                </a:ln>
                <a:solidFill>
                  <a:prstClr val="black"/>
                </a:solidFill>
                <a:effectLst/>
                <a:uLnTx/>
                <a:uFillTx/>
                <a:latin typeface="Gill Sans MT"/>
                <a:ea typeface="+mn-ea"/>
                <a:cs typeface="Gill Sans MT"/>
              </a:endParaRPr>
            </a:p>
          </p:txBody>
        </p:sp>
      </p:grpSp>
      <p:grpSp>
        <p:nvGrpSpPr>
          <p:cNvPr id="25" name="Group 24"/>
          <p:cNvGrpSpPr/>
          <p:nvPr/>
        </p:nvGrpSpPr>
        <p:grpSpPr>
          <a:xfrm>
            <a:off x="465222" y="1744793"/>
            <a:ext cx="3573378" cy="1600200"/>
            <a:chOff x="-68178" y="485371"/>
            <a:chExt cx="3573378" cy="2410229"/>
          </a:xfrm>
        </p:grpSpPr>
        <p:sp>
          <p:nvSpPr>
            <p:cNvPr id="172" name="Rectangle 171"/>
            <p:cNvSpPr/>
            <p:nvPr/>
          </p:nvSpPr>
          <p:spPr>
            <a:xfrm>
              <a:off x="0" y="1143000"/>
              <a:ext cx="3505200" cy="1752600"/>
            </a:xfrm>
            <a:prstGeom prst="rect">
              <a:avLst/>
            </a:prstGeom>
            <a:ln w="38100" cmpd="sng">
              <a:solidFill>
                <a:srgbClr val="000000"/>
              </a:solidFill>
              <a:prstDash val="sysDash"/>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Gill Sans MT"/>
              </a:endParaRPr>
            </a:p>
          </p:txBody>
        </p:sp>
        <p:grpSp>
          <p:nvGrpSpPr>
            <p:cNvPr id="13" name="Group 12"/>
            <p:cNvGrpSpPr/>
            <p:nvPr/>
          </p:nvGrpSpPr>
          <p:grpSpPr>
            <a:xfrm>
              <a:off x="826168" y="1225698"/>
              <a:ext cx="2157664" cy="407402"/>
              <a:chOff x="826168" y="1132070"/>
              <a:chExt cx="2157664" cy="509251"/>
            </a:xfrm>
          </p:grpSpPr>
          <p:grpSp>
            <p:nvGrpSpPr>
              <p:cNvPr id="12" name="Group 11"/>
              <p:cNvGrpSpPr/>
              <p:nvPr/>
            </p:nvGrpSpPr>
            <p:grpSpPr>
              <a:xfrm>
                <a:off x="1524000" y="1260321"/>
                <a:ext cx="762000" cy="381000"/>
                <a:chOff x="1524000" y="1260321"/>
                <a:chExt cx="762000" cy="381000"/>
              </a:xfrm>
            </p:grpSpPr>
            <p:cxnSp>
              <p:nvCxnSpPr>
                <p:cNvPr id="141" name="Straight Connector 140"/>
                <p:cNvCxnSpPr/>
                <p:nvPr/>
              </p:nvCxnSpPr>
              <p:spPr>
                <a:xfrm flipV="1">
                  <a:off x="1524000" y="1260321"/>
                  <a:ext cx="0" cy="381000"/>
                </a:xfrm>
                <a:prstGeom prst="line">
                  <a:avLst/>
                </a:prstGeom>
                <a:ln w="25400">
                  <a:solidFill>
                    <a:srgbClr val="00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flipV="1">
                  <a:off x="2286000" y="1294758"/>
                  <a:ext cx="0" cy="346563"/>
                </a:xfrm>
                <a:prstGeom prst="line">
                  <a:avLst/>
                </a:prstGeom>
                <a:ln w="25400">
                  <a:solidFill>
                    <a:srgbClr val="00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43" name="TextBox 142"/>
              <p:cNvSpPr txBox="1"/>
              <p:nvPr/>
            </p:nvSpPr>
            <p:spPr>
              <a:xfrm>
                <a:off x="826168" y="1132070"/>
                <a:ext cx="621632" cy="369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C1</a:t>
                </a:r>
                <a:endParaRPr kumimoji="0" lang="en-US" sz="22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144" name="TextBox 143"/>
              <p:cNvSpPr txBox="1"/>
              <p:nvPr/>
            </p:nvSpPr>
            <p:spPr>
              <a:xfrm>
                <a:off x="1588168" y="1143735"/>
                <a:ext cx="621632" cy="36933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C2</a:t>
                </a:r>
                <a:endParaRPr kumimoji="0" lang="en-US" sz="22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145" name="TextBox 144"/>
              <p:cNvSpPr txBox="1"/>
              <p:nvPr/>
            </p:nvSpPr>
            <p:spPr>
              <a:xfrm>
                <a:off x="2362200" y="1143738"/>
                <a:ext cx="621632" cy="36933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C3</a:t>
                </a:r>
                <a:endParaRPr kumimoji="0" lang="en-US" sz="2200" b="1" i="0" u="none" strike="noStrike" kern="1200" cap="none" spc="0" normalizeH="0" baseline="0" noProof="0" dirty="0">
                  <a:ln>
                    <a:noFill/>
                  </a:ln>
                  <a:solidFill>
                    <a:prstClr val="black"/>
                  </a:solidFill>
                  <a:effectLst/>
                  <a:uLnTx/>
                  <a:uFillTx/>
                  <a:latin typeface="Gill Sans MT"/>
                  <a:ea typeface="+mn-ea"/>
                  <a:cs typeface="Gill Sans MT"/>
                </a:endParaRPr>
              </a:p>
            </p:txBody>
          </p:sp>
        </p:grpSp>
        <p:sp>
          <p:nvSpPr>
            <p:cNvPr id="146" name="TextBox 145"/>
            <p:cNvSpPr txBox="1"/>
            <p:nvPr/>
          </p:nvSpPr>
          <p:spPr>
            <a:xfrm>
              <a:off x="-1" y="1621864"/>
              <a:ext cx="793961" cy="5099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Row 1</a:t>
              </a: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148" name="TextBox 147"/>
            <p:cNvSpPr txBox="1"/>
            <p:nvPr/>
          </p:nvSpPr>
          <p:spPr>
            <a:xfrm>
              <a:off x="-26068" y="1939008"/>
              <a:ext cx="826168" cy="5099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Row 2</a:t>
              </a: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149" name="TextBox 148"/>
            <p:cNvSpPr txBox="1"/>
            <p:nvPr/>
          </p:nvSpPr>
          <p:spPr>
            <a:xfrm>
              <a:off x="-68178" y="2270340"/>
              <a:ext cx="906378" cy="5099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Row 3</a:t>
              </a: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nvGrpSpPr>
            <p:cNvPr id="24" name="Group 23"/>
            <p:cNvGrpSpPr/>
            <p:nvPr/>
          </p:nvGrpSpPr>
          <p:grpSpPr>
            <a:xfrm>
              <a:off x="762000" y="1752600"/>
              <a:ext cx="2229729" cy="621631"/>
              <a:chOff x="1123070" y="3035969"/>
              <a:chExt cx="2229729" cy="621631"/>
            </a:xfrm>
          </p:grpSpPr>
          <p:grpSp>
            <p:nvGrpSpPr>
              <p:cNvPr id="20" name="Group 19"/>
              <p:cNvGrpSpPr/>
              <p:nvPr/>
            </p:nvGrpSpPr>
            <p:grpSpPr>
              <a:xfrm>
                <a:off x="1123070" y="3035969"/>
                <a:ext cx="2229729" cy="621631"/>
                <a:chOff x="1123070" y="2077330"/>
                <a:chExt cx="2229729" cy="621631"/>
              </a:xfrm>
            </p:grpSpPr>
            <p:sp>
              <p:nvSpPr>
                <p:cNvPr id="139" name="Rounded Rectangle 138"/>
                <p:cNvSpPr/>
                <p:nvPr/>
              </p:nvSpPr>
              <p:spPr>
                <a:xfrm rot="5400000">
                  <a:off x="1927119" y="1273281"/>
                  <a:ext cx="621631" cy="2229729"/>
                </a:xfrm>
                <a:prstGeom prst="roundRect">
                  <a:avLst/>
                </a:prstGeom>
                <a:solidFill>
                  <a:srgbClr val="4A8861"/>
                </a:solidFill>
                <a:ln w="9525" cap="flat" cmpd="sng" algn="ctr">
                  <a:solidFill>
                    <a:srgbClr val="0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srgbClr val="000000"/>
                    </a:solidFill>
                    <a:effectLst/>
                    <a:uLnTx/>
                    <a:uFillTx/>
                    <a:latin typeface="Gill Sans MT"/>
                    <a:ea typeface="+mn-ea"/>
                    <a:cs typeface="Gill Sans MT"/>
                  </a:endParaRPr>
                </a:p>
              </p:txBody>
            </p:sp>
            <p:cxnSp>
              <p:nvCxnSpPr>
                <p:cNvPr id="150" name="Straight Connector 149"/>
                <p:cNvCxnSpPr/>
                <p:nvPr/>
              </p:nvCxnSpPr>
              <p:spPr>
                <a:xfrm flipV="1">
                  <a:off x="1828800" y="2089361"/>
                  <a:ext cx="0" cy="592879"/>
                </a:xfrm>
                <a:prstGeom prst="line">
                  <a:avLst/>
                </a:prstGeom>
                <a:ln w="25400">
                  <a:solidFill>
                    <a:srgbClr val="00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152" name="Straight Connector 151"/>
              <p:cNvCxnSpPr/>
              <p:nvPr/>
            </p:nvCxnSpPr>
            <p:spPr>
              <a:xfrm flipV="1">
                <a:off x="2590800" y="3048000"/>
                <a:ext cx="0" cy="592879"/>
              </a:xfrm>
              <a:prstGeom prst="line">
                <a:avLst/>
              </a:prstGeom>
              <a:ln w="25400">
                <a:solidFill>
                  <a:srgbClr val="00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53" name="Group 152"/>
            <p:cNvGrpSpPr/>
            <p:nvPr/>
          </p:nvGrpSpPr>
          <p:grpSpPr>
            <a:xfrm>
              <a:off x="914400" y="1892968"/>
              <a:ext cx="2229729" cy="621632"/>
              <a:chOff x="1123070" y="3035968"/>
              <a:chExt cx="2229729" cy="621632"/>
            </a:xfrm>
          </p:grpSpPr>
          <p:grpSp>
            <p:nvGrpSpPr>
              <p:cNvPr id="154" name="Group 153"/>
              <p:cNvGrpSpPr/>
              <p:nvPr/>
            </p:nvGrpSpPr>
            <p:grpSpPr>
              <a:xfrm>
                <a:off x="1123070" y="3035968"/>
                <a:ext cx="2229729" cy="621632"/>
                <a:chOff x="1123070" y="2077329"/>
                <a:chExt cx="2229729" cy="621632"/>
              </a:xfrm>
            </p:grpSpPr>
            <p:sp>
              <p:nvSpPr>
                <p:cNvPr id="156" name="Rounded Rectangle 155"/>
                <p:cNvSpPr/>
                <p:nvPr/>
              </p:nvSpPr>
              <p:spPr>
                <a:xfrm rot="5400000">
                  <a:off x="1927119" y="1273280"/>
                  <a:ext cx="621632" cy="2229729"/>
                </a:xfrm>
                <a:prstGeom prst="roundRect">
                  <a:avLst/>
                </a:prstGeom>
                <a:solidFill>
                  <a:srgbClr val="4A8861"/>
                </a:solidFill>
                <a:ln w="9525" cap="flat" cmpd="sng" algn="ctr">
                  <a:solidFill>
                    <a:srgbClr val="0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srgbClr val="000000"/>
                    </a:solidFill>
                    <a:effectLst/>
                    <a:uLnTx/>
                    <a:uFillTx/>
                    <a:latin typeface="Gill Sans MT"/>
                    <a:ea typeface="+mn-ea"/>
                    <a:cs typeface="Gill Sans MT"/>
                  </a:endParaRPr>
                </a:p>
              </p:txBody>
            </p:sp>
            <p:cxnSp>
              <p:nvCxnSpPr>
                <p:cNvPr id="157" name="Straight Connector 156"/>
                <p:cNvCxnSpPr/>
                <p:nvPr/>
              </p:nvCxnSpPr>
              <p:spPr>
                <a:xfrm flipV="1">
                  <a:off x="1828800" y="2089361"/>
                  <a:ext cx="0" cy="592879"/>
                </a:xfrm>
                <a:prstGeom prst="line">
                  <a:avLst/>
                </a:prstGeom>
                <a:ln w="25400">
                  <a:solidFill>
                    <a:srgbClr val="00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155" name="Straight Connector 154"/>
              <p:cNvCxnSpPr/>
              <p:nvPr/>
            </p:nvCxnSpPr>
            <p:spPr>
              <a:xfrm flipV="1">
                <a:off x="2590800" y="3048000"/>
                <a:ext cx="0" cy="592879"/>
              </a:xfrm>
              <a:prstGeom prst="line">
                <a:avLst/>
              </a:prstGeom>
              <a:ln w="25400">
                <a:solidFill>
                  <a:srgbClr val="00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58" name="Group 157"/>
            <p:cNvGrpSpPr/>
            <p:nvPr/>
          </p:nvGrpSpPr>
          <p:grpSpPr>
            <a:xfrm>
              <a:off x="1066800" y="2069432"/>
              <a:ext cx="2229729" cy="621631"/>
              <a:chOff x="1123070" y="3035970"/>
              <a:chExt cx="2229729" cy="621631"/>
            </a:xfrm>
          </p:grpSpPr>
          <p:grpSp>
            <p:nvGrpSpPr>
              <p:cNvPr id="159" name="Group 158"/>
              <p:cNvGrpSpPr/>
              <p:nvPr/>
            </p:nvGrpSpPr>
            <p:grpSpPr>
              <a:xfrm>
                <a:off x="1123070" y="3035970"/>
                <a:ext cx="2229729" cy="621631"/>
                <a:chOff x="1123070" y="2077331"/>
                <a:chExt cx="2229729" cy="621631"/>
              </a:xfrm>
            </p:grpSpPr>
            <p:sp>
              <p:nvSpPr>
                <p:cNvPr id="161" name="Rounded Rectangle 160"/>
                <p:cNvSpPr/>
                <p:nvPr/>
              </p:nvSpPr>
              <p:spPr>
                <a:xfrm rot="5400000">
                  <a:off x="1927119" y="1273282"/>
                  <a:ext cx="621631" cy="2229729"/>
                </a:xfrm>
                <a:prstGeom prst="roundRect">
                  <a:avLst/>
                </a:prstGeom>
                <a:solidFill>
                  <a:srgbClr val="4A8861"/>
                </a:solidFill>
                <a:ln w="9525" cap="flat" cmpd="sng" algn="ctr">
                  <a:solidFill>
                    <a:srgbClr val="0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srgbClr val="000000"/>
                    </a:solidFill>
                    <a:effectLst/>
                    <a:uLnTx/>
                    <a:uFillTx/>
                    <a:latin typeface="Gill Sans MT"/>
                    <a:ea typeface="+mn-ea"/>
                    <a:cs typeface="Gill Sans MT"/>
                  </a:endParaRPr>
                </a:p>
              </p:txBody>
            </p:sp>
            <p:cxnSp>
              <p:nvCxnSpPr>
                <p:cNvPr id="162" name="Straight Connector 161"/>
                <p:cNvCxnSpPr/>
                <p:nvPr/>
              </p:nvCxnSpPr>
              <p:spPr>
                <a:xfrm flipV="1">
                  <a:off x="1828800" y="2089361"/>
                  <a:ext cx="0" cy="592879"/>
                </a:xfrm>
                <a:prstGeom prst="line">
                  <a:avLst/>
                </a:prstGeom>
                <a:ln w="25400">
                  <a:solidFill>
                    <a:srgbClr val="00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160" name="Straight Connector 159"/>
              <p:cNvCxnSpPr/>
              <p:nvPr/>
            </p:nvCxnSpPr>
            <p:spPr>
              <a:xfrm flipV="1">
                <a:off x="2590800" y="3048000"/>
                <a:ext cx="0" cy="592879"/>
              </a:xfrm>
              <a:prstGeom prst="line">
                <a:avLst/>
              </a:prstGeom>
              <a:ln w="25400">
                <a:solidFill>
                  <a:srgbClr val="00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73" name="TextBox 172"/>
            <p:cNvSpPr txBox="1"/>
            <p:nvPr/>
          </p:nvSpPr>
          <p:spPr>
            <a:xfrm>
              <a:off x="304800" y="485371"/>
              <a:ext cx="2895600" cy="48346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Transactional Replica</a:t>
              </a:r>
              <a:endParaRPr kumimoji="0" lang="en-US" sz="2200" b="1" i="0" u="none" strike="noStrike" kern="1200" cap="none" spc="0" normalizeH="0" baseline="0" noProof="0" dirty="0">
                <a:ln>
                  <a:noFill/>
                </a:ln>
                <a:solidFill>
                  <a:prstClr val="black"/>
                </a:solidFill>
                <a:effectLst/>
                <a:uLnTx/>
                <a:uFillTx/>
                <a:latin typeface="Gill Sans MT"/>
                <a:ea typeface="+mn-ea"/>
                <a:cs typeface="Gill Sans MT"/>
              </a:endParaRPr>
            </a:p>
          </p:txBody>
        </p:sp>
      </p:grpSp>
      <p:cxnSp>
        <p:nvCxnSpPr>
          <p:cNvPr id="174" name="Straight Arrow Connector 173"/>
          <p:cNvCxnSpPr/>
          <p:nvPr/>
        </p:nvCxnSpPr>
        <p:spPr>
          <a:xfrm>
            <a:off x="4572000" y="2861480"/>
            <a:ext cx="685800" cy="0"/>
          </a:xfrm>
          <a:prstGeom prst="straightConnector1">
            <a:avLst/>
          </a:prstGeom>
          <a:ln w="7620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175" name="TextBox 174"/>
          <p:cNvSpPr txBox="1"/>
          <p:nvPr/>
        </p:nvSpPr>
        <p:spPr>
          <a:xfrm>
            <a:off x="-533400" y="3649793"/>
            <a:ext cx="5715000"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Update:  Row 2, Column 1 and 3</a:t>
            </a:r>
          </a:p>
        </p:txBody>
      </p:sp>
      <p:grpSp>
        <p:nvGrpSpPr>
          <p:cNvPr id="176" name="Group 175"/>
          <p:cNvGrpSpPr/>
          <p:nvPr/>
        </p:nvGrpSpPr>
        <p:grpSpPr>
          <a:xfrm>
            <a:off x="57658" y="5036543"/>
            <a:ext cx="9619742" cy="845641"/>
            <a:chOff x="411002" y="3436441"/>
            <a:chExt cx="8407802" cy="845641"/>
          </a:xfrm>
        </p:grpSpPr>
        <p:sp>
          <p:nvSpPr>
            <p:cNvPr id="177" name="TextBox 176"/>
            <p:cNvSpPr txBox="1"/>
            <p:nvPr/>
          </p:nvSpPr>
          <p:spPr>
            <a:xfrm>
              <a:off x="411002" y="3436441"/>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lumMod val="65000"/>
                      <a:lumOff val="35000"/>
                    </a:prstClr>
                  </a:solidFill>
                  <a:effectLst/>
                  <a:uLnTx/>
                  <a:uFillTx/>
                  <a:latin typeface="Gill Sans MT"/>
                  <a:ea typeface="+mn-ea"/>
                  <a:cs typeface="Gill Sans MT"/>
                </a:rPr>
                <a:t>1</a:t>
              </a:r>
            </a:p>
          </p:txBody>
        </p:sp>
        <p:sp>
          <p:nvSpPr>
            <p:cNvPr id="178" name="TextBox 177"/>
            <p:cNvSpPr txBox="1"/>
            <p:nvPr/>
          </p:nvSpPr>
          <p:spPr>
            <a:xfrm>
              <a:off x="817804" y="3512641"/>
              <a:ext cx="800100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1F497D"/>
                  </a:solidFill>
                  <a:effectLst/>
                  <a:uLnTx/>
                  <a:uFillTx/>
                  <a:latin typeface="Gill Sans MT"/>
                  <a:ea typeface="+mn-ea"/>
                  <a:cs typeface="Gill Sans MT"/>
                </a:rPr>
                <a:t>A simple tuple update in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row-wise layout </a:t>
              </a:r>
              <a:r>
                <a:rPr kumimoji="0" lang="en-US" sz="2200" b="1" i="0" u="none" strike="noStrike" kern="1200" cap="none" spc="0" normalizeH="0" baseline="0" noProof="0" dirty="0">
                  <a:ln>
                    <a:noFill/>
                  </a:ln>
                  <a:solidFill>
                    <a:srgbClr val="1F497D"/>
                  </a:solidFill>
                  <a:effectLst/>
                  <a:uLnTx/>
                  <a:uFillTx/>
                  <a:latin typeface="Gill Sans MT"/>
                  <a:ea typeface="+mn-ea"/>
                  <a:cs typeface="Gill Sans MT"/>
                </a:rPr>
                <a:t>leads to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C00000"/>
                  </a:solidFill>
                  <a:effectLst/>
                  <a:uLnTx/>
                  <a:uFillTx/>
                  <a:latin typeface="Gill Sans MT"/>
                  <a:ea typeface="+mn-ea"/>
                  <a:cs typeface="Gill Sans MT"/>
                </a:rPr>
                <a:t>multiple random accesses </a:t>
              </a:r>
              <a:r>
                <a:rPr kumimoji="0" lang="en-US" sz="2200" b="1" i="0" u="none" strike="noStrike" kern="1200" cap="none" spc="0" normalizeH="0" baseline="0" noProof="0" dirty="0">
                  <a:ln>
                    <a:noFill/>
                  </a:ln>
                  <a:solidFill>
                    <a:srgbClr val="1F497D"/>
                  </a:solidFill>
                  <a:effectLst/>
                  <a:uLnTx/>
                  <a:uFillTx/>
                  <a:latin typeface="Gill Sans MT"/>
                  <a:ea typeface="+mn-ea"/>
                  <a:cs typeface="Gill Sans MT"/>
                </a:rPr>
                <a:t>in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column-wise layout</a:t>
              </a:r>
            </a:p>
          </p:txBody>
        </p:sp>
      </p:grpSp>
      <p:grpSp>
        <p:nvGrpSpPr>
          <p:cNvPr id="179" name="Group 178"/>
          <p:cNvGrpSpPr/>
          <p:nvPr/>
        </p:nvGrpSpPr>
        <p:grpSpPr>
          <a:xfrm>
            <a:off x="76200" y="5805984"/>
            <a:ext cx="9524999" cy="838200"/>
            <a:chOff x="396978" y="3360241"/>
            <a:chExt cx="8526411" cy="838200"/>
          </a:xfrm>
        </p:grpSpPr>
        <p:sp>
          <p:nvSpPr>
            <p:cNvPr id="180" name="TextBox 179"/>
            <p:cNvSpPr txBox="1"/>
            <p:nvPr/>
          </p:nvSpPr>
          <p:spPr>
            <a:xfrm>
              <a:off x="396978" y="3360241"/>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lumMod val="65000"/>
                      <a:lumOff val="35000"/>
                    </a:prstClr>
                  </a:solidFill>
                  <a:effectLst/>
                  <a:uLnTx/>
                  <a:uFillTx/>
                  <a:latin typeface="Gill Sans MT"/>
                  <a:ea typeface="+mn-ea"/>
                  <a:cs typeface="Gill Sans MT"/>
                </a:rPr>
                <a:t>2</a:t>
              </a:r>
            </a:p>
          </p:txBody>
        </p:sp>
        <p:sp>
          <p:nvSpPr>
            <p:cNvPr id="181" name="TextBox 180"/>
            <p:cNvSpPr txBox="1"/>
            <p:nvPr/>
          </p:nvSpPr>
          <p:spPr>
            <a:xfrm>
              <a:off x="669823" y="3429000"/>
              <a:ext cx="8253566"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1F497D"/>
                  </a:solidFill>
                  <a:effectLst/>
                  <a:uLnTx/>
                  <a:uFillTx/>
                  <a:latin typeface="Gill Sans MT"/>
                  <a:ea typeface="+mn-ea"/>
                  <a:cs typeface="Gill Sans MT"/>
                </a:rPr>
                <a:t> Updates change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encoded value </a:t>
              </a:r>
              <a:r>
                <a:rPr kumimoji="0" lang="en-US" sz="2200" b="1" i="0" u="none" strike="noStrike" kern="1200" cap="none" spc="0" normalizeH="0" baseline="0" noProof="0" dirty="0">
                  <a:ln>
                    <a:noFill/>
                  </a:ln>
                  <a:solidFill>
                    <a:srgbClr val="1F497D"/>
                  </a:solidFill>
                  <a:effectLst/>
                  <a:uLnTx/>
                  <a:uFillTx/>
                  <a:latin typeface="Gill Sans MT"/>
                  <a:ea typeface="+mn-ea"/>
                  <a:cs typeface="Gill Sans MT"/>
                </a:rPr>
                <a:t>in the dictionary </a:t>
              </a:r>
              <a:r>
                <a:rPr kumimoji="0" lang="en-US" sz="2200" b="1" i="0" u="none" strike="noStrike" kern="1200" cap="none" spc="0" normalizeH="0" baseline="0" noProof="0" dirty="0">
                  <a:ln>
                    <a:noFill/>
                  </a:ln>
                  <a:solidFill>
                    <a:srgbClr val="1F497D"/>
                  </a:solidFill>
                  <a:effectLst/>
                  <a:uLnTx/>
                  <a:uFillTx/>
                  <a:latin typeface="Gill Sans MT"/>
                  <a:ea typeface="+mn-ea"/>
                  <a:cs typeface="Gill Sans MT"/>
                  <a:sym typeface="Wingdings"/>
                </a:rPr>
                <a:t> (1) Need to </a:t>
              </a:r>
              <a:r>
                <a:rPr kumimoji="0" lang="en-US" sz="2200" b="1" i="0" u="none" strike="noStrike" kern="1200" cap="none" spc="0" normalizeH="0" baseline="0" noProof="0" dirty="0">
                  <a:ln>
                    <a:noFill/>
                  </a:ln>
                  <a:solidFill>
                    <a:srgbClr val="C00000"/>
                  </a:solidFill>
                  <a:effectLst/>
                  <a:uLnTx/>
                  <a:uFillTx/>
                  <a:latin typeface="Gill Sans MT"/>
                  <a:ea typeface="+mn-ea"/>
                  <a:cs typeface="Gill Sans MT"/>
                  <a:sym typeface="Wingdings"/>
                </a:rPr>
                <a:t>reconstruct </a:t>
              </a:r>
              <a:r>
                <a:rPr kumimoji="0" lang="en-US" sz="2200" b="1" i="0" u="none" strike="noStrike" kern="1200" cap="none" spc="0" normalizeH="0" baseline="0" noProof="0" dirty="0">
                  <a:ln>
                    <a:noFill/>
                  </a:ln>
                  <a:solidFill>
                    <a:srgbClr val="1F497D"/>
                  </a:solidFill>
                  <a:effectLst/>
                  <a:uLnTx/>
                  <a:uFillTx/>
                  <a:latin typeface="Gill Sans MT"/>
                  <a:ea typeface="+mn-ea"/>
                  <a:cs typeface="Gill Sans MT"/>
                  <a:sym typeface="Wingdings"/>
                </a:rPr>
                <a:t>the dictionary, and (2) </a:t>
              </a:r>
              <a:r>
                <a:rPr kumimoji="0" lang="en-US" sz="2200" b="1" i="0" u="none" strike="noStrike" kern="1200" cap="none" spc="0" normalizeH="0" baseline="0" noProof="0" dirty="0">
                  <a:ln>
                    <a:noFill/>
                  </a:ln>
                  <a:solidFill>
                    <a:srgbClr val="C00000"/>
                  </a:solidFill>
                  <a:effectLst/>
                  <a:uLnTx/>
                  <a:uFillTx/>
                  <a:latin typeface="Gill Sans MT"/>
                  <a:ea typeface="+mn-ea"/>
                  <a:cs typeface="Gill Sans MT"/>
                  <a:sym typeface="Wingdings"/>
                </a:rPr>
                <a:t>recompress</a:t>
              </a:r>
              <a:r>
                <a:rPr kumimoji="0" lang="en-US" sz="2200" b="1" i="0" u="none" strike="noStrike" kern="1200" cap="none" spc="0" normalizeH="0" baseline="0" noProof="0" dirty="0">
                  <a:ln>
                    <a:noFill/>
                  </a:ln>
                  <a:solidFill>
                    <a:srgbClr val="1F497D"/>
                  </a:solidFill>
                  <a:effectLst/>
                  <a:uLnTx/>
                  <a:uFillTx/>
                  <a:latin typeface="Gill Sans MT"/>
                  <a:ea typeface="+mn-ea"/>
                  <a:cs typeface="Gill Sans MT"/>
                  <a:sym typeface="Wingdings"/>
                </a:rPr>
                <a:t> the column</a:t>
              </a:r>
              <a:endParaRPr kumimoji="0" lang="en-US" sz="2200" b="1" i="0" u="none" strike="noStrike" kern="1200" cap="none" spc="0" normalizeH="0" baseline="0" noProof="0" dirty="0">
                <a:ln>
                  <a:noFill/>
                </a:ln>
                <a:solidFill>
                  <a:srgbClr val="1F497D"/>
                </a:solidFill>
                <a:effectLst/>
                <a:uLnTx/>
                <a:uFillTx/>
                <a:latin typeface="Gill Sans MT"/>
                <a:ea typeface="+mn-ea"/>
                <a:cs typeface="Gill Sans MT"/>
              </a:endParaRPr>
            </a:p>
          </p:txBody>
        </p:sp>
      </p:grpSp>
      <p:grpSp>
        <p:nvGrpSpPr>
          <p:cNvPr id="21" name="Group 20">
            <a:extLst>
              <a:ext uri="{FF2B5EF4-FFF2-40B4-BE49-F238E27FC236}">
                <a16:creationId xmlns:a16="http://schemas.microsoft.com/office/drawing/2014/main" id="{1AF8A728-3EB6-7C72-E870-A28542BDDF28}"/>
              </a:ext>
            </a:extLst>
          </p:cNvPr>
          <p:cNvGrpSpPr/>
          <p:nvPr/>
        </p:nvGrpSpPr>
        <p:grpSpPr>
          <a:xfrm>
            <a:off x="4818993" y="3229742"/>
            <a:ext cx="3288338" cy="1776886"/>
            <a:chOff x="4818993" y="3229742"/>
            <a:chExt cx="3288338" cy="1776886"/>
          </a:xfrm>
        </p:grpSpPr>
        <p:sp>
          <p:nvSpPr>
            <p:cNvPr id="46" name="TextBox 45"/>
            <p:cNvSpPr txBox="1"/>
            <p:nvPr/>
          </p:nvSpPr>
          <p:spPr>
            <a:xfrm>
              <a:off x="4818993" y="3617466"/>
              <a:ext cx="156977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Compressed Column</a:t>
              </a:r>
              <a:endParaRPr kumimoji="0" lang="en-US" sz="22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47" name="TextBox 46"/>
            <p:cNvSpPr txBox="1"/>
            <p:nvPr/>
          </p:nvSpPr>
          <p:spPr>
            <a:xfrm>
              <a:off x="6037899" y="3725065"/>
              <a:ext cx="2069432" cy="33756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Dictionary</a:t>
              </a:r>
              <a:endParaRPr kumimoji="0" lang="en-US" sz="2200" b="1" i="0" u="none" strike="noStrike" kern="1200" cap="none" spc="0" normalizeH="0" baseline="0" noProof="0" dirty="0">
                <a:ln>
                  <a:noFill/>
                </a:ln>
                <a:solidFill>
                  <a:prstClr val="black"/>
                </a:solidFill>
                <a:effectLst/>
                <a:uLnTx/>
                <a:uFillTx/>
                <a:latin typeface="Gill Sans MT"/>
                <a:ea typeface="+mn-ea"/>
                <a:cs typeface="Gill Sans MT"/>
              </a:endParaRPr>
            </a:p>
          </p:txBody>
        </p:sp>
        <p:cxnSp>
          <p:nvCxnSpPr>
            <p:cNvPr id="49" name="Straight Connector 48"/>
            <p:cNvCxnSpPr>
              <a:cxnSpLocks/>
            </p:cNvCxnSpPr>
            <p:nvPr/>
          </p:nvCxnSpPr>
          <p:spPr>
            <a:xfrm flipH="1" flipV="1">
              <a:off x="6693568" y="3242481"/>
              <a:ext cx="925623" cy="525958"/>
            </a:xfrm>
            <a:prstGeom prst="line">
              <a:avLst/>
            </a:prstGeom>
            <a:ln w="25400">
              <a:solidFill>
                <a:srgbClr val="000000"/>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a:cxnSpLocks/>
            </p:cNvCxnSpPr>
            <p:nvPr/>
          </p:nvCxnSpPr>
          <p:spPr>
            <a:xfrm flipV="1">
              <a:off x="4864768" y="3229742"/>
              <a:ext cx="1173938" cy="463925"/>
            </a:xfrm>
            <a:prstGeom prst="line">
              <a:avLst/>
            </a:prstGeom>
            <a:ln w="25400">
              <a:solidFill>
                <a:srgbClr val="000000"/>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4EA7118D-3DB4-81AB-1E1D-9987CFE4F27B}"/>
                </a:ext>
              </a:extLst>
            </p:cNvPr>
            <p:cNvGrpSpPr/>
            <p:nvPr/>
          </p:nvGrpSpPr>
          <p:grpSpPr>
            <a:xfrm>
              <a:off x="5474210" y="4257817"/>
              <a:ext cx="316990" cy="748811"/>
              <a:chOff x="4660072" y="4291926"/>
              <a:chExt cx="316990" cy="748811"/>
            </a:xfrm>
          </p:grpSpPr>
          <p:sp>
            <p:nvSpPr>
              <p:cNvPr id="7" name="Rectangle 6">
                <a:extLst>
                  <a:ext uri="{FF2B5EF4-FFF2-40B4-BE49-F238E27FC236}">
                    <a16:creationId xmlns:a16="http://schemas.microsoft.com/office/drawing/2014/main" id="{206AE302-E38A-9BA1-4C00-8CA5097B14A4}"/>
                  </a:ext>
                </a:extLst>
              </p:cNvPr>
              <p:cNvSpPr/>
              <p:nvPr/>
            </p:nvSpPr>
            <p:spPr>
              <a:xfrm>
                <a:off x="4660072" y="4291926"/>
                <a:ext cx="316990" cy="187575"/>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Gill Sans MT"/>
                    <a:ea typeface="+mn-ea"/>
                    <a:cs typeface="+mn-cs"/>
                  </a:rPr>
                  <a:t>2</a:t>
                </a:r>
              </a:p>
            </p:txBody>
          </p:sp>
          <p:sp>
            <p:nvSpPr>
              <p:cNvPr id="121" name="Rectangle 120">
                <a:extLst>
                  <a:ext uri="{FF2B5EF4-FFF2-40B4-BE49-F238E27FC236}">
                    <a16:creationId xmlns:a16="http://schemas.microsoft.com/office/drawing/2014/main" id="{75112FA5-557A-E43B-99DB-E2C64D1C4B7A}"/>
                  </a:ext>
                </a:extLst>
              </p:cNvPr>
              <p:cNvSpPr/>
              <p:nvPr/>
            </p:nvSpPr>
            <p:spPr>
              <a:xfrm>
                <a:off x="4660072" y="4476343"/>
                <a:ext cx="316990" cy="187575"/>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mn-cs"/>
                  </a:rPr>
                  <a:t>1</a:t>
                </a:r>
              </a:p>
            </p:txBody>
          </p:sp>
          <p:sp>
            <p:nvSpPr>
              <p:cNvPr id="128" name="Rectangle 127">
                <a:extLst>
                  <a:ext uri="{FF2B5EF4-FFF2-40B4-BE49-F238E27FC236}">
                    <a16:creationId xmlns:a16="http://schemas.microsoft.com/office/drawing/2014/main" id="{F18B58B2-EE33-4832-70CC-04FE689D0066}"/>
                  </a:ext>
                </a:extLst>
              </p:cNvPr>
              <p:cNvSpPr/>
              <p:nvPr/>
            </p:nvSpPr>
            <p:spPr>
              <a:xfrm>
                <a:off x="4660072" y="4663815"/>
                <a:ext cx="316990" cy="187575"/>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mn-cs"/>
                  </a:rPr>
                  <a:t>0</a:t>
                </a:r>
              </a:p>
            </p:txBody>
          </p:sp>
          <p:sp>
            <p:nvSpPr>
              <p:cNvPr id="133" name="Rectangle 132">
                <a:extLst>
                  <a:ext uri="{FF2B5EF4-FFF2-40B4-BE49-F238E27FC236}">
                    <a16:creationId xmlns:a16="http://schemas.microsoft.com/office/drawing/2014/main" id="{4BBCF85E-1F4F-9050-E18B-BDF7B723B777}"/>
                  </a:ext>
                </a:extLst>
              </p:cNvPr>
              <p:cNvSpPr/>
              <p:nvPr/>
            </p:nvSpPr>
            <p:spPr>
              <a:xfrm>
                <a:off x="4660072" y="4853162"/>
                <a:ext cx="316990" cy="187575"/>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mn-cs"/>
                  </a:rPr>
                  <a:t>3</a:t>
                </a:r>
              </a:p>
            </p:txBody>
          </p:sp>
        </p:grpSp>
        <p:grpSp>
          <p:nvGrpSpPr>
            <p:cNvPr id="11" name="Group 10">
              <a:extLst>
                <a:ext uri="{FF2B5EF4-FFF2-40B4-BE49-F238E27FC236}">
                  <a16:creationId xmlns:a16="http://schemas.microsoft.com/office/drawing/2014/main" id="{430539DC-134A-CC06-C0CC-921591EE8941}"/>
                </a:ext>
              </a:extLst>
            </p:cNvPr>
            <p:cNvGrpSpPr/>
            <p:nvPr/>
          </p:nvGrpSpPr>
          <p:grpSpPr>
            <a:xfrm>
              <a:off x="6421408" y="3991154"/>
              <a:ext cx="1348529" cy="1010680"/>
              <a:chOff x="7475212" y="4045684"/>
              <a:chExt cx="1348529" cy="1010680"/>
            </a:xfrm>
          </p:grpSpPr>
          <p:sp>
            <p:nvSpPr>
              <p:cNvPr id="107" name="Rectangle 106"/>
              <p:cNvSpPr/>
              <p:nvPr/>
            </p:nvSpPr>
            <p:spPr>
              <a:xfrm>
                <a:off x="7475212" y="4045684"/>
                <a:ext cx="685800" cy="307777"/>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prstClr val="black"/>
                    </a:solidFill>
                    <a:effectLst/>
                    <a:uLnTx/>
                    <a:uFillTx/>
                    <a:latin typeface="Gill Sans MT"/>
                    <a:ea typeface="+mn-ea"/>
                    <a:cs typeface="Gill Sans MT"/>
                  </a:rPr>
                  <a:t>ID</a:t>
                </a:r>
              </a:p>
            </p:txBody>
          </p:sp>
          <p:grpSp>
            <p:nvGrpSpPr>
              <p:cNvPr id="10" name="Group 9">
                <a:extLst>
                  <a:ext uri="{FF2B5EF4-FFF2-40B4-BE49-F238E27FC236}">
                    <a16:creationId xmlns:a16="http://schemas.microsoft.com/office/drawing/2014/main" id="{66C99516-FD3B-969C-F811-5DC7FD10AD94}"/>
                  </a:ext>
                </a:extLst>
              </p:cNvPr>
              <p:cNvGrpSpPr/>
              <p:nvPr/>
            </p:nvGrpSpPr>
            <p:grpSpPr>
              <a:xfrm>
                <a:off x="7678586" y="4060197"/>
                <a:ext cx="1145155" cy="996167"/>
                <a:chOff x="7678586" y="4060197"/>
                <a:chExt cx="1145155" cy="996167"/>
              </a:xfrm>
            </p:grpSpPr>
            <p:sp>
              <p:nvSpPr>
                <p:cNvPr id="108" name="Rectangle 107"/>
                <p:cNvSpPr/>
                <p:nvPr/>
              </p:nvSpPr>
              <p:spPr>
                <a:xfrm>
                  <a:off x="7711684" y="4060197"/>
                  <a:ext cx="1112057" cy="307777"/>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prstClr val="black"/>
                      </a:solidFill>
                      <a:effectLst/>
                      <a:uLnTx/>
                      <a:uFillTx/>
                      <a:latin typeface="Gill Sans MT"/>
                      <a:ea typeface="+mn-ea"/>
                      <a:cs typeface="Gill Sans MT"/>
                    </a:rPr>
                    <a:t>Value</a:t>
                  </a:r>
                </a:p>
              </p:txBody>
            </p:sp>
            <p:grpSp>
              <p:nvGrpSpPr>
                <p:cNvPr id="9" name="Group 8">
                  <a:extLst>
                    <a:ext uri="{FF2B5EF4-FFF2-40B4-BE49-F238E27FC236}">
                      <a16:creationId xmlns:a16="http://schemas.microsoft.com/office/drawing/2014/main" id="{5CD7B654-43A1-6484-4AD5-D4A34EA34CAA}"/>
                    </a:ext>
                  </a:extLst>
                </p:cNvPr>
                <p:cNvGrpSpPr/>
                <p:nvPr/>
              </p:nvGrpSpPr>
              <p:grpSpPr>
                <a:xfrm>
                  <a:off x="7678586" y="4307553"/>
                  <a:ext cx="932013" cy="748811"/>
                  <a:chOff x="7678586" y="4307553"/>
                  <a:chExt cx="932013" cy="748811"/>
                </a:xfrm>
              </p:grpSpPr>
              <p:grpSp>
                <p:nvGrpSpPr>
                  <p:cNvPr id="135" name="Group 134">
                    <a:extLst>
                      <a:ext uri="{FF2B5EF4-FFF2-40B4-BE49-F238E27FC236}">
                        <a16:creationId xmlns:a16="http://schemas.microsoft.com/office/drawing/2014/main" id="{28483A20-BD98-E093-BEDF-5FBB07D0DFE4}"/>
                      </a:ext>
                    </a:extLst>
                  </p:cNvPr>
                  <p:cNvGrpSpPr/>
                  <p:nvPr/>
                </p:nvGrpSpPr>
                <p:grpSpPr>
                  <a:xfrm>
                    <a:off x="7678586" y="4307553"/>
                    <a:ext cx="316990" cy="748811"/>
                    <a:chOff x="4660072" y="4291926"/>
                    <a:chExt cx="316990" cy="748811"/>
                  </a:xfrm>
                </p:grpSpPr>
                <p:sp>
                  <p:nvSpPr>
                    <p:cNvPr id="136" name="Rectangle 135">
                      <a:extLst>
                        <a:ext uri="{FF2B5EF4-FFF2-40B4-BE49-F238E27FC236}">
                          <a16:creationId xmlns:a16="http://schemas.microsoft.com/office/drawing/2014/main" id="{F4EA9080-1646-F0FD-CA17-E3969B5A5B4F}"/>
                        </a:ext>
                      </a:extLst>
                    </p:cNvPr>
                    <p:cNvSpPr/>
                    <p:nvPr/>
                  </p:nvSpPr>
                  <p:spPr>
                    <a:xfrm>
                      <a:off x="4660072" y="4291926"/>
                      <a:ext cx="316990" cy="187575"/>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Gill Sans MT"/>
                          <a:ea typeface="+mn-ea"/>
                          <a:cs typeface="+mn-cs"/>
                        </a:rPr>
                        <a:t>0</a:t>
                      </a:r>
                    </a:p>
                  </p:txBody>
                </p:sp>
                <p:sp>
                  <p:nvSpPr>
                    <p:cNvPr id="138" name="Rectangle 137">
                      <a:extLst>
                        <a:ext uri="{FF2B5EF4-FFF2-40B4-BE49-F238E27FC236}">
                          <a16:creationId xmlns:a16="http://schemas.microsoft.com/office/drawing/2014/main" id="{5882A14C-1AC4-F100-70FB-DD8D9B3B3EB0}"/>
                        </a:ext>
                      </a:extLst>
                    </p:cNvPr>
                    <p:cNvSpPr/>
                    <p:nvPr/>
                  </p:nvSpPr>
                  <p:spPr>
                    <a:xfrm>
                      <a:off x="4660072" y="4476343"/>
                      <a:ext cx="316990" cy="187575"/>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mn-cs"/>
                        </a:rPr>
                        <a:t>1</a:t>
                      </a:r>
                    </a:p>
                  </p:txBody>
                </p:sp>
                <p:sp>
                  <p:nvSpPr>
                    <p:cNvPr id="140" name="Rectangle 139">
                      <a:extLst>
                        <a:ext uri="{FF2B5EF4-FFF2-40B4-BE49-F238E27FC236}">
                          <a16:creationId xmlns:a16="http://schemas.microsoft.com/office/drawing/2014/main" id="{BDE10BA3-1DBA-786A-CCB9-082B8930D496}"/>
                        </a:ext>
                      </a:extLst>
                    </p:cNvPr>
                    <p:cNvSpPr/>
                    <p:nvPr/>
                  </p:nvSpPr>
                  <p:spPr>
                    <a:xfrm>
                      <a:off x="4660072" y="4663815"/>
                      <a:ext cx="316990" cy="187575"/>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mn-cs"/>
                        </a:rPr>
                        <a:t>2</a:t>
                      </a:r>
                    </a:p>
                  </p:txBody>
                </p:sp>
                <p:sp>
                  <p:nvSpPr>
                    <p:cNvPr id="147" name="Rectangle 146">
                      <a:extLst>
                        <a:ext uri="{FF2B5EF4-FFF2-40B4-BE49-F238E27FC236}">
                          <a16:creationId xmlns:a16="http://schemas.microsoft.com/office/drawing/2014/main" id="{3A95E02B-97BE-2977-101B-7374E4073036}"/>
                        </a:ext>
                      </a:extLst>
                    </p:cNvPr>
                    <p:cNvSpPr/>
                    <p:nvPr/>
                  </p:nvSpPr>
                  <p:spPr>
                    <a:xfrm>
                      <a:off x="4660072" y="4853162"/>
                      <a:ext cx="316990" cy="187575"/>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mn-cs"/>
                        </a:rPr>
                        <a:t>3</a:t>
                      </a:r>
                    </a:p>
                  </p:txBody>
                </p:sp>
              </p:grpSp>
              <p:sp>
                <p:nvSpPr>
                  <p:cNvPr id="163" name="Rectangle 162">
                    <a:extLst>
                      <a:ext uri="{FF2B5EF4-FFF2-40B4-BE49-F238E27FC236}">
                        <a16:creationId xmlns:a16="http://schemas.microsoft.com/office/drawing/2014/main" id="{F0C32CA3-5192-675E-8AA3-342E15639777}"/>
                      </a:ext>
                    </a:extLst>
                  </p:cNvPr>
                  <p:cNvSpPr/>
                  <p:nvPr/>
                </p:nvSpPr>
                <p:spPr>
                  <a:xfrm>
                    <a:off x="7994904" y="4307553"/>
                    <a:ext cx="615695" cy="187575"/>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err="1">
                        <a:ln>
                          <a:noFill/>
                        </a:ln>
                        <a:solidFill>
                          <a:prstClr val="black"/>
                        </a:solidFill>
                        <a:effectLst/>
                        <a:uLnTx/>
                        <a:uFillTx/>
                        <a:latin typeface="Gill Sans MT"/>
                        <a:ea typeface="+mn-ea"/>
                        <a:cs typeface="+mn-cs"/>
                      </a:rPr>
                      <a:t>ann</a:t>
                    </a:r>
                    <a:endParaRPr kumimoji="0" lang="en-US" sz="1400" b="1" i="0" u="none" strike="noStrike" kern="1200" cap="none" spc="0" normalizeH="0" baseline="0" noProof="0" dirty="0">
                      <a:ln>
                        <a:noFill/>
                      </a:ln>
                      <a:solidFill>
                        <a:prstClr val="black"/>
                      </a:solidFill>
                      <a:effectLst/>
                      <a:uLnTx/>
                      <a:uFillTx/>
                      <a:latin typeface="Gill Sans MT"/>
                      <a:ea typeface="+mn-ea"/>
                      <a:cs typeface="+mn-cs"/>
                    </a:endParaRPr>
                  </a:p>
                </p:txBody>
              </p:sp>
              <p:sp>
                <p:nvSpPr>
                  <p:cNvPr id="164" name="Rectangle 163">
                    <a:extLst>
                      <a:ext uri="{FF2B5EF4-FFF2-40B4-BE49-F238E27FC236}">
                        <a16:creationId xmlns:a16="http://schemas.microsoft.com/office/drawing/2014/main" id="{8266BD10-84E7-F3A7-4A84-F049CBDC2964}"/>
                      </a:ext>
                    </a:extLst>
                  </p:cNvPr>
                  <p:cNvSpPr/>
                  <p:nvPr/>
                </p:nvSpPr>
                <p:spPr>
                  <a:xfrm>
                    <a:off x="7994904" y="4491970"/>
                    <a:ext cx="615695" cy="187575"/>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mn-cs"/>
                      </a:rPr>
                      <a:t>car</a:t>
                    </a:r>
                  </a:p>
                </p:txBody>
              </p:sp>
              <p:sp>
                <p:nvSpPr>
                  <p:cNvPr id="165" name="Rectangle 164">
                    <a:extLst>
                      <a:ext uri="{FF2B5EF4-FFF2-40B4-BE49-F238E27FC236}">
                        <a16:creationId xmlns:a16="http://schemas.microsoft.com/office/drawing/2014/main" id="{395AA89C-5EAA-BCD3-EEC2-D1D56DB1EDDC}"/>
                      </a:ext>
                    </a:extLst>
                  </p:cNvPr>
                  <p:cNvSpPr/>
                  <p:nvPr/>
                </p:nvSpPr>
                <p:spPr>
                  <a:xfrm>
                    <a:off x="7994904" y="4679442"/>
                    <a:ext cx="615695" cy="187575"/>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mn-cs"/>
                      </a:rPr>
                      <a:t>cat</a:t>
                    </a:r>
                  </a:p>
                </p:txBody>
              </p:sp>
              <p:sp>
                <p:nvSpPr>
                  <p:cNvPr id="166" name="Rectangle 165">
                    <a:extLst>
                      <a:ext uri="{FF2B5EF4-FFF2-40B4-BE49-F238E27FC236}">
                        <a16:creationId xmlns:a16="http://schemas.microsoft.com/office/drawing/2014/main" id="{81A92C78-735A-231E-F8E1-C003141D90EC}"/>
                      </a:ext>
                    </a:extLst>
                  </p:cNvPr>
                  <p:cNvSpPr/>
                  <p:nvPr/>
                </p:nvSpPr>
                <p:spPr>
                  <a:xfrm>
                    <a:off x="7994904" y="4868789"/>
                    <a:ext cx="615695" cy="187575"/>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mn-cs"/>
                      </a:rPr>
                      <a:t>ear</a:t>
                    </a:r>
                  </a:p>
                </p:txBody>
              </p:sp>
            </p:grpSp>
          </p:grpSp>
        </p:grpSp>
      </p:grpSp>
      <p:sp>
        <p:nvSpPr>
          <p:cNvPr id="17" name="Title 16">
            <a:extLst>
              <a:ext uri="{FF2B5EF4-FFF2-40B4-BE49-F238E27FC236}">
                <a16:creationId xmlns:a16="http://schemas.microsoft.com/office/drawing/2014/main" id="{A234F9BB-6096-2A3F-B59B-89DD93547041}"/>
              </a:ext>
            </a:extLst>
          </p:cNvPr>
          <p:cNvSpPr>
            <a:spLocks noGrp="1"/>
          </p:cNvSpPr>
          <p:nvPr>
            <p:ph type="title"/>
          </p:nvPr>
        </p:nvSpPr>
        <p:spPr/>
        <p:txBody>
          <a:bodyPr/>
          <a:lstStyle/>
          <a:p>
            <a:r>
              <a:rPr lang="en-US" sz="3600" dirty="0"/>
              <a:t>Update Propagation: Update Application</a:t>
            </a:r>
          </a:p>
        </p:txBody>
      </p:sp>
      <p:sp>
        <p:nvSpPr>
          <p:cNvPr id="168" name="Rectangle 167">
            <a:extLst>
              <a:ext uri="{FF2B5EF4-FFF2-40B4-BE49-F238E27FC236}">
                <a16:creationId xmlns:a16="http://schemas.microsoft.com/office/drawing/2014/main" id="{53A77920-5331-63BD-4ACD-B047D4F92A5E}"/>
              </a:ext>
            </a:extLst>
          </p:cNvPr>
          <p:cNvSpPr/>
          <p:nvPr/>
        </p:nvSpPr>
        <p:spPr>
          <a:xfrm>
            <a:off x="0" y="904665"/>
            <a:ext cx="9144000" cy="830997"/>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1" u="none" strike="noStrike" kern="1200" cap="none" spc="0" normalizeH="0" baseline="0" noProof="0" dirty="0">
                <a:ln>
                  <a:noFill/>
                </a:ln>
                <a:solidFill>
                  <a:prstClr val="black"/>
                </a:solidFill>
                <a:effectLst/>
                <a:uLnTx/>
                <a:uFillTx/>
                <a:latin typeface="Gill Sans MT"/>
                <a:ea typeface="+mn-ea"/>
                <a:cs typeface="Gill Sans MT"/>
              </a:rPr>
              <a:t>Goal</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 perform the necessary </a:t>
            </a:r>
            <a:r>
              <a:rPr kumimoji="0" lang="en-US" sz="2400" b="1" i="0" u="none" strike="noStrike" kern="1200" cap="none" spc="0" normalizeH="0" baseline="0" noProof="0" dirty="0">
                <a:ln>
                  <a:noFill/>
                </a:ln>
                <a:solidFill>
                  <a:srgbClr val="1400FF"/>
                </a:solidFill>
                <a:effectLst/>
                <a:uLnTx/>
                <a:uFillTx/>
                <a:latin typeface="Gill Sans MT"/>
                <a:ea typeface="+mn-ea"/>
                <a:cs typeface="Gill Sans MT"/>
              </a:rPr>
              <a:t>format conversation </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and </a:t>
            </a:r>
            <a:br>
              <a:rPr kumimoji="0" lang="en-US" sz="24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2400" b="1" i="0" u="none" strike="noStrike" kern="1200" cap="none" spc="0" normalizeH="0" baseline="0" noProof="0" dirty="0">
                <a:ln>
                  <a:noFill/>
                </a:ln>
                <a:solidFill>
                  <a:srgbClr val="1400FF"/>
                </a:solidFill>
                <a:effectLst/>
                <a:uLnTx/>
                <a:uFillTx/>
                <a:latin typeface="Gill Sans MT"/>
                <a:ea typeface="+mn-ea"/>
                <a:cs typeface="Gill Sans MT"/>
              </a:rPr>
              <a:t>apply</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 transactional updates to analytical replicas</a:t>
            </a:r>
          </a:p>
        </p:txBody>
      </p:sp>
      <p:sp>
        <p:nvSpPr>
          <p:cNvPr id="19" name="Slide Number Placeholder 18">
            <a:extLst>
              <a:ext uri="{FF2B5EF4-FFF2-40B4-BE49-F238E27FC236}">
                <a16:creationId xmlns:a16="http://schemas.microsoft.com/office/drawing/2014/main" id="{AB86EC75-ADF4-40F9-80A0-72D043AC40CD}"/>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169" name="Table 4">
            <a:extLst>
              <a:ext uri="{FF2B5EF4-FFF2-40B4-BE49-F238E27FC236}">
                <a16:creationId xmlns:a16="http://schemas.microsoft.com/office/drawing/2014/main" id="{4351F763-91EC-E68E-1B1B-A823652F7575}"/>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a:t>
                      </a:r>
                      <a:r>
                        <a:rPr lang="en-US" sz="800" kern="1200" dirty="0">
                          <a:solidFill>
                            <a:srgbClr val="1E497D"/>
                          </a:solidFill>
                          <a:latin typeface="+mn-lt"/>
                          <a:ea typeface="+mn-ea"/>
                          <a:cs typeface="Futura Medium" panose="020B0602020204020303" pitchFamily="34" charset="-79"/>
                        </a:rPr>
                        <a:t>●</a:t>
                      </a:r>
                      <a:r>
                        <a:rPr lang="en-US" sz="800" kern="1200" dirty="0">
                          <a:solidFill>
                            <a:srgbClr val="A6A6A6"/>
                          </a:solidFill>
                          <a:latin typeface="+mn-lt"/>
                          <a:ea typeface="+mn-ea"/>
                          <a:cs typeface="Futura Medium" panose="020B0602020204020303" pitchFamily="34" charset="-79"/>
                        </a:rPr>
                        <a:t>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3703409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fade">
                                      <p:cBhvr>
                                        <p:cTn id="7" dur="500"/>
                                        <p:tgtEl>
                                          <p:spTgt spid="16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par>
                                <p:cTn id="13" presetID="10" presetClass="entr" presetSubtype="0" fill="hold" nodeType="withEffect">
                                  <p:stCondLst>
                                    <p:cond delay="0"/>
                                  </p:stCondLst>
                                  <p:childTnLst>
                                    <p:set>
                                      <p:cBhvr>
                                        <p:cTn id="14" dur="1" fill="hold">
                                          <p:stCondLst>
                                            <p:cond delay="0"/>
                                          </p:stCondLst>
                                        </p:cTn>
                                        <p:tgtEl>
                                          <p:spTgt spid="174"/>
                                        </p:tgtEl>
                                        <p:attrNameLst>
                                          <p:attrName>style.visibility</p:attrName>
                                        </p:attrNameLst>
                                      </p:cBhvr>
                                      <p:to>
                                        <p:strVal val="visible"/>
                                      </p:to>
                                    </p:set>
                                    <p:animEffect transition="in" filter="fade">
                                      <p:cBhvr>
                                        <p:cTn id="15" dur="500"/>
                                        <p:tgtEl>
                                          <p:spTgt spid="174"/>
                                        </p:tgtEl>
                                      </p:cBhvr>
                                    </p:animEffect>
                                  </p:childTnLst>
                                </p:cTn>
                              </p:par>
                              <p:par>
                                <p:cTn id="16" presetID="10" presetClass="entr" presetSubtype="0" fill="hold" nodeType="with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5"/>
                                        </p:tgtEl>
                                        <p:attrNameLst>
                                          <p:attrName>style.visibility</p:attrName>
                                        </p:attrNameLst>
                                      </p:cBhvr>
                                      <p:to>
                                        <p:strVal val="visible"/>
                                      </p:to>
                                    </p:set>
                                    <p:animEffect transition="in" filter="fade">
                                      <p:cBhvr>
                                        <p:cTn id="21" dur="500"/>
                                        <p:tgtEl>
                                          <p:spTgt spid="175"/>
                                        </p:tgtEl>
                                      </p:cBhvr>
                                    </p:animEffect>
                                  </p:childTnLst>
                                </p:cTn>
                              </p:par>
                              <p:par>
                                <p:cTn id="22" presetID="10" presetClass="entr" presetSubtype="0" fill="hold" nodeType="withEffect">
                                  <p:stCondLst>
                                    <p:cond delay="0"/>
                                  </p:stCondLst>
                                  <p:childTnLst>
                                    <p:set>
                                      <p:cBhvr>
                                        <p:cTn id="23" dur="1" fill="hold">
                                          <p:stCondLst>
                                            <p:cond delay="0"/>
                                          </p:stCondLst>
                                        </p:cTn>
                                        <p:tgtEl>
                                          <p:spTgt spid="176"/>
                                        </p:tgtEl>
                                        <p:attrNameLst>
                                          <p:attrName>style.visibility</p:attrName>
                                        </p:attrNameLst>
                                      </p:cBhvr>
                                      <p:to>
                                        <p:strVal val="visible"/>
                                      </p:to>
                                    </p:set>
                                    <p:animEffect transition="in" filter="fade">
                                      <p:cBhvr>
                                        <p:cTn id="24" dur="500"/>
                                        <p:tgtEl>
                                          <p:spTgt spid="17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79"/>
                                        </p:tgtEl>
                                        <p:attrNameLst>
                                          <p:attrName>style.visibility</p:attrName>
                                        </p:attrNameLst>
                                      </p:cBhvr>
                                      <p:to>
                                        <p:strVal val="visible"/>
                                      </p:to>
                                    </p:set>
                                    <p:animEffect transition="in" filter="fade">
                                      <p:cBhvr>
                                        <p:cTn id="29" dur="500"/>
                                        <p:tgtEl>
                                          <p:spTgt spid="179"/>
                                        </p:tgtEl>
                                      </p:cBhvr>
                                    </p:animEffect>
                                  </p:childTnLst>
                                </p:cTn>
                              </p:par>
                              <p:par>
                                <p:cTn id="30" presetID="10" presetClass="entr" presetSubtype="0"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p:bldP spid="168"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34"/>
          <p:cNvCxnSpPr/>
          <p:nvPr/>
        </p:nvCxnSpPr>
        <p:spPr>
          <a:xfrm flipV="1">
            <a:off x="2507872" y="2004304"/>
            <a:ext cx="0" cy="3201463"/>
          </a:xfrm>
          <a:prstGeom prst="line">
            <a:avLst/>
          </a:prstGeom>
          <a:ln w="31750" cmpd="sng">
            <a:solidFill>
              <a:srgbClr val="D8D8D8"/>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6" name="Group 35"/>
          <p:cNvGrpSpPr/>
          <p:nvPr/>
        </p:nvGrpSpPr>
        <p:grpSpPr>
          <a:xfrm>
            <a:off x="-76200" y="1904206"/>
            <a:ext cx="2595337" cy="3349927"/>
            <a:chOff x="-60312" y="1122577"/>
            <a:chExt cx="2728076" cy="3818766"/>
          </a:xfrm>
        </p:grpSpPr>
        <p:sp>
          <p:nvSpPr>
            <p:cNvPr id="149" name="Rectangle 148"/>
            <p:cNvSpPr/>
            <p:nvPr/>
          </p:nvSpPr>
          <p:spPr>
            <a:xfrm>
              <a:off x="51051" y="4555407"/>
              <a:ext cx="2469777" cy="385936"/>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Gill Sans MT"/>
                  <a:ea typeface="+mn-ea"/>
                  <a:cs typeface="Gill Sans MT"/>
                </a:rPr>
                <a:t>1</a:t>
              </a:r>
            </a:p>
          </p:txBody>
        </p:sp>
        <p:sp>
          <p:nvSpPr>
            <p:cNvPr id="128" name="Rectangle 127"/>
            <p:cNvSpPr/>
            <p:nvPr/>
          </p:nvSpPr>
          <p:spPr>
            <a:xfrm>
              <a:off x="-60312" y="1122577"/>
              <a:ext cx="2728076" cy="421022"/>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B050"/>
                  </a:solidFill>
                  <a:effectLst/>
                  <a:uLnTx/>
                  <a:uFillTx/>
                  <a:latin typeface="Gill Sans MT"/>
                  <a:ea typeface="+mn-ea"/>
                  <a:cs typeface="Gill Sans MT"/>
                </a:rPr>
                <a:t>Build Update Dict.</a:t>
              </a:r>
            </a:p>
          </p:txBody>
        </p:sp>
        <p:sp>
          <p:nvSpPr>
            <p:cNvPr id="130" name="Rounded Rectangle 129"/>
            <p:cNvSpPr/>
            <p:nvPr/>
          </p:nvSpPr>
          <p:spPr>
            <a:xfrm>
              <a:off x="1308031" y="2008087"/>
              <a:ext cx="786344" cy="672538"/>
            </a:xfrm>
            <a:prstGeom prst="roundRect">
              <a:avLst/>
            </a:prstGeom>
            <a:solidFill>
              <a:srgbClr val="4A8861"/>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Gill Sans MT"/>
                  <a:ea typeface="+mn-ea"/>
                  <a:cs typeface="Gill Sans MT"/>
                </a:rPr>
                <a:t>Sort</a:t>
              </a:r>
            </a:p>
          </p:txBody>
        </p:sp>
        <p:sp>
          <p:nvSpPr>
            <p:cNvPr id="131" name="Rectangle 130"/>
            <p:cNvSpPr/>
            <p:nvPr/>
          </p:nvSpPr>
          <p:spPr>
            <a:xfrm>
              <a:off x="110604" y="1934946"/>
              <a:ext cx="1334307" cy="385936"/>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Updates</a:t>
              </a:r>
              <a:endParaRPr kumimoji="0" lang="en-US" sz="1600" b="1" i="0" u="none" strike="noStrike" kern="1200" cap="none" spc="0" normalizeH="0" baseline="-25000" noProof="0" dirty="0">
                <a:ln>
                  <a:noFill/>
                </a:ln>
                <a:solidFill>
                  <a:prstClr val="black"/>
                </a:solidFill>
                <a:effectLst/>
                <a:uLnTx/>
                <a:uFillTx/>
                <a:latin typeface="Gill Sans MT"/>
                <a:ea typeface="+mn-ea"/>
                <a:cs typeface="Gill Sans MT"/>
              </a:endParaRPr>
            </a:p>
          </p:txBody>
        </p:sp>
        <p:cxnSp>
          <p:nvCxnSpPr>
            <p:cNvPr id="132" name="Straight Arrow Connector 131"/>
            <p:cNvCxnSpPr/>
            <p:nvPr/>
          </p:nvCxnSpPr>
          <p:spPr>
            <a:xfrm flipV="1">
              <a:off x="477131" y="2393991"/>
              <a:ext cx="685007" cy="1050"/>
            </a:xfrm>
            <a:prstGeom prst="straightConnector1">
              <a:avLst/>
            </a:prstGeom>
            <a:ln w="38100" cmpd="sng">
              <a:solidFill>
                <a:srgbClr val="000000"/>
              </a:solidFill>
              <a:headEnd type="none" w="med" len="med"/>
              <a:tailEnd type="arrow"/>
            </a:ln>
          </p:spPr>
          <p:style>
            <a:lnRef idx="1">
              <a:schemeClr val="accent1"/>
            </a:lnRef>
            <a:fillRef idx="0">
              <a:schemeClr val="accent1"/>
            </a:fillRef>
            <a:effectRef idx="0">
              <a:schemeClr val="accent1"/>
            </a:effectRef>
            <a:fontRef idx="minor">
              <a:schemeClr val="tx1"/>
            </a:fontRef>
          </p:style>
        </p:cxnSp>
        <p:grpSp>
          <p:nvGrpSpPr>
            <p:cNvPr id="133" name="Group 132"/>
            <p:cNvGrpSpPr/>
            <p:nvPr/>
          </p:nvGrpSpPr>
          <p:grpSpPr>
            <a:xfrm>
              <a:off x="1104931" y="3454019"/>
              <a:ext cx="1049113" cy="757032"/>
              <a:chOff x="-1074798" y="4191000"/>
              <a:chExt cx="1200257" cy="1352602"/>
            </a:xfrm>
            <a:solidFill>
              <a:schemeClr val="accent6">
                <a:lumMod val="40000"/>
                <a:lumOff val="60000"/>
              </a:schemeClr>
            </a:solidFill>
          </p:grpSpPr>
          <p:grpSp>
            <p:nvGrpSpPr>
              <p:cNvPr id="136" name="Group 135"/>
              <p:cNvGrpSpPr/>
              <p:nvPr/>
            </p:nvGrpSpPr>
            <p:grpSpPr>
              <a:xfrm>
                <a:off x="-653992" y="4191000"/>
                <a:ext cx="779451" cy="1352602"/>
                <a:chOff x="-1677792" y="2838398"/>
                <a:chExt cx="305370" cy="758025"/>
              </a:xfrm>
              <a:grpFill/>
            </p:grpSpPr>
            <p:sp>
              <p:nvSpPr>
                <p:cNvPr id="143" name="Rectangle 142"/>
                <p:cNvSpPr/>
                <p:nvPr/>
              </p:nvSpPr>
              <p:spPr>
                <a:xfrm>
                  <a:off x="-1676508" y="2838398"/>
                  <a:ext cx="298937" cy="758025"/>
                </a:xfrm>
                <a:prstGeom prst="rect">
                  <a:avLst/>
                </a:prstGeom>
                <a:solidFill>
                  <a:schemeClr val="accent1">
                    <a:lumMod val="40000"/>
                    <a:lumOff val="60000"/>
                  </a:schemeClr>
                </a:solidFill>
                <a:ln w="3810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cxnSp>
              <p:nvCxnSpPr>
                <p:cNvPr id="144" name="Straight Connector 143"/>
                <p:cNvCxnSpPr/>
                <p:nvPr/>
              </p:nvCxnSpPr>
              <p:spPr>
                <a:xfrm flipH="1" flipV="1">
                  <a:off x="-1677790" y="2989416"/>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flipH="1" flipV="1">
                  <a:off x="-1677792" y="3139496"/>
                  <a:ext cx="303925"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flipH="1" flipV="1">
                  <a:off x="-1676346" y="3293905"/>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flipH="1" flipV="1">
                  <a:off x="-1676346" y="3457321"/>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37" name="Group 136"/>
              <p:cNvGrpSpPr/>
              <p:nvPr/>
            </p:nvGrpSpPr>
            <p:grpSpPr>
              <a:xfrm>
                <a:off x="-1074798" y="4191000"/>
                <a:ext cx="433885" cy="1352602"/>
                <a:chOff x="-1677792" y="2838398"/>
                <a:chExt cx="305370" cy="758025"/>
              </a:xfrm>
              <a:grpFill/>
            </p:grpSpPr>
            <p:sp>
              <p:nvSpPr>
                <p:cNvPr id="138" name="Rectangle 137"/>
                <p:cNvSpPr/>
                <p:nvPr/>
              </p:nvSpPr>
              <p:spPr>
                <a:xfrm>
                  <a:off x="-1676508" y="2838398"/>
                  <a:ext cx="298937" cy="758025"/>
                </a:xfrm>
                <a:prstGeom prst="rect">
                  <a:avLst/>
                </a:prstGeom>
                <a:solidFill>
                  <a:schemeClr val="accent1">
                    <a:lumMod val="40000"/>
                    <a:lumOff val="60000"/>
                  </a:schemeClr>
                </a:solidFill>
                <a:ln w="3810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cxnSp>
              <p:nvCxnSpPr>
                <p:cNvPr id="139" name="Straight Connector 138"/>
                <p:cNvCxnSpPr/>
                <p:nvPr/>
              </p:nvCxnSpPr>
              <p:spPr>
                <a:xfrm flipH="1" flipV="1">
                  <a:off x="-1677790" y="2989416"/>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flipH="1" flipV="1">
                  <a:off x="-1677792" y="3139496"/>
                  <a:ext cx="303925"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flipH="1" flipV="1">
                  <a:off x="-1676346" y="3293905"/>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2" name="Straight Connector 141"/>
                <p:cNvCxnSpPr/>
                <p:nvPr/>
              </p:nvCxnSpPr>
              <p:spPr>
                <a:xfrm flipH="1" flipV="1">
                  <a:off x="-1676346" y="3457321"/>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134" name="TextBox 133"/>
            <p:cNvSpPr txBox="1"/>
            <p:nvPr/>
          </p:nvSpPr>
          <p:spPr>
            <a:xfrm>
              <a:off x="718487" y="3031834"/>
              <a:ext cx="1706307" cy="38593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Update Dict.</a:t>
              </a: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cxnSp>
          <p:nvCxnSpPr>
            <p:cNvPr id="135" name="Straight Arrow Connector 134"/>
            <p:cNvCxnSpPr/>
            <p:nvPr/>
          </p:nvCxnSpPr>
          <p:spPr>
            <a:xfrm>
              <a:off x="1654500" y="2795065"/>
              <a:ext cx="0" cy="311014"/>
            </a:xfrm>
            <a:prstGeom prst="straightConnector1">
              <a:avLst/>
            </a:prstGeom>
            <a:ln w="5715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grpSp>
      <p:cxnSp>
        <p:nvCxnSpPr>
          <p:cNvPr id="37" name="Straight Connector 36"/>
          <p:cNvCxnSpPr/>
          <p:nvPr/>
        </p:nvCxnSpPr>
        <p:spPr>
          <a:xfrm flipV="1">
            <a:off x="5607879" y="1996098"/>
            <a:ext cx="0" cy="3201463"/>
          </a:xfrm>
          <a:prstGeom prst="line">
            <a:avLst/>
          </a:prstGeom>
          <a:ln w="31750" cmpd="sng">
            <a:solidFill>
              <a:srgbClr val="D8D8D8"/>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a:off x="2476080" y="1920136"/>
            <a:ext cx="3161083" cy="2770919"/>
            <a:chOff x="2589086" y="1140737"/>
            <a:chExt cx="3322757" cy="3158722"/>
          </a:xfrm>
        </p:grpSpPr>
        <p:sp>
          <p:nvSpPr>
            <p:cNvPr id="72" name="Rectangle 71"/>
            <p:cNvSpPr/>
            <p:nvPr/>
          </p:nvSpPr>
          <p:spPr>
            <a:xfrm>
              <a:off x="2589086" y="1140737"/>
              <a:ext cx="3322757" cy="421022"/>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DC600"/>
                  </a:solidFill>
                  <a:effectLst/>
                  <a:uLnTx/>
                  <a:uFillTx/>
                  <a:latin typeface="Gill Sans MT"/>
                  <a:ea typeface="+mn-ea"/>
                  <a:cs typeface="Gill Sans MT"/>
                </a:rPr>
                <a:t>Build New Dict. and Index </a:t>
              </a:r>
            </a:p>
          </p:txBody>
        </p:sp>
        <p:grpSp>
          <p:nvGrpSpPr>
            <p:cNvPr id="74" name="Group 73"/>
            <p:cNvGrpSpPr/>
            <p:nvPr/>
          </p:nvGrpSpPr>
          <p:grpSpPr>
            <a:xfrm>
              <a:off x="2777473" y="1601782"/>
              <a:ext cx="3044635" cy="2697677"/>
              <a:chOff x="2777473" y="1601782"/>
              <a:chExt cx="3044635" cy="2697677"/>
            </a:xfrm>
          </p:grpSpPr>
          <p:grpSp>
            <p:nvGrpSpPr>
              <p:cNvPr id="75" name="Group 74"/>
              <p:cNvGrpSpPr/>
              <p:nvPr/>
            </p:nvGrpSpPr>
            <p:grpSpPr>
              <a:xfrm>
                <a:off x="4206932" y="2233519"/>
                <a:ext cx="304800" cy="280192"/>
                <a:chOff x="3810000" y="2362200"/>
                <a:chExt cx="304800" cy="304800"/>
              </a:xfrm>
            </p:grpSpPr>
            <p:cxnSp>
              <p:nvCxnSpPr>
                <p:cNvPr id="123" name="Straight Connector 122"/>
                <p:cNvCxnSpPr/>
                <p:nvPr/>
              </p:nvCxnSpPr>
              <p:spPr>
                <a:xfrm>
                  <a:off x="3962400" y="2362200"/>
                  <a:ext cx="0" cy="304800"/>
                </a:xfrm>
                <a:prstGeom prst="line">
                  <a:avLst/>
                </a:prstGeom>
                <a:ln w="57150" cmpd="sng">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H="1" flipV="1">
                  <a:off x="3810000" y="2514600"/>
                  <a:ext cx="304800" cy="1"/>
                </a:xfrm>
                <a:prstGeom prst="line">
                  <a:avLst/>
                </a:prstGeom>
                <a:ln w="57150" cmpd="sng">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76" name="Straight Arrow Connector 75"/>
              <p:cNvCxnSpPr/>
              <p:nvPr/>
            </p:nvCxnSpPr>
            <p:spPr>
              <a:xfrm>
                <a:off x="4376041" y="2857896"/>
                <a:ext cx="0" cy="311014"/>
              </a:xfrm>
              <a:prstGeom prst="straightConnector1">
                <a:avLst/>
              </a:prstGeom>
              <a:ln w="5715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grpSp>
            <p:nvGrpSpPr>
              <p:cNvPr id="77" name="Group 76"/>
              <p:cNvGrpSpPr/>
              <p:nvPr/>
            </p:nvGrpSpPr>
            <p:grpSpPr>
              <a:xfrm>
                <a:off x="4142393" y="1615358"/>
                <a:ext cx="1679715" cy="1160166"/>
                <a:chOff x="3789837" y="2116718"/>
                <a:chExt cx="1999684" cy="1160166"/>
              </a:xfrm>
            </p:grpSpPr>
            <p:grpSp>
              <p:nvGrpSpPr>
                <p:cNvPr id="109" name="Group 108"/>
                <p:cNvGrpSpPr/>
                <p:nvPr/>
              </p:nvGrpSpPr>
              <p:grpSpPr>
                <a:xfrm>
                  <a:off x="4347786" y="2519852"/>
                  <a:ext cx="1049113" cy="757032"/>
                  <a:chOff x="-1074798" y="4191000"/>
                  <a:chExt cx="1200257" cy="1352602"/>
                </a:xfrm>
                <a:solidFill>
                  <a:schemeClr val="accent6">
                    <a:lumMod val="40000"/>
                    <a:lumOff val="60000"/>
                  </a:schemeClr>
                </a:solidFill>
              </p:grpSpPr>
              <p:grpSp>
                <p:nvGrpSpPr>
                  <p:cNvPr id="111" name="Group 110"/>
                  <p:cNvGrpSpPr/>
                  <p:nvPr/>
                </p:nvGrpSpPr>
                <p:grpSpPr>
                  <a:xfrm>
                    <a:off x="-653992" y="4191000"/>
                    <a:ext cx="779451" cy="1352602"/>
                    <a:chOff x="-1677792" y="2838398"/>
                    <a:chExt cx="305370" cy="758025"/>
                  </a:xfrm>
                  <a:grpFill/>
                </p:grpSpPr>
                <p:sp>
                  <p:nvSpPr>
                    <p:cNvPr id="118" name="Rectangle 117"/>
                    <p:cNvSpPr/>
                    <p:nvPr/>
                  </p:nvSpPr>
                  <p:spPr>
                    <a:xfrm>
                      <a:off x="-1676508" y="2838398"/>
                      <a:ext cx="298937" cy="758025"/>
                    </a:xfrm>
                    <a:prstGeom prst="rect">
                      <a:avLst/>
                    </a:prstGeom>
                    <a:solidFill>
                      <a:schemeClr val="accent1">
                        <a:lumMod val="40000"/>
                        <a:lumOff val="60000"/>
                      </a:schemeClr>
                    </a:solidFill>
                    <a:ln w="3810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cxnSp>
                  <p:nvCxnSpPr>
                    <p:cNvPr id="119" name="Straight Connector 118"/>
                    <p:cNvCxnSpPr/>
                    <p:nvPr/>
                  </p:nvCxnSpPr>
                  <p:spPr>
                    <a:xfrm flipH="1" flipV="1">
                      <a:off x="-1677790" y="2989416"/>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flipH="1" flipV="1">
                      <a:off x="-1677792" y="3139496"/>
                      <a:ext cx="303925"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H="1" flipV="1">
                      <a:off x="-1676346" y="3293905"/>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H="1" flipV="1">
                      <a:off x="-1676346" y="3457321"/>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12" name="Group 111"/>
                  <p:cNvGrpSpPr/>
                  <p:nvPr/>
                </p:nvGrpSpPr>
                <p:grpSpPr>
                  <a:xfrm>
                    <a:off x="-1074798" y="4191000"/>
                    <a:ext cx="433885" cy="1352602"/>
                    <a:chOff x="-1677792" y="2838398"/>
                    <a:chExt cx="305370" cy="758025"/>
                  </a:xfrm>
                  <a:grpFill/>
                </p:grpSpPr>
                <p:sp>
                  <p:nvSpPr>
                    <p:cNvPr id="113" name="Rectangle 112"/>
                    <p:cNvSpPr/>
                    <p:nvPr/>
                  </p:nvSpPr>
                  <p:spPr>
                    <a:xfrm>
                      <a:off x="-1676508" y="2838398"/>
                      <a:ext cx="298937" cy="758025"/>
                    </a:xfrm>
                    <a:prstGeom prst="rect">
                      <a:avLst/>
                    </a:prstGeom>
                    <a:solidFill>
                      <a:schemeClr val="accent1">
                        <a:lumMod val="40000"/>
                        <a:lumOff val="60000"/>
                      </a:schemeClr>
                    </a:solidFill>
                    <a:ln w="3810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cxnSp>
                  <p:nvCxnSpPr>
                    <p:cNvPr id="114" name="Straight Connector 113"/>
                    <p:cNvCxnSpPr/>
                    <p:nvPr/>
                  </p:nvCxnSpPr>
                  <p:spPr>
                    <a:xfrm flipH="1" flipV="1">
                      <a:off x="-1677790" y="2989416"/>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flipH="1" flipV="1">
                      <a:off x="-1677792" y="3139496"/>
                      <a:ext cx="303925"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flipH="1" flipV="1">
                      <a:off x="-1676346" y="3293905"/>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H="1" flipV="1">
                      <a:off x="-1676346" y="3457321"/>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110" name="TextBox 109"/>
                <p:cNvSpPr txBox="1"/>
                <p:nvPr/>
              </p:nvSpPr>
              <p:spPr>
                <a:xfrm>
                  <a:off x="3789837" y="2116718"/>
                  <a:ext cx="1999684" cy="38593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Update Dict.</a:t>
                  </a: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grpSp>
            <p:nvGrpSpPr>
              <p:cNvPr id="78" name="Group 77"/>
              <p:cNvGrpSpPr/>
              <p:nvPr/>
            </p:nvGrpSpPr>
            <p:grpSpPr>
              <a:xfrm>
                <a:off x="2777473" y="1601782"/>
                <a:ext cx="1555352" cy="1176878"/>
                <a:chOff x="3961342" y="2100006"/>
                <a:chExt cx="1706307" cy="1176878"/>
              </a:xfrm>
            </p:grpSpPr>
            <p:grpSp>
              <p:nvGrpSpPr>
                <p:cNvPr id="95" name="Group 94"/>
                <p:cNvGrpSpPr/>
                <p:nvPr/>
              </p:nvGrpSpPr>
              <p:grpSpPr>
                <a:xfrm>
                  <a:off x="4347786" y="2519852"/>
                  <a:ext cx="1049113" cy="757032"/>
                  <a:chOff x="-1074798" y="4191000"/>
                  <a:chExt cx="1200257" cy="1352602"/>
                </a:xfrm>
                <a:solidFill>
                  <a:schemeClr val="accent6">
                    <a:lumMod val="40000"/>
                    <a:lumOff val="60000"/>
                  </a:schemeClr>
                </a:solidFill>
              </p:grpSpPr>
              <p:grpSp>
                <p:nvGrpSpPr>
                  <p:cNvPr id="97" name="Group 96"/>
                  <p:cNvGrpSpPr/>
                  <p:nvPr/>
                </p:nvGrpSpPr>
                <p:grpSpPr>
                  <a:xfrm>
                    <a:off x="-653992" y="4191000"/>
                    <a:ext cx="779451" cy="1352602"/>
                    <a:chOff x="-1677792" y="2838398"/>
                    <a:chExt cx="305370" cy="758025"/>
                  </a:xfrm>
                  <a:grpFill/>
                </p:grpSpPr>
                <p:sp>
                  <p:nvSpPr>
                    <p:cNvPr id="104" name="Rectangle 103"/>
                    <p:cNvSpPr/>
                    <p:nvPr/>
                  </p:nvSpPr>
                  <p:spPr>
                    <a:xfrm>
                      <a:off x="-1676508" y="2838398"/>
                      <a:ext cx="298937" cy="758025"/>
                    </a:xfrm>
                    <a:prstGeom prst="rect">
                      <a:avLst/>
                    </a:prstGeom>
                    <a:solidFill>
                      <a:srgbClr val="CCFFCC"/>
                    </a:solidFill>
                    <a:ln w="3810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cxnSp>
                  <p:nvCxnSpPr>
                    <p:cNvPr id="105" name="Straight Connector 104"/>
                    <p:cNvCxnSpPr/>
                    <p:nvPr/>
                  </p:nvCxnSpPr>
                  <p:spPr>
                    <a:xfrm flipH="1" flipV="1">
                      <a:off x="-1677790" y="2989416"/>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flipH="1" flipV="1">
                      <a:off x="-1677792" y="3139496"/>
                      <a:ext cx="303925"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flipH="1" flipV="1">
                      <a:off x="-1676346" y="3293905"/>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H="1" flipV="1">
                      <a:off x="-1676346" y="3457321"/>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98" name="Group 97"/>
                  <p:cNvGrpSpPr/>
                  <p:nvPr/>
                </p:nvGrpSpPr>
                <p:grpSpPr>
                  <a:xfrm>
                    <a:off x="-1074798" y="4191000"/>
                    <a:ext cx="433885" cy="1352602"/>
                    <a:chOff x="-1677792" y="2838398"/>
                    <a:chExt cx="305370" cy="758025"/>
                  </a:xfrm>
                  <a:grpFill/>
                </p:grpSpPr>
                <p:sp>
                  <p:nvSpPr>
                    <p:cNvPr id="99" name="Rectangle 98"/>
                    <p:cNvSpPr/>
                    <p:nvPr/>
                  </p:nvSpPr>
                  <p:spPr>
                    <a:xfrm>
                      <a:off x="-1676508" y="2838398"/>
                      <a:ext cx="298937" cy="758025"/>
                    </a:xfrm>
                    <a:prstGeom prst="rect">
                      <a:avLst/>
                    </a:prstGeom>
                    <a:solidFill>
                      <a:srgbClr val="CCFFCC"/>
                    </a:solidFill>
                    <a:ln w="3810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cxnSp>
                  <p:nvCxnSpPr>
                    <p:cNvPr id="100" name="Straight Connector 99"/>
                    <p:cNvCxnSpPr/>
                    <p:nvPr/>
                  </p:nvCxnSpPr>
                  <p:spPr>
                    <a:xfrm flipH="1" flipV="1">
                      <a:off x="-1677790" y="2989416"/>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H="1" flipV="1">
                      <a:off x="-1677792" y="3139496"/>
                      <a:ext cx="303925"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flipH="1" flipV="1">
                      <a:off x="-1676346" y="3293905"/>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H="1" flipV="1">
                      <a:off x="-1676346" y="3457321"/>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96" name="TextBox 95"/>
                <p:cNvSpPr txBox="1"/>
                <p:nvPr/>
              </p:nvSpPr>
              <p:spPr>
                <a:xfrm>
                  <a:off x="3961342" y="2100006"/>
                  <a:ext cx="1706307" cy="38593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Dict.</a:t>
                  </a: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grpSp>
            <p:nvGrpSpPr>
              <p:cNvPr id="79" name="Group 78"/>
              <p:cNvGrpSpPr/>
              <p:nvPr/>
            </p:nvGrpSpPr>
            <p:grpSpPr>
              <a:xfrm>
                <a:off x="3265538" y="3542427"/>
                <a:ext cx="1049113" cy="757032"/>
                <a:chOff x="-1074798" y="4191000"/>
                <a:chExt cx="1200257" cy="1352602"/>
              </a:xfrm>
              <a:solidFill>
                <a:schemeClr val="accent6">
                  <a:lumMod val="40000"/>
                  <a:lumOff val="60000"/>
                </a:schemeClr>
              </a:solidFill>
            </p:grpSpPr>
            <p:grpSp>
              <p:nvGrpSpPr>
                <p:cNvPr id="83" name="Group 82"/>
                <p:cNvGrpSpPr/>
                <p:nvPr/>
              </p:nvGrpSpPr>
              <p:grpSpPr>
                <a:xfrm>
                  <a:off x="-653992" y="4191000"/>
                  <a:ext cx="779451" cy="1352602"/>
                  <a:chOff x="-1677792" y="2838398"/>
                  <a:chExt cx="305370" cy="758025"/>
                </a:xfrm>
                <a:grpFill/>
              </p:grpSpPr>
              <p:sp>
                <p:nvSpPr>
                  <p:cNvPr id="90" name="Rectangle 89"/>
                  <p:cNvSpPr/>
                  <p:nvPr/>
                </p:nvSpPr>
                <p:spPr>
                  <a:xfrm>
                    <a:off x="-1676508" y="2838398"/>
                    <a:ext cx="298937" cy="758025"/>
                  </a:xfrm>
                  <a:prstGeom prst="rect">
                    <a:avLst/>
                  </a:prstGeom>
                  <a:grpFill/>
                  <a:ln w="3810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cxnSp>
                <p:nvCxnSpPr>
                  <p:cNvPr id="91" name="Straight Connector 90"/>
                  <p:cNvCxnSpPr/>
                  <p:nvPr/>
                </p:nvCxnSpPr>
                <p:spPr>
                  <a:xfrm flipH="1" flipV="1">
                    <a:off x="-1677790" y="2989416"/>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H="1" flipV="1">
                    <a:off x="-1677792" y="3139496"/>
                    <a:ext cx="303925"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H="1" flipV="1">
                    <a:off x="-1676346" y="3293905"/>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flipH="1" flipV="1">
                    <a:off x="-1676346" y="3457321"/>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84" name="Group 83"/>
                <p:cNvGrpSpPr/>
                <p:nvPr/>
              </p:nvGrpSpPr>
              <p:grpSpPr>
                <a:xfrm>
                  <a:off x="-1074798" y="4191000"/>
                  <a:ext cx="433885" cy="1352602"/>
                  <a:chOff x="-1677792" y="2838398"/>
                  <a:chExt cx="305370" cy="758025"/>
                </a:xfrm>
                <a:grpFill/>
              </p:grpSpPr>
              <p:sp>
                <p:nvSpPr>
                  <p:cNvPr id="85" name="Rectangle 84"/>
                  <p:cNvSpPr/>
                  <p:nvPr/>
                </p:nvSpPr>
                <p:spPr>
                  <a:xfrm>
                    <a:off x="-1676508" y="2838398"/>
                    <a:ext cx="298937" cy="758025"/>
                  </a:xfrm>
                  <a:prstGeom prst="rect">
                    <a:avLst/>
                  </a:prstGeom>
                  <a:grpFill/>
                  <a:ln w="3810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cxnSp>
                <p:nvCxnSpPr>
                  <p:cNvPr id="86" name="Straight Connector 85"/>
                  <p:cNvCxnSpPr/>
                  <p:nvPr/>
                </p:nvCxnSpPr>
                <p:spPr>
                  <a:xfrm flipH="1" flipV="1">
                    <a:off x="-1677790" y="2989416"/>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H="1" flipV="1">
                    <a:off x="-1677792" y="3139496"/>
                    <a:ext cx="303925"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H="1" flipV="1">
                    <a:off x="-1676346" y="3293905"/>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H="1" flipV="1">
                    <a:off x="-1676346" y="3457321"/>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80" name="TextBox 79"/>
              <p:cNvSpPr txBox="1"/>
              <p:nvPr/>
            </p:nvSpPr>
            <p:spPr>
              <a:xfrm>
                <a:off x="3081239" y="3144477"/>
                <a:ext cx="1465680" cy="38593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New Dict.</a:t>
                </a: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81" name="Rounded Rectangle 80"/>
              <p:cNvSpPr/>
              <p:nvPr/>
            </p:nvSpPr>
            <p:spPr>
              <a:xfrm>
                <a:off x="4769600" y="3561349"/>
                <a:ext cx="240632" cy="737690"/>
              </a:xfrm>
              <a:prstGeom prst="roundRect">
                <a:avLst/>
              </a:prstGeom>
              <a:solidFill>
                <a:schemeClr val="accent1">
                  <a:lumMod val="60000"/>
                  <a:lumOff val="40000"/>
                </a:schemeClr>
              </a:solidFill>
              <a:ln w="9525" cap="flat" cmpd="sng" algn="ctr">
                <a:solidFill>
                  <a:srgbClr val="0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0" cap="none" spc="0" normalizeH="0" baseline="0" noProof="0" dirty="0">
                  <a:ln>
                    <a:noFill/>
                  </a:ln>
                  <a:solidFill>
                    <a:srgbClr val="000000"/>
                  </a:solidFill>
                  <a:effectLst/>
                  <a:uLnTx/>
                  <a:uFillTx/>
                  <a:latin typeface="Gill Sans MT"/>
                  <a:ea typeface="+mn-ea"/>
                  <a:cs typeface="Gill Sans MT"/>
                </a:endParaRPr>
              </a:p>
            </p:txBody>
          </p:sp>
          <p:sp>
            <p:nvSpPr>
              <p:cNvPr id="82" name="TextBox 81"/>
              <p:cNvSpPr txBox="1"/>
              <p:nvPr/>
            </p:nvSpPr>
            <p:spPr>
              <a:xfrm>
                <a:off x="4446252" y="3158374"/>
                <a:ext cx="872747" cy="38593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Index</a:t>
                </a: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grpSp>
      <p:grpSp>
        <p:nvGrpSpPr>
          <p:cNvPr id="39" name="Group 38"/>
          <p:cNvGrpSpPr/>
          <p:nvPr/>
        </p:nvGrpSpPr>
        <p:grpSpPr>
          <a:xfrm>
            <a:off x="5645724" y="1921597"/>
            <a:ext cx="3498276" cy="3312750"/>
            <a:chOff x="5870715" y="1142402"/>
            <a:chExt cx="3677195" cy="3776386"/>
          </a:xfrm>
        </p:grpSpPr>
        <p:sp>
          <p:nvSpPr>
            <p:cNvPr id="70" name="Rectangle 69"/>
            <p:cNvSpPr/>
            <p:nvPr/>
          </p:nvSpPr>
          <p:spPr>
            <a:xfrm>
              <a:off x="6467925" y="4532852"/>
              <a:ext cx="2469777" cy="385936"/>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white"/>
                </a:solidFill>
                <a:effectLst/>
                <a:uLnTx/>
                <a:uFillTx/>
                <a:latin typeface="Gill Sans MT"/>
                <a:ea typeface="+mn-ea"/>
                <a:cs typeface="Gill Sans MT"/>
              </a:endParaRPr>
            </a:p>
          </p:txBody>
        </p:sp>
        <p:grpSp>
          <p:nvGrpSpPr>
            <p:cNvPr id="41" name="Group 40"/>
            <p:cNvGrpSpPr/>
            <p:nvPr/>
          </p:nvGrpSpPr>
          <p:grpSpPr>
            <a:xfrm>
              <a:off x="5870715" y="1142402"/>
              <a:ext cx="3677195" cy="3232835"/>
              <a:chOff x="5687404" y="1142402"/>
              <a:chExt cx="3786446" cy="3232835"/>
            </a:xfrm>
          </p:grpSpPr>
          <p:sp>
            <p:nvSpPr>
              <p:cNvPr id="43" name="Rectangle 42"/>
              <p:cNvSpPr/>
              <p:nvPr/>
            </p:nvSpPr>
            <p:spPr>
              <a:xfrm>
                <a:off x="5908163" y="1142402"/>
                <a:ext cx="3115365" cy="421022"/>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61FF"/>
                    </a:solidFill>
                    <a:effectLst/>
                    <a:uLnTx/>
                    <a:uFillTx/>
                    <a:latin typeface="Gill Sans MT"/>
                    <a:ea typeface="+mn-ea"/>
                    <a:cs typeface="Gill Sans MT"/>
                  </a:rPr>
                  <a:t>New Compressed Col.</a:t>
                </a:r>
              </a:p>
            </p:txBody>
          </p:sp>
          <p:grpSp>
            <p:nvGrpSpPr>
              <p:cNvPr id="44" name="Group 43"/>
              <p:cNvGrpSpPr/>
              <p:nvPr/>
            </p:nvGrpSpPr>
            <p:grpSpPr>
              <a:xfrm>
                <a:off x="5687404" y="1589418"/>
                <a:ext cx="2984783" cy="1673534"/>
                <a:chOff x="5570441" y="1089812"/>
                <a:chExt cx="2984783" cy="1673534"/>
              </a:xfrm>
            </p:grpSpPr>
            <p:cxnSp>
              <p:nvCxnSpPr>
                <p:cNvPr id="63" name="Straight Arrow Connector 62"/>
                <p:cNvCxnSpPr/>
                <p:nvPr/>
              </p:nvCxnSpPr>
              <p:spPr>
                <a:xfrm>
                  <a:off x="5791200" y="2278797"/>
                  <a:ext cx="816069" cy="0"/>
                </a:xfrm>
                <a:prstGeom prst="straightConnector1">
                  <a:avLst/>
                </a:prstGeom>
                <a:ln w="38100" cmpd="sng">
                  <a:solidFill>
                    <a:srgbClr val="000000"/>
                  </a:solidFill>
                  <a:headEnd type="none" w="med" len="med"/>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7010400" y="2261176"/>
                  <a:ext cx="685800" cy="7203"/>
                </a:xfrm>
                <a:prstGeom prst="straightConnector1">
                  <a:avLst/>
                </a:prstGeom>
                <a:ln w="38100" cmpd="sng">
                  <a:solidFill>
                    <a:srgbClr val="000000"/>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65" name="Rectangle 64"/>
                <p:cNvSpPr/>
                <p:nvPr/>
              </p:nvSpPr>
              <p:spPr>
                <a:xfrm>
                  <a:off x="6865377" y="1472620"/>
                  <a:ext cx="1689847" cy="666618"/>
                </a:xfrm>
                <a:prstGeom prst="rect">
                  <a:avLst/>
                </a:prstGeom>
                <a:no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Location in</a:t>
                  </a:r>
                  <a:br>
                    <a:rPr kumimoji="0" lang="en-US" sz="16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 New Dict.</a:t>
                  </a:r>
                </a:p>
              </p:txBody>
            </p:sp>
            <p:sp>
              <p:nvSpPr>
                <p:cNvPr id="66" name="TextBox 65"/>
                <p:cNvSpPr txBox="1"/>
                <p:nvPr/>
              </p:nvSpPr>
              <p:spPr>
                <a:xfrm>
                  <a:off x="5570441" y="1502953"/>
                  <a:ext cx="1219200" cy="6666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Old Col.</a:t>
                  </a:r>
                  <a:br>
                    <a:rPr kumimoji="0" lang="en-US" sz="16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Value</a:t>
                  </a: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67" name="Rounded Rectangle 66"/>
                <p:cNvSpPr/>
                <p:nvPr/>
              </p:nvSpPr>
              <p:spPr>
                <a:xfrm>
                  <a:off x="6688891" y="1592840"/>
                  <a:ext cx="228600" cy="1170506"/>
                </a:xfrm>
                <a:prstGeom prst="roundRect">
                  <a:avLst/>
                </a:prstGeom>
                <a:solidFill>
                  <a:schemeClr val="accent1">
                    <a:lumMod val="60000"/>
                    <a:lumOff val="40000"/>
                  </a:schemeClr>
                </a:solidFill>
                <a:ln w="9525" cap="flat" cmpd="sng" algn="ctr">
                  <a:solidFill>
                    <a:srgbClr val="0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0" cap="none" spc="0" normalizeH="0" baseline="0" noProof="0" dirty="0">
                    <a:ln>
                      <a:noFill/>
                    </a:ln>
                    <a:solidFill>
                      <a:srgbClr val="000000"/>
                    </a:solidFill>
                    <a:effectLst/>
                    <a:uLnTx/>
                    <a:uFillTx/>
                    <a:latin typeface="Gill Sans MT"/>
                    <a:ea typeface="+mn-ea"/>
                    <a:cs typeface="Gill Sans MT"/>
                  </a:endParaRPr>
                </a:p>
              </p:txBody>
            </p:sp>
            <p:sp>
              <p:nvSpPr>
                <p:cNvPr id="68" name="TextBox 67"/>
                <p:cNvSpPr txBox="1"/>
                <p:nvPr/>
              </p:nvSpPr>
              <p:spPr>
                <a:xfrm>
                  <a:off x="6007768" y="1089812"/>
                  <a:ext cx="1612232" cy="38593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Index</a:t>
                  </a: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grpSp>
            <p:nvGrpSpPr>
              <p:cNvPr id="45" name="Group 44"/>
              <p:cNvGrpSpPr/>
              <p:nvPr/>
            </p:nvGrpSpPr>
            <p:grpSpPr>
              <a:xfrm>
                <a:off x="7235692" y="2773992"/>
                <a:ext cx="2238158" cy="1601245"/>
                <a:chOff x="7235692" y="2773992"/>
                <a:chExt cx="2238158" cy="1601245"/>
              </a:xfrm>
            </p:grpSpPr>
            <p:cxnSp>
              <p:nvCxnSpPr>
                <p:cNvPr id="46" name="Elbow Connector 45"/>
                <p:cNvCxnSpPr>
                  <a:endCxn id="53" idx="1"/>
                </p:cNvCxnSpPr>
                <p:nvPr/>
              </p:nvCxnSpPr>
              <p:spPr>
                <a:xfrm rot="16200000" flipH="1">
                  <a:off x="6936174" y="3106459"/>
                  <a:ext cx="900897" cy="235964"/>
                </a:xfrm>
                <a:prstGeom prst="bentConnector2">
                  <a:avLst/>
                </a:prstGeom>
                <a:ln w="28575" cmpd="sng">
                  <a:solidFill>
                    <a:srgbClr val="000000"/>
                  </a:solidFill>
                  <a:prstDash val="sysDash"/>
                  <a:headEnd type="none" w="med" len="med"/>
                  <a:tailEnd type="arrow"/>
                </a:ln>
              </p:spPr>
              <p:style>
                <a:lnRef idx="1">
                  <a:schemeClr val="accent1"/>
                </a:lnRef>
                <a:fillRef idx="0">
                  <a:schemeClr val="accent1"/>
                </a:fillRef>
                <a:effectRef idx="0">
                  <a:schemeClr val="accent1"/>
                </a:effectRef>
                <a:fontRef idx="minor">
                  <a:schemeClr val="tx1"/>
                </a:fontRef>
              </p:style>
            </p:cxnSp>
            <p:grpSp>
              <p:nvGrpSpPr>
                <p:cNvPr id="47" name="Group 46"/>
                <p:cNvGrpSpPr/>
                <p:nvPr/>
              </p:nvGrpSpPr>
              <p:grpSpPr>
                <a:xfrm>
                  <a:off x="7503534" y="3296374"/>
                  <a:ext cx="704068" cy="757032"/>
                  <a:chOff x="-1074798" y="4191000"/>
                  <a:chExt cx="1200257" cy="1352602"/>
                </a:xfrm>
                <a:solidFill>
                  <a:schemeClr val="accent6">
                    <a:lumMod val="40000"/>
                    <a:lumOff val="60000"/>
                  </a:schemeClr>
                </a:solidFill>
              </p:grpSpPr>
              <p:grpSp>
                <p:nvGrpSpPr>
                  <p:cNvPr id="51" name="Group 50"/>
                  <p:cNvGrpSpPr/>
                  <p:nvPr/>
                </p:nvGrpSpPr>
                <p:grpSpPr>
                  <a:xfrm>
                    <a:off x="-653992" y="4191000"/>
                    <a:ext cx="779451" cy="1352602"/>
                    <a:chOff x="-1677792" y="2838398"/>
                    <a:chExt cx="305370" cy="758025"/>
                  </a:xfrm>
                  <a:grpFill/>
                </p:grpSpPr>
                <p:sp>
                  <p:nvSpPr>
                    <p:cNvPr id="58" name="Rectangle 57"/>
                    <p:cNvSpPr/>
                    <p:nvPr/>
                  </p:nvSpPr>
                  <p:spPr>
                    <a:xfrm>
                      <a:off x="-1676508" y="2838398"/>
                      <a:ext cx="298937" cy="758025"/>
                    </a:xfrm>
                    <a:prstGeom prst="rect">
                      <a:avLst/>
                    </a:prstGeom>
                    <a:grpFill/>
                    <a:ln w="3810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cxnSp>
                  <p:nvCxnSpPr>
                    <p:cNvPr id="59" name="Straight Connector 58"/>
                    <p:cNvCxnSpPr/>
                    <p:nvPr/>
                  </p:nvCxnSpPr>
                  <p:spPr>
                    <a:xfrm flipH="1" flipV="1">
                      <a:off x="-1677790" y="2989416"/>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H="1" flipV="1">
                      <a:off x="-1677792" y="3139496"/>
                      <a:ext cx="303925"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H="1" flipV="1">
                      <a:off x="-1676346" y="3293905"/>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H="1" flipV="1">
                      <a:off x="-1676346" y="3457321"/>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52" name="Group 51"/>
                  <p:cNvGrpSpPr/>
                  <p:nvPr/>
                </p:nvGrpSpPr>
                <p:grpSpPr>
                  <a:xfrm>
                    <a:off x="-1074798" y="4191000"/>
                    <a:ext cx="433885" cy="1352602"/>
                    <a:chOff x="-1677792" y="2838398"/>
                    <a:chExt cx="305370" cy="758025"/>
                  </a:xfrm>
                  <a:grpFill/>
                </p:grpSpPr>
                <p:sp>
                  <p:nvSpPr>
                    <p:cNvPr id="53" name="Rectangle 52"/>
                    <p:cNvSpPr/>
                    <p:nvPr/>
                  </p:nvSpPr>
                  <p:spPr>
                    <a:xfrm>
                      <a:off x="-1676508" y="2838398"/>
                      <a:ext cx="298937" cy="758025"/>
                    </a:xfrm>
                    <a:prstGeom prst="rect">
                      <a:avLst/>
                    </a:prstGeom>
                    <a:grpFill/>
                    <a:ln w="3810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Gill Sans MT"/>
                        <a:ea typeface="+mn-ea"/>
                        <a:cs typeface="+mn-cs"/>
                      </a:endParaRPr>
                    </a:p>
                  </p:txBody>
                </p:sp>
                <p:cxnSp>
                  <p:nvCxnSpPr>
                    <p:cNvPr id="54" name="Straight Connector 53"/>
                    <p:cNvCxnSpPr/>
                    <p:nvPr/>
                  </p:nvCxnSpPr>
                  <p:spPr>
                    <a:xfrm flipH="1" flipV="1">
                      <a:off x="-1677790" y="2989416"/>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flipV="1">
                      <a:off x="-1677792" y="3139496"/>
                      <a:ext cx="303925"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flipV="1">
                      <a:off x="-1676346" y="3293905"/>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flipV="1">
                      <a:off x="-1676346" y="3457321"/>
                      <a:ext cx="303924" cy="1447"/>
                    </a:xfrm>
                    <a:prstGeom prst="line">
                      <a:avLst/>
                    </a:prstGeom>
                    <a:grpFill/>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48" name="TextBox 47"/>
                <p:cNvSpPr txBox="1"/>
                <p:nvPr/>
              </p:nvSpPr>
              <p:spPr>
                <a:xfrm>
                  <a:off x="7235692" y="2881712"/>
                  <a:ext cx="1465680" cy="38593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New Dict.</a:t>
                  </a: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cxnSp>
              <p:nvCxnSpPr>
                <p:cNvPr id="49" name="Straight Arrow Connector 48"/>
                <p:cNvCxnSpPr/>
                <p:nvPr/>
              </p:nvCxnSpPr>
              <p:spPr>
                <a:xfrm>
                  <a:off x="8308433" y="3696975"/>
                  <a:ext cx="740660" cy="0"/>
                </a:xfrm>
                <a:prstGeom prst="straightConnector1">
                  <a:avLst/>
                </a:prstGeom>
                <a:ln w="38100" cmpd="sng">
                  <a:solidFill>
                    <a:srgbClr val="000000"/>
                  </a:solidFill>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8008170" y="3708619"/>
                  <a:ext cx="1465680" cy="6666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Encoded</a:t>
                  </a:r>
                  <a:br>
                    <a:rPr kumimoji="0" lang="en-US" sz="16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Value</a:t>
                  </a: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grpSp>
      </p:grpSp>
      <p:sp>
        <p:nvSpPr>
          <p:cNvPr id="150" name="Rectangle 149"/>
          <p:cNvSpPr/>
          <p:nvPr/>
        </p:nvSpPr>
        <p:spPr>
          <a:xfrm>
            <a:off x="0" y="946024"/>
            <a:ext cx="9144000" cy="830997"/>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We design our update application algorithm to be aware of </a:t>
            </a:r>
            <a:br>
              <a:rPr kumimoji="0" lang="en-US" sz="24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2400" b="1" i="0" u="none" strike="noStrike" kern="1200" cap="none" spc="0" normalizeH="0" baseline="0" noProof="0" dirty="0">
                <a:ln>
                  <a:noFill/>
                </a:ln>
                <a:solidFill>
                  <a:srgbClr val="1901FF"/>
                </a:solidFill>
                <a:effectLst/>
                <a:uLnTx/>
                <a:uFillTx/>
                <a:latin typeface="Gill Sans MT"/>
                <a:ea typeface="+mn-ea"/>
                <a:cs typeface="Gill Sans MT"/>
              </a:rPr>
              <a:t>PIM logic </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characteristics and constraints</a:t>
            </a:r>
            <a:endParaRPr kumimoji="0" lang="en-US" sz="2400" b="1" i="0" u="sng" strike="noStrike" kern="1200" cap="none" spc="0" normalizeH="0" baseline="0" noProof="0" dirty="0">
              <a:ln>
                <a:noFill/>
              </a:ln>
              <a:solidFill>
                <a:prstClr val="black"/>
              </a:solidFill>
              <a:effectLst/>
              <a:uLnTx/>
              <a:uFillTx/>
              <a:latin typeface="Gill Sans MT"/>
              <a:ea typeface="+mn-ea"/>
              <a:cs typeface="Gill Sans MT"/>
            </a:endParaRPr>
          </a:p>
        </p:txBody>
      </p:sp>
      <p:sp>
        <p:nvSpPr>
          <p:cNvPr id="156" name="Rectangle 155"/>
          <p:cNvSpPr/>
          <p:nvPr/>
        </p:nvSpPr>
        <p:spPr>
          <a:xfrm>
            <a:off x="4953000" y="5257006"/>
            <a:ext cx="4114800" cy="132343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Avoids the need to decompress the column and add updates, eliminating </a:t>
            </a:r>
            <a:r>
              <a:rPr kumimoji="0" lang="en-US" sz="2000" b="1" i="0" u="none" strike="noStrike" kern="1200" cap="none" spc="0" normalizeH="0" baseline="0" noProof="0" dirty="0">
                <a:ln>
                  <a:noFill/>
                </a:ln>
                <a:solidFill>
                  <a:srgbClr val="C00000"/>
                </a:solidFill>
                <a:effectLst/>
                <a:uLnTx/>
                <a:uFillTx/>
                <a:latin typeface="Gill Sans MT"/>
                <a:ea typeface="+mn-ea"/>
                <a:cs typeface="Gill Sans MT"/>
              </a:rPr>
              <a:t>data movement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and </a:t>
            </a:r>
            <a:r>
              <a:rPr kumimoji="0" lang="en-US" sz="2000" b="1" i="0" u="none" strike="noStrike" kern="1200" cap="none" spc="0" normalizeH="0" baseline="0" noProof="0" dirty="0">
                <a:ln>
                  <a:noFill/>
                </a:ln>
                <a:solidFill>
                  <a:srgbClr val="C00000"/>
                </a:solidFill>
                <a:effectLst/>
                <a:uLnTx/>
                <a:uFillTx/>
                <a:latin typeface="Gill Sans MT"/>
                <a:ea typeface="+mn-ea"/>
                <a:cs typeface="Gill Sans MT"/>
              </a:rPr>
              <a:t>random accesses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to 3D DRAM</a:t>
            </a:r>
            <a:endParaRPr kumimoji="0" lang="en-US" sz="2000" b="1" i="0" u="none" strike="noStrike" kern="1200" cap="none" spc="0" normalizeH="0" baseline="0" noProof="0" dirty="0">
              <a:ln>
                <a:noFill/>
              </a:ln>
              <a:solidFill>
                <a:prstClr val="black"/>
              </a:solidFill>
              <a:effectLst/>
              <a:uLnTx/>
              <a:uFillTx/>
              <a:latin typeface="Gill Sans MT"/>
              <a:ea typeface="+mn-ea"/>
              <a:cs typeface="+mn-cs"/>
            </a:endParaRPr>
          </a:p>
        </p:txBody>
      </p:sp>
      <p:sp>
        <p:nvSpPr>
          <p:cNvPr id="158" name="Rectangle 157"/>
          <p:cNvSpPr/>
          <p:nvPr/>
        </p:nvSpPr>
        <p:spPr>
          <a:xfrm>
            <a:off x="570728" y="5537045"/>
            <a:ext cx="4267200" cy="101566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We maintain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a hash index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that links the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old encoded value </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in a column to the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new encoded value</a:t>
            </a:r>
            <a:endParaRPr kumimoji="0" lang="en-US" sz="2000" b="1" i="0" u="none" strike="noStrike" kern="1200" cap="none" spc="0" normalizeH="0" baseline="0" noProof="0" dirty="0">
              <a:ln>
                <a:noFill/>
              </a:ln>
              <a:solidFill>
                <a:srgbClr val="0000FF"/>
              </a:solidFill>
              <a:effectLst/>
              <a:uLnTx/>
              <a:uFillTx/>
              <a:latin typeface="Gill Sans MT"/>
              <a:ea typeface="+mn-ea"/>
              <a:cs typeface="+mn-cs"/>
            </a:endParaRPr>
          </a:p>
        </p:txBody>
      </p:sp>
      <p:sp>
        <p:nvSpPr>
          <p:cNvPr id="5" name="Title 4">
            <a:extLst>
              <a:ext uri="{FF2B5EF4-FFF2-40B4-BE49-F238E27FC236}">
                <a16:creationId xmlns:a16="http://schemas.microsoft.com/office/drawing/2014/main" id="{09C2B369-7869-3042-8652-A1FD2C077491}"/>
              </a:ext>
            </a:extLst>
          </p:cNvPr>
          <p:cNvSpPr>
            <a:spLocks noGrp="1"/>
          </p:cNvSpPr>
          <p:nvPr>
            <p:ph type="title"/>
          </p:nvPr>
        </p:nvSpPr>
        <p:spPr/>
        <p:txBody>
          <a:bodyPr/>
          <a:lstStyle/>
          <a:p>
            <a:r>
              <a:rPr lang="en-US" dirty="0"/>
              <a:t>Update Application:  Algorithm </a:t>
            </a:r>
          </a:p>
        </p:txBody>
      </p:sp>
      <p:sp>
        <p:nvSpPr>
          <p:cNvPr id="2" name="Slide Number Placeholder 1">
            <a:extLst>
              <a:ext uri="{FF2B5EF4-FFF2-40B4-BE49-F238E27FC236}">
                <a16:creationId xmlns:a16="http://schemas.microsoft.com/office/drawing/2014/main" id="{EF20101F-2167-9C29-DAD2-B2A21E07E9F4}"/>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66</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126" name="Table 4">
            <a:extLst>
              <a:ext uri="{FF2B5EF4-FFF2-40B4-BE49-F238E27FC236}">
                <a16:creationId xmlns:a16="http://schemas.microsoft.com/office/drawing/2014/main" id="{A59E6D7D-AD97-EA9B-03FA-CAE26ADEBBCA}"/>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1E497D"/>
                          </a:solidFill>
                          <a:latin typeface="+mn-lt"/>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1E497D"/>
                          </a:solidFill>
                          <a:latin typeface="+mn-lt"/>
                          <a:ea typeface="+mn-ea"/>
                          <a:cs typeface="Futura Medium" panose="020B0602020204020303" pitchFamily="34" charset="-79"/>
                        </a:rPr>
                        <a:t> </a:t>
                      </a:r>
                      <a:endParaRPr lang="en-US" sz="800" dirty="0">
                        <a:solidFill>
                          <a:srgbClr val="1E497D"/>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cxnSp>
        <p:nvCxnSpPr>
          <p:cNvPr id="127" name="Curved Connector 126">
            <a:extLst>
              <a:ext uri="{FF2B5EF4-FFF2-40B4-BE49-F238E27FC236}">
                <a16:creationId xmlns:a16="http://schemas.microsoft.com/office/drawing/2014/main" id="{760F76E7-048D-AF56-88D4-6C3A9CC37C70}"/>
              </a:ext>
            </a:extLst>
          </p:cNvPr>
          <p:cNvCxnSpPr>
            <a:cxnSpLocks/>
            <a:stCxn id="81" idx="2"/>
            <a:endCxn id="158" idx="0"/>
          </p:cNvCxnSpPr>
          <p:nvPr/>
        </p:nvCxnSpPr>
        <p:spPr>
          <a:xfrm rot="5400000">
            <a:off x="3261465" y="4133549"/>
            <a:ext cx="846359" cy="1960632"/>
          </a:xfrm>
          <a:prstGeom prst="curvedConnector3">
            <a:avLst>
              <a:gd name="adj1" fmla="val 50000"/>
            </a:avLst>
          </a:prstGeom>
          <a:ln w="28575">
            <a:solidFill>
              <a:schemeClr val="tx1"/>
            </a:solidFill>
            <a:prstDash val="sysDash"/>
            <a:headEnd type="none" w="med" len="med"/>
            <a:tailEnd type="stealth" w="lg" len="lg"/>
          </a:ln>
        </p:spPr>
        <p:style>
          <a:lnRef idx="1">
            <a:schemeClr val="accent1"/>
          </a:lnRef>
          <a:fillRef idx="0">
            <a:schemeClr val="accent1"/>
          </a:fillRef>
          <a:effectRef idx="0">
            <a:schemeClr val="accent1"/>
          </a:effectRef>
          <a:fontRef idx="minor">
            <a:schemeClr val="tx1"/>
          </a:fontRef>
        </p:style>
      </p:cxnSp>
      <p:cxnSp>
        <p:nvCxnSpPr>
          <p:cNvPr id="129" name="Curved Connector 128">
            <a:extLst>
              <a:ext uri="{FF2B5EF4-FFF2-40B4-BE49-F238E27FC236}">
                <a16:creationId xmlns:a16="http://schemas.microsoft.com/office/drawing/2014/main" id="{0704FB16-BB3E-A515-E494-D04074D9EA69}"/>
              </a:ext>
            </a:extLst>
          </p:cNvPr>
          <p:cNvCxnSpPr>
            <a:cxnSpLocks/>
            <a:stCxn id="81" idx="2"/>
            <a:endCxn id="156" idx="1"/>
          </p:cNvCxnSpPr>
          <p:nvPr/>
        </p:nvCxnSpPr>
        <p:spPr>
          <a:xfrm rot="16200000" flipH="1">
            <a:off x="4194960" y="5160686"/>
            <a:ext cx="1228040" cy="288040"/>
          </a:xfrm>
          <a:prstGeom prst="curvedConnector2">
            <a:avLst/>
          </a:prstGeom>
          <a:ln w="28575">
            <a:solidFill>
              <a:schemeClr val="tx1"/>
            </a:solidFill>
            <a:prstDash val="sysDash"/>
            <a:headEnd type="none" w="med" len="med"/>
            <a:tailEnd type="stealth"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259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0"/>
                                        </p:tgtEl>
                                        <p:attrNameLst>
                                          <p:attrName>style.visibility</p:attrName>
                                        </p:attrNameLst>
                                      </p:cBhvr>
                                      <p:to>
                                        <p:strVal val="visible"/>
                                      </p:to>
                                    </p:set>
                                    <p:animEffect transition="in" filter="fade">
                                      <p:cBhvr>
                                        <p:cTn id="7" dur="500"/>
                                        <p:tgtEl>
                                          <p:spTgt spid="1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par>
                                <p:cTn id="18" presetID="10" presetClass="entr" presetSubtype="0" fill="hold" nodeType="with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58"/>
                                        </p:tgtEl>
                                        <p:attrNameLst>
                                          <p:attrName>style.visibility</p:attrName>
                                        </p:attrNameLst>
                                      </p:cBhvr>
                                      <p:to>
                                        <p:strVal val="visible"/>
                                      </p:to>
                                    </p:set>
                                    <p:animEffect transition="in" filter="fade">
                                      <p:cBhvr>
                                        <p:cTn id="25" dur="500"/>
                                        <p:tgtEl>
                                          <p:spTgt spid="158"/>
                                        </p:tgtEl>
                                      </p:cBhvr>
                                    </p:animEffect>
                                  </p:childTnLst>
                                </p:cTn>
                              </p:par>
                              <p:par>
                                <p:cTn id="26" presetID="10" presetClass="entr" presetSubtype="0" fill="hold" nodeType="withEffect">
                                  <p:stCondLst>
                                    <p:cond delay="0"/>
                                  </p:stCondLst>
                                  <p:childTnLst>
                                    <p:set>
                                      <p:cBhvr>
                                        <p:cTn id="27" dur="1" fill="hold">
                                          <p:stCondLst>
                                            <p:cond delay="0"/>
                                          </p:stCondLst>
                                        </p:cTn>
                                        <p:tgtEl>
                                          <p:spTgt spid="127"/>
                                        </p:tgtEl>
                                        <p:attrNameLst>
                                          <p:attrName>style.visibility</p:attrName>
                                        </p:attrNameLst>
                                      </p:cBhvr>
                                      <p:to>
                                        <p:strVal val="visible"/>
                                      </p:to>
                                    </p:set>
                                    <p:animEffect transition="in" filter="fade">
                                      <p:cBhvr>
                                        <p:cTn id="28" dur="500"/>
                                        <p:tgtEl>
                                          <p:spTgt spid="12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29"/>
                                        </p:tgtEl>
                                        <p:attrNameLst>
                                          <p:attrName>style.visibility</p:attrName>
                                        </p:attrNameLst>
                                      </p:cBhvr>
                                      <p:to>
                                        <p:strVal val="visible"/>
                                      </p:to>
                                    </p:set>
                                    <p:animEffect transition="in" filter="fade">
                                      <p:cBhvr>
                                        <p:cTn id="33" dur="500"/>
                                        <p:tgtEl>
                                          <p:spTgt spid="12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56"/>
                                        </p:tgtEl>
                                        <p:attrNameLst>
                                          <p:attrName>style.visibility</p:attrName>
                                        </p:attrNameLst>
                                      </p:cBhvr>
                                      <p:to>
                                        <p:strVal val="visible"/>
                                      </p:to>
                                    </p:set>
                                    <p:animEffect transition="in" filter="fade">
                                      <p:cBhvr>
                                        <p:cTn id="36" dur="500"/>
                                        <p:tgtEl>
                                          <p:spTgt spid="15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animBg="1"/>
      <p:bldP spid="156" grpId="0"/>
      <p:bldP spid="15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Rectangle 167"/>
          <p:cNvSpPr/>
          <p:nvPr/>
        </p:nvSpPr>
        <p:spPr>
          <a:xfrm>
            <a:off x="0" y="1150203"/>
            <a:ext cx="9220200" cy="830997"/>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We design a </a:t>
            </a:r>
            <a:r>
              <a:rPr kumimoji="0" lang="en-US" sz="2400" b="1" i="0" u="none" strike="noStrike" kern="1200" cap="none" spc="0" normalizeH="0" baseline="0" noProof="0" dirty="0">
                <a:ln>
                  <a:noFill/>
                </a:ln>
                <a:solidFill>
                  <a:srgbClr val="1901FF"/>
                </a:solidFill>
                <a:effectLst/>
                <a:uLnTx/>
                <a:uFillTx/>
                <a:latin typeface="Gill Sans MT"/>
                <a:ea typeface="+mn-ea"/>
                <a:cs typeface="Gill Sans MT"/>
              </a:rPr>
              <a:t>hardware implementation </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of </a:t>
            </a:r>
            <a:r>
              <a:rPr kumimoji="0" lang="en-US" sz="2400" b="1" i="0" u="none" strike="noStrike" kern="1200" cap="none" spc="0" normalizeH="0" baseline="0" noProof="0" dirty="0">
                <a:ln>
                  <a:noFill/>
                </a:ln>
                <a:solidFill>
                  <a:srgbClr val="1901FF"/>
                </a:solidFill>
                <a:effectLst/>
                <a:uLnTx/>
                <a:uFillTx/>
                <a:latin typeface="Gill Sans MT"/>
                <a:ea typeface="+mn-ea"/>
                <a:cs typeface="Gill Sans MT"/>
              </a:rPr>
              <a:t>our algorithm</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 and add it to each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in-memory analytical island</a:t>
            </a:r>
            <a:endParaRPr kumimoji="0" lang="en-US" sz="2400" b="1" i="0" u="sng" strike="noStrike" kern="1200" cap="none" spc="0" normalizeH="0" baseline="0" noProof="0" dirty="0">
              <a:ln>
                <a:noFill/>
              </a:ln>
              <a:solidFill>
                <a:srgbClr val="0000FF"/>
              </a:solidFill>
              <a:effectLst/>
              <a:uLnTx/>
              <a:uFillTx/>
              <a:latin typeface="Gill Sans MT"/>
              <a:ea typeface="+mn-ea"/>
              <a:cs typeface="Gill Sans MT"/>
            </a:endParaRPr>
          </a:p>
        </p:txBody>
      </p:sp>
      <p:cxnSp>
        <p:nvCxnSpPr>
          <p:cNvPr id="177" name="Straight Arrow Connector 176"/>
          <p:cNvCxnSpPr>
            <a:cxnSpLocks/>
          </p:cNvCxnSpPr>
          <p:nvPr/>
        </p:nvCxnSpPr>
        <p:spPr>
          <a:xfrm flipH="1">
            <a:off x="3654392" y="9208068"/>
            <a:ext cx="526490" cy="709448"/>
          </a:xfrm>
          <a:prstGeom prst="straightConnector1">
            <a:avLst/>
          </a:prstGeom>
          <a:ln w="38100" cap="flat" cmpd="sng">
            <a:solidFill>
              <a:srgbClr val="000000"/>
            </a:solidFill>
            <a:prstDash val="sysDash"/>
            <a:headEnd type="none" w="med" len="med"/>
            <a:tailEnd type="triangle" w="med" len="lg"/>
          </a:ln>
        </p:spPr>
        <p:style>
          <a:lnRef idx="1">
            <a:schemeClr val="accent1"/>
          </a:lnRef>
          <a:fillRef idx="0">
            <a:schemeClr val="accent1"/>
          </a:fillRef>
          <a:effectRef idx="0">
            <a:schemeClr val="accent1"/>
          </a:effectRef>
          <a:fontRef idx="minor">
            <a:schemeClr val="tx1"/>
          </a:fontRef>
        </p:style>
      </p:cxnSp>
      <p:sp>
        <p:nvSpPr>
          <p:cNvPr id="13" name="Title 12">
            <a:extLst>
              <a:ext uri="{FF2B5EF4-FFF2-40B4-BE49-F238E27FC236}">
                <a16:creationId xmlns:a16="http://schemas.microsoft.com/office/drawing/2014/main" id="{AF1B8BD8-DDA6-3DA6-72EB-047175BA230F}"/>
              </a:ext>
            </a:extLst>
          </p:cNvPr>
          <p:cNvSpPr>
            <a:spLocks noGrp="1"/>
          </p:cNvSpPr>
          <p:nvPr>
            <p:ph type="title"/>
          </p:nvPr>
        </p:nvSpPr>
        <p:spPr/>
        <p:txBody>
          <a:bodyPr/>
          <a:lstStyle/>
          <a:p>
            <a:r>
              <a:rPr lang="en-US" dirty="0"/>
              <a:t>Update Application: Hardware</a:t>
            </a:r>
          </a:p>
        </p:txBody>
      </p:sp>
      <p:grpSp>
        <p:nvGrpSpPr>
          <p:cNvPr id="203" name="Group 202">
            <a:extLst>
              <a:ext uri="{FF2B5EF4-FFF2-40B4-BE49-F238E27FC236}">
                <a16:creationId xmlns:a16="http://schemas.microsoft.com/office/drawing/2014/main" id="{DB67D469-49BF-2676-501D-80EA3476540E}"/>
              </a:ext>
            </a:extLst>
          </p:cNvPr>
          <p:cNvGrpSpPr/>
          <p:nvPr/>
        </p:nvGrpSpPr>
        <p:grpSpPr>
          <a:xfrm>
            <a:off x="6124806" y="3685941"/>
            <a:ext cx="636230" cy="138924"/>
            <a:chOff x="4731094" y="1347926"/>
            <a:chExt cx="506586" cy="138924"/>
          </a:xfrm>
        </p:grpSpPr>
        <p:grpSp>
          <p:nvGrpSpPr>
            <p:cNvPr id="204" name="Group 203">
              <a:extLst>
                <a:ext uri="{FF2B5EF4-FFF2-40B4-BE49-F238E27FC236}">
                  <a16:creationId xmlns:a16="http://schemas.microsoft.com/office/drawing/2014/main" id="{F90BB382-83D9-4BE6-D015-2ABCFEE023D6}"/>
                </a:ext>
              </a:extLst>
            </p:cNvPr>
            <p:cNvGrpSpPr/>
            <p:nvPr/>
          </p:nvGrpSpPr>
          <p:grpSpPr>
            <a:xfrm>
              <a:off x="4731094" y="1347926"/>
              <a:ext cx="320231" cy="138924"/>
              <a:chOff x="2847806" y="2447996"/>
              <a:chExt cx="548640" cy="138924"/>
            </a:xfrm>
          </p:grpSpPr>
          <p:grpSp>
            <p:nvGrpSpPr>
              <p:cNvPr id="220" name="Group 219">
                <a:extLst>
                  <a:ext uri="{FF2B5EF4-FFF2-40B4-BE49-F238E27FC236}">
                    <a16:creationId xmlns:a16="http://schemas.microsoft.com/office/drawing/2014/main" id="{3B6C6077-CE79-16F0-7EC6-337659AA6BCE}"/>
                  </a:ext>
                </a:extLst>
              </p:cNvPr>
              <p:cNvGrpSpPr/>
              <p:nvPr/>
            </p:nvGrpSpPr>
            <p:grpSpPr>
              <a:xfrm>
                <a:off x="2847806" y="2450780"/>
                <a:ext cx="548640" cy="136140"/>
                <a:chOff x="2073106" y="2784155"/>
                <a:chExt cx="548640" cy="136140"/>
              </a:xfrm>
            </p:grpSpPr>
            <p:sp>
              <p:nvSpPr>
                <p:cNvPr id="224" name="Rectangle 223">
                  <a:extLst>
                    <a:ext uri="{FF2B5EF4-FFF2-40B4-BE49-F238E27FC236}">
                      <a16:creationId xmlns:a16="http://schemas.microsoft.com/office/drawing/2014/main" id="{FAF98AD8-F219-9757-749E-6437D759A736}"/>
                    </a:ext>
                  </a:extLst>
                </p:cNvPr>
                <p:cNvSpPr/>
                <p:nvPr/>
              </p:nvSpPr>
              <p:spPr>
                <a:xfrm>
                  <a:off x="2073106" y="2784497"/>
                  <a:ext cx="548640" cy="132623"/>
                </a:xfrm>
                <a:prstGeom prst="rect">
                  <a:avLst/>
                </a:prstGeom>
                <a:no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239" name="Straight Connector 238">
                  <a:extLst>
                    <a:ext uri="{FF2B5EF4-FFF2-40B4-BE49-F238E27FC236}">
                      <a16:creationId xmlns:a16="http://schemas.microsoft.com/office/drawing/2014/main" id="{3DD28937-73B6-3CEA-5997-858CE06B3AE8}"/>
                    </a:ext>
                  </a:extLst>
                </p:cNvPr>
                <p:cNvCxnSpPr>
                  <a:stCxn id="224" idx="0"/>
                  <a:endCxn id="224" idx="2"/>
                </p:cNvCxnSpPr>
                <p:nvPr/>
              </p:nvCxnSpPr>
              <p:spPr>
                <a:xfrm>
                  <a:off x="2347426" y="2784497"/>
                  <a:ext cx="0" cy="132623"/>
                </a:xfrm>
                <a:prstGeom prst="line">
                  <a:avLst/>
                </a:prstGeom>
                <a:noFill/>
                <a:ln w="22225" cap="flat" cmpd="sng" algn="ctr">
                  <a:solidFill>
                    <a:sysClr val="windowText" lastClr="000000"/>
                  </a:solidFill>
                  <a:prstDash val="solid"/>
                  <a:miter lim="800000"/>
                </a:ln>
                <a:effectLst/>
              </p:spPr>
            </p:cxnSp>
            <p:cxnSp>
              <p:nvCxnSpPr>
                <p:cNvPr id="240" name="Straight Connector 239">
                  <a:extLst>
                    <a:ext uri="{FF2B5EF4-FFF2-40B4-BE49-F238E27FC236}">
                      <a16:creationId xmlns:a16="http://schemas.microsoft.com/office/drawing/2014/main" id="{C20A2C37-AB64-61FB-CEE3-B59D4C058374}"/>
                    </a:ext>
                  </a:extLst>
                </p:cNvPr>
                <p:cNvCxnSpPr/>
                <p:nvPr/>
              </p:nvCxnSpPr>
              <p:spPr>
                <a:xfrm>
                  <a:off x="2210266" y="2787672"/>
                  <a:ext cx="0" cy="132623"/>
                </a:xfrm>
                <a:prstGeom prst="line">
                  <a:avLst/>
                </a:prstGeom>
                <a:noFill/>
                <a:ln w="22225" cap="flat" cmpd="sng" algn="ctr">
                  <a:solidFill>
                    <a:sysClr val="windowText" lastClr="000000"/>
                  </a:solidFill>
                  <a:prstDash val="solid"/>
                  <a:miter lim="800000"/>
                </a:ln>
                <a:effectLst/>
              </p:spPr>
            </p:cxnSp>
            <p:cxnSp>
              <p:nvCxnSpPr>
                <p:cNvPr id="241" name="Straight Connector 240">
                  <a:extLst>
                    <a:ext uri="{FF2B5EF4-FFF2-40B4-BE49-F238E27FC236}">
                      <a16:creationId xmlns:a16="http://schemas.microsoft.com/office/drawing/2014/main" id="{B3BC7FB1-D899-2ABB-D280-BFC23155FE51}"/>
                    </a:ext>
                  </a:extLst>
                </p:cNvPr>
                <p:cNvCxnSpPr/>
                <p:nvPr/>
              </p:nvCxnSpPr>
              <p:spPr>
                <a:xfrm>
                  <a:off x="2484586" y="2784155"/>
                  <a:ext cx="0" cy="132623"/>
                </a:xfrm>
                <a:prstGeom prst="line">
                  <a:avLst/>
                </a:prstGeom>
                <a:noFill/>
                <a:ln w="22225" cap="flat" cmpd="sng" algn="ctr">
                  <a:solidFill>
                    <a:sysClr val="windowText" lastClr="000000"/>
                  </a:solidFill>
                  <a:prstDash val="solid"/>
                  <a:miter lim="800000"/>
                </a:ln>
                <a:effectLst/>
              </p:spPr>
            </p:cxnSp>
          </p:grpSp>
          <p:cxnSp>
            <p:nvCxnSpPr>
              <p:cNvPr id="221" name="Straight Connector 220">
                <a:extLst>
                  <a:ext uri="{FF2B5EF4-FFF2-40B4-BE49-F238E27FC236}">
                    <a16:creationId xmlns:a16="http://schemas.microsoft.com/office/drawing/2014/main" id="{5849A5D6-2792-95C3-9E92-29001F18EB71}"/>
                  </a:ext>
                </a:extLst>
              </p:cNvPr>
              <p:cNvCxnSpPr/>
              <p:nvPr/>
            </p:nvCxnSpPr>
            <p:spPr>
              <a:xfrm>
                <a:off x="2847806" y="2447996"/>
                <a:ext cx="0" cy="132623"/>
              </a:xfrm>
              <a:prstGeom prst="line">
                <a:avLst/>
              </a:prstGeom>
              <a:noFill/>
              <a:ln w="22225" cap="flat" cmpd="sng" algn="ctr">
                <a:solidFill>
                  <a:sysClr val="windowText" lastClr="000000"/>
                </a:solidFill>
                <a:prstDash val="solid"/>
                <a:miter lim="800000"/>
              </a:ln>
              <a:effectLst/>
            </p:spPr>
          </p:cxnSp>
        </p:grpSp>
        <p:cxnSp>
          <p:nvCxnSpPr>
            <p:cNvPr id="217" name="Straight Arrow Connector 216">
              <a:extLst>
                <a:ext uri="{FF2B5EF4-FFF2-40B4-BE49-F238E27FC236}">
                  <a16:creationId xmlns:a16="http://schemas.microsoft.com/office/drawing/2014/main" id="{200DD4B1-F6FF-0FC1-F691-85D191B3D4A3}"/>
                </a:ext>
              </a:extLst>
            </p:cNvPr>
            <p:cNvCxnSpPr>
              <a:stCxn id="224" idx="3"/>
            </p:cNvCxnSpPr>
            <p:nvPr/>
          </p:nvCxnSpPr>
          <p:spPr>
            <a:xfrm flipV="1">
              <a:off x="5051325" y="1417066"/>
              <a:ext cx="186355" cy="298"/>
            </a:xfrm>
            <a:prstGeom prst="straightConnector1">
              <a:avLst/>
            </a:prstGeom>
            <a:noFill/>
            <a:ln w="22225" cap="flat" cmpd="sng" algn="ctr">
              <a:solidFill>
                <a:sysClr val="windowText" lastClr="000000"/>
              </a:solidFill>
              <a:prstDash val="solid"/>
              <a:miter lim="800000"/>
              <a:headEnd type="triangle" w="med" len="med"/>
              <a:tailEnd type="triangle" w="med" len="med"/>
            </a:ln>
            <a:effectLst/>
          </p:spPr>
        </p:cxnSp>
      </p:grpSp>
      <p:grpSp>
        <p:nvGrpSpPr>
          <p:cNvPr id="146" name="Group 145">
            <a:extLst>
              <a:ext uri="{FF2B5EF4-FFF2-40B4-BE49-F238E27FC236}">
                <a16:creationId xmlns:a16="http://schemas.microsoft.com/office/drawing/2014/main" id="{B23D48FA-BD0A-3007-9958-1A705520D2C5}"/>
              </a:ext>
            </a:extLst>
          </p:cNvPr>
          <p:cNvGrpSpPr/>
          <p:nvPr/>
        </p:nvGrpSpPr>
        <p:grpSpPr>
          <a:xfrm>
            <a:off x="2537345" y="2294761"/>
            <a:ext cx="3573308" cy="2659138"/>
            <a:chOff x="2537345" y="2294761"/>
            <a:chExt cx="3573308" cy="2659138"/>
          </a:xfrm>
        </p:grpSpPr>
        <p:sp>
          <p:nvSpPr>
            <p:cNvPr id="179" name="Rounded Rectangle 178">
              <a:extLst>
                <a:ext uri="{FF2B5EF4-FFF2-40B4-BE49-F238E27FC236}">
                  <a16:creationId xmlns:a16="http://schemas.microsoft.com/office/drawing/2014/main" id="{BB8B7F6C-5D98-1D3F-12BD-885DAA8E9BB7}"/>
                </a:ext>
              </a:extLst>
            </p:cNvPr>
            <p:cNvSpPr/>
            <p:nvPr/>
          </p:nvSpPr>
          <p:spPr>
            <a:xfrm>
              <a:off x="2984476" y="2294761"/>
              <a:ext cx="2944802" cy="2659138"/>
            </a:xfrm>
            <a:prstGeom prst="roundRect">
              <a:avLst>
                <a:gd name="adj" fmla="val 2880"/>
              </a:avLst>
            </a:prstGeom>
            <a:solidFill>
              <a:srgbClr val="FFC000">
                <a:lumMod val="20000"/>
                <a:lumOff val="80000"/>
              </a:srgbClr>
            </a:solidFill>
            <a:ln w="25400" cap="flat" cmpd="sng" algn="ctr">
              <a:solidFill>
                <a:sysClr val="windowText" lastClr="000000"/>
              </a:solidFill>
              <a:prstDash val="solid"/>
              <a:miter lim="800000"/>
            </a:ln>
            <a:effectLst/>
          </p:spPr>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black"/>
                  </a:solidFill>
                  <a:effectLst/>
                  <a:uLnTx/>
                  <a:uFillTx/>
                  <a:latin typeface="Gill Sans MT" panose="020B0502020104020203" pitchFamily="34" charset="77"/>
                  <a:ea typeface="+mn-ea"/>
                  <a:cs typeface="+mn-cs"/>
                </a:rPr>
                <a:t>Hash Lookup Unit</a:t>
              </a:r>
            </a:p>
          </p:txBody>
        </p:sp>
        <p:cxnSp>
          <p:nvCxnSpPr>
            <p:cNvPr id="180" name="Straight Arrow Connector 179">
              <a:extLst>
                <a:ext uri="{FF2B5EF4-FFF2-40B4-BE49-F238E27FC236}">
                  <a16:creationId xmlns:a16="http://schemas.microsoft.com/office/drawing/2014/main" id="{ECF54433-4186-5F49-1A42-DA91C10E1EFB}"/>
                </a:ext>
              </a:extLst>
            </p:cNvPr>
            <p:cNvCxnSpPr>
              <a:cxnSpLocks/>
              <a:endCxn id="181" idx="1"/>
            </p:cNvCxnSpPr>
            <p:nvPr/>
          </p:nvCxnSpPr>
          <p:spPr>
            <a:xfrm flipV="1">
              <a:off x="2853423" y="4018190"/>
              <a:ext cx="248698" cy="2988"/>
            </a:xfrm>
            <a:prstGeom prst="straightConnector1">
              <a:avLst/>
            </a:prstGeom>
            <a:noFill/>
            <a:ln w="22225" cap="flat" cmpd="sng" algn="ctr">
              <a:solidFill>
                <a:sysClr val="windowText" lastClr="000000"/>
              </a:solidFill>
              <a:prstDash val="solid"/>
              <a:miter lim="800000"/>
              <a:tailEnd type="triangle" w="med" len="med"/>
            </a:ln>
            <a:effectLst/>
          </p:spPr>
        </p:cxnSp>
        <p:sp>
          <p:nvSpPr>
            <p:cNvPr id="181" name="Rectangle 180">
              <a:extLst>
                <a:ext uri="{FF2B5EF4-FFF2-40B4-BE49-F238E27FC236}">
                  <a16:creationId xmlns:a16="http://schemas.microsoft.com/office/drawing/2014/main" id="{CB860476-564B-5B93-66EE-E58F2529008F}"/>
                </a:ext>
              </a:extLst>
            </p:cNvPr>
            <p:cNvSpPr/>
            <p:nvPr/>
          </p:nvSpPr>
          <p:spPr>
            <a:xfrm>
              <a:off x="3102121" y="3603950"/>
              <a:ext cx="811356" cy="828480"/>
            </a:xfrm>
            <a:prstGeom prst="rect">
              <a:avLst/>
            </a:prstGeom>
            <a:solidFill>
              <a:srgbClr val="FFC000">
                <a:lumMod val="40000"/>
                <a:lumOff val="60000"/>
              </a:srgbClr>
            </a:solid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endParaRPr>
            </a:p>
          </p:txBody>
        </p:sp>
        <p:grpSp>
          <p:nvGrpSpPr>
            <p:cNvPr id="182" name="Group 181">
              <a:extLst>
                <a:ext uri="{FF2B5EF4-FFF2-40B4-BE49-F238E27FC236}">
                  <a16:creationId xmlns:a16="http://schemas.microsoft.com/office/drawing/2014/main" id="{C85D30C0-A2AD-2D72-7191-E06910D90BFF}"/>
                </a:ext>
              </a:extLst>
            </p:cNvPr>
            <p:cNvGrpSpPr/>
            <p:nvPr/>
          </p:nvGrpSpPr>
          <p:grpSpPr>
            <a:xfrm>
              <a:off x="3157258" y="3706625"/>
              <a:ext cx="677370" cy="540100"/>
              <a:chOff x="5105081" y="760759"/>
              <a:chExt cx="484038" cy="367543"/>
            </a:xfrm>
          </p:grpSpPr>
          <p:sp>
            <p:nvSpPr>
              <p:cNvPr id="183" name="Oval 182">
                <a:extLst>
                  <a:ext uri="{FF2B5EF4-FFF2-40B4-BE49-F238E27FC236}">
                    <a16:creationId xmlns:a16="http://schemas.microsoft.com/office/drawing/2014/main" id="{F99203C0-D692-6597-ABCA-C9157EBCB5BC}"/>
                  </a:ext>
                </a:extLst>
              </p:cNvPr>
              <p:cNvSpPr/>
              <p:nvPr/>
            </p:nvSpPr>
            <p:spPr>
              <a:xfrm>
                <a:off x="5289142" y="760759"/>
                <a:ext cx="132861" cy="132861"/>
              </a:xfrm>
              <a:prstGeom prst="ellipse">
                <a:avLst/>
              </a:prstGeom>
              <a:solidFill>
                <a:srgbClr val="FFC000">
                  <a:lumMod val="20000"/>
                  <a:lumOff val="80000"/>
                </a:srgbClr>
              </a:solid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84" name="Oval 183">
                <a:extLst>
                  <a:ext uri="{FF2B5EF4-FFF2-40B4-BE49-F238E27FC236}">
                    <a16:creationId xmlns:a16="http://schemas.microsoft.com/office/drawing/2014/main" id="{EBE34565-A48A-96A3-8FC2-FA2656796BFA}"/>
                  </a:ext>
                </a:extLst>
              </p:cNvPr>
              <p:cNvSpPr/>
              <p:nvPr/>
            </p:nvSpPr>
            <p:spPr>
              <a:xfrm>
                <a:off x="5456258" y="971534"/>
                <a:ext cx="132861" cy="132861"/>
              </a:xfrm>
              <a:prstGeom prst="ellipse">
                <a:avLst/>
              </a:prstGeom>
              <a:solidFill>
                <a:srgbClr val="FFC000">
                  <a:lumMod val="20000"/>
                  <a:lumOff val="80000"/>
                </a:srgbClr>
              </a:solid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185" name="Oval 184">
                <a:extLst>
                  <a:ext uri="{FF2B5EF4-FFF2-40B4-BE49-F238E27FC236}">
                    <a16:creationId xmlns:a16="http://schemas.microsoft.com/office/drawing/2014/main" id="{E188564C-C420-9E4B-5D87-1CEECE535702}"/>
                  </a:ext>
                </a:extLst>
              </p:cNvPr>
              <p:cNvSpPr/>
              <p:nvPr/>
            </p:nvSpPr>
            <p:spPr>
              <a:xfrm>
                <a:off x="5105081" y="995441"/>
                <a:ext cx="132861" cy="132861"/>
              </a:xfrm>
              <a:prstGeom prst="ellipse">
                <a:avLst/>
              </a:prstGeom>
              <a:solidFill>
                <a:srgbClr val="FFC000">
                  <a:lumMod val="20000"/>
                  <a:lumOff val="80000"/>
                </a:srgbClr>
              </a:solid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186" name="Curved Connector 185">
                <a:extLst>
                  <a:ext uri="{FF2B5EF4-FFF2-40B4-BE49-F238E27FC236}">
                    <a16:creationId xmlns:a16="http://schemas.microsoft.com/office/drawing/2014/main" id="{1FDF9087-89CE-0133-42F0-47ED3B102079}"/>
                  </a:ext>
                </a:extLst>
              </p:cNvPr>
              <p:cNvCxnSpPr>
                <a:cxnSpLocks/>
                <a:stCxn id="183" idx="6"/>
                <a:endCxn id="184" idx="0"/>
              </p:cNvCxnSpPr>
              <p:nvPr/>
            </p:nvCxnSpPr>
            <p:spPr>
              <a:xfrm>
                <a:off x="5422003" y="827190"/>
                <a:ext cx="100686" cy="144344"/>
              </a:xfrm>
              <a:prstGeom prst="curvedConnector2">
                <a:avLst/>
              </a:prstGeom>
              <a:noFill/>
              <a:ln w="22225" cap="flat" cmpd="sng" algn="ctr">
                <a:solidFill>
                  <a:sysClr val="windowText" lastClr="000000"/>
                </a:solidFill>
                <a:prstDash val="solid"/>
                <a:miter lim="800000"/>
                <a:tailEnd type="triangle" w="sm" len="sm"/>
              </a:ln>
              <a:effectLst/>
            </p:spPr>
          </p:cxnSp>
          <p:cxnSp>
            <p:nvCxnSpPr>
              <p:cNvPr id="187" name="Curved Connector 186">
                <a:extLst>
                  <a:ext uri="{FF2B5EF4-FFF2-40B4-BE49-F238E27FC236}">
                    <a16:creationId xmlns:a16="http://schemas.microsoft.com/office/drawing/2014/main" id="{C1ABA34D-84BE-C771-7974-0EFD79FCE723}"/>
                  </a:ext>
                </a:extLst>
              </p:cNvPr>
              <p:cNvCxnSpPr>
                <a:cxnSpLocks/>
                <a:stCxn id="184" idx="4"/>
                <a:endCxn id="185" idx="5"/>
              </p:cNvCxnSpPr>
              <p:nvPr/>
            </p:nvCxnSpPr>
            <p:spPr>
              <a:xfrm rot="5400000">
                <a:off x="5368362" y="954518"/>
                <a:ext cx="4450" cy="304204"/>
              </a:xfrm>
              <a:prstGeom prst="curvedConnector3">
                <a:avLst>
                  <a:gd name="adj1" fmla="val 1459281"/>
                </a:avLst>
              </a:prstGeom>
              <a:noFill/>
              <a:ln w="22225" cap="flat" cmpd="sng" algn="ctr">
                <a:solidFill>
                  <a:sysClr val="windowText" lastClr="000000"/>
                </a:solidFill>
                <a:prstDash val="solid"/>
                <a:miter lim="800000"/>
                <a:tailEnd type="triangle" w="sm" len="sm"/>
              </a:ln>
              <a:effectLst/>
            </p:spPr>
          </p:cxnSp>
          <p:cxnSp>
            <p:nvCxnSpPr>
              <p:cNvPr id="188" name="Curved Connector 187">
                <a:extLst>
                  <a:ext uri="{FF2B5EF4-FFF2-40B4-BE49-F238E27FC236}">
                    <a16:creationId xmlns:a16="http://schemas.microsoft.com/office/drawing/2014/main" id="{24FB9D5F-BA21-C580-6620-C8572A34CC82}"/>
                  </a:ext>
                </a:extLst>
              </p:cNvPr>
              <p:cNvCxnSpPr>
                <a:cxnSpLocks/>
                <a:stCxn id="185" idx="0"/>
                <a:endCxn id="183" idx="2"/>
              </p:cNvCxnSpPr>
              <p:nvPr/>
            </p:nvCxnSpPr>
            <p:spPr>
              <a:xfrm rot="5400000" flipH="1" flipV="1">
                <a:off x="5146202" y="852501"/>
                <a:ext cx="168251" cy="117630"/>
              </a:xfrm>
              <a:prstGeom prst="curvedConnector2">
                <a:avLst/>
              </a:prstGeom>
              <a:noFill/>
              <a:ln w="22225" cap="flat" cmpd="sng" algn="ctr">
                <a:solidFill>
                  <a:sysClr val="windowText" lastClr="000000"/>
                </a:solidFill>
                <a:prstDash val="solid"/>
                <a:miter lim="800000"/>
                <a:tailEnd type="triangle" w="sm" len="sm"/>
              </a:ln>
              <a:effectLst/>
            </p:spPr>
          </p:cxnSp>
          <p:cxnSp>
            <p:nvCxnSpPr>
              <p:cNvPr id="189" name="Curved Connector 188">
                <a:extLst>
                  <a:ext uri="{FF2B5EF4-FFF2-40B4-BE49-F238E27FC236}">
                    <a16:creationId xmlns:a16="http://schemas.microsoft.com/office/drawing/2014/main" id="{A6CE8E12-DEAD-FD95-743C-D769C6589937}"/>
                  </a:ext>
                </a:extLst>
              </p:cNvPr>
              <p:cNvCxnSpPr>
                <a:cxnSpLocks/>
                <a:stCxn id="184" idx="2"/>
                <a:endCxn id="183" idx="4"/>
              </p:cNvCxnSpPr>
              <p:nvPr/>
            </p:nvCxnSpPr>
            <p:spPr>
              <a:xfrm rot="10800000">
                <a:off x="5355574" y="893621"/>
                <a:ext cx="100685" cy="144345"/>
              </a:xfrm>
              <a:prstGeom prst="curvedConnector2">
                <a:avLst/>
              </a:prstGeom>
              <a:noFill/>
              <a:ln w="22225" cap="flat" cmpd="sng" algn="ctr">
                <a:solidFill>
                  <a:sysClr val="windowText" lastClr="000000"/>
                </a:solidFill>
                <a:prstDash val="solid"/>
                <a:miter lim="800000"/>
                <a:tailEnd type="triangle" w="sm" len="sm"/>
              </a:ln>
              <a:effectLst/>
            </p:spPr>
          </p:cxnSp>
        </p:grpSp>
        <p:sp>
          <p:nvSpPr>
            <p:cNvPr id="190" name="Rectangle 189">
              <a:extLst>
                <a:ext uri="{FF2B5EF4-FFF2-40B4-BE49-F238E27FC236}">
                  <a16:creationId xmlns:a16="http://schemas.microsoft.com/office/drawing/2014/main" id="{1BF93ADF-9E68-8651-581E-6C896695798C}"/>
                </a:ext>
              </a:extLst>
            </p:cNvPr>
            <p:cNvSpPr/>
            <p:nvPr/>
          </p:nvSpPr>
          <p:spPr>
            <a:xfrm>
              <a:off x="2928421" y="3245005"/>
              <a:ext cx="1181292" cy="227753"/>
            </a:xfrm>
            <a:prstGeom prst="rect">
              <a:avLst/>
            </a:prstGeom>
            <a:noFill/>
            <a:ln w="12700" cap="flat" cmpd="sng" algn="ctr">
              <a:no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Front-End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Engine</a:t>
              </a:r>
            </a:p>
          </p:txBody>
        </p:sp>
        <p:cxnSp>
          <p:nvCxnSpPr>
            <p:cNvPr id="191" name="Elbow Connector 190">
              <a:extLst>
                <a:ext uri="{FF2B5EF4-FFF2-40B4-BE49-F238E27FC236}">
                  <a16:creationId xmlns:a16="http://schemas.microsoft.com/office/drawing/2014/main" id="{0168C0E9-52A9-379C-8F74-EE0966EC664C}"/>
                </a:ext>
              </a:extLst>
            </p:cNvPr>
            <p:cNvCxnSpPr>
              <a:cxnSpLocks/>
              <a:stCxn id="181" idx="3"/>
              <a:endCxn id="386" idx="1"/>
            </p:cNvCxnSpPr>
            <p:nvPr/>
          </p:nvCxnSpPr>
          <p:spPr>
            <a:xfrm>
              <a:off x="3913477" y="4018190"/>
              <a:ext cx="544878" cy="497180"/>
            </a:xfrm>
            <a:prstGeom prst="bentConnector3">
              <a:avLst/>
            </a:prstGeom>
            <a:noFill/>
            <a:ln w="22225" cap="flat" cmpd="sng" algn="ctr">
              <a:solidFill>
                <a:sysClr val="windowText" lastClr="000000"/>
              </a:solidFill>
              <a:prstDash val="solid"/>
              <a:miter lim="800000"/>
              <a:tailEnd type="triangle" w="med" len="sm"/>
            </a:ln>
            <a:effectLst/>
          </p:spPr>
        </p:cxnSp>
        <p:cxnSp>
          <p:nvCxnSpPr>
            <p:cNvPr id="193" name="Elbow Connector 192">
              <a:extLst>
                <a:ext uri="{FF2B5EF4-FFF2-40B4-BE49-F238E27FC236}">
                  <a16:creationId xmlns:a16="http://schemas.microsoft.com/office/drawing/2014/main" id="{91320679-EF30-F457-2995-8EFDA9393E89}"/>
                </a:ext>
              </a:extLst>
            </p:cNvPr>
            <p:cNvCxnSpPr>
              <a:cxnSpLocks/>
              <a:stCxn id="404" idx="3"/>
            </p:cNvCxnSpPr>
            <p:nvPr/>
          </p:nvCxnSpPr>
          <p:spPr>
            <a:xfrm>
              <a:off x="5340756" y="3231365"/>
              <a:ext cx="769897" cy="531492"/>
            </a:xfrm>
            <a:prstGeom prst="bentConnector3">
              <a:avLst>
                <a:gd name="adj1" fmla="val 50000"/>
              </a:avLst>
            </a:prstGeom>
            <a:noFill/>
            <a:ln w="22225" cap="flat" cmpd="sng" algn="ctr">
              <a:solidFill>
                <a:sysClr val="windowText" lastClr="000000"/>
              </a:solidFill>
              <a:prstDash val="solid"/>
              <a:miter lim="800000"/>
              <a:tailEnd type="triangle" w="med" len="med"/>
            </a:ln>
            <a:effectLst/>
          </p:spPr>
        </p:cxnSp>
        <p:cxnSp>
          <p:nvCxnSpPr>
            <p:cNvPr id="194" name="Elbow Connector 193">
              <a:extLst>
                <a:ext uri="{FF2B5EF4-FFF2-40B4-BE49-F238E27FC236}">
                  <a16:creationId xmlns:a16="http://schemas.microsoft.com/office/drawing/2014/main" id="{EE5C1B04-7E57-C2BA-AEBA-537346A9554E}"/>
                </a:ext>
              </a:extLst>
            </p:cNvPr>
            <p:cNvCxnSpPr>
              <a:cxnSpLocks/>
              <a:stCxn id="398" idx="3"/>
            </p:cNvCxnSpPr>
            <p:nvPr/>
          </p:nvCxnSpPr>
          <p:spPr>
            <a:xfrm>
              <a:off x="5337199" y="3663521"/>
              <a:ext cx="773454" cy="99336"/>
            </a:xfrm>
            <a:prstGeom prst="bentConnector3">
              <a:avLst>
                <a:gd name="adj1" fmla="val 50000"/>
              </a:avLst>
            </a:prstGeom>
            <a:noFill/>
            <a:ln w="22225" cap="flat" cmpd="sng" algn="ctr">
              <a:solidFill>
                <a:sysClr val="windowText" lastClr="000000"/>
              </a:solidFill>
              <a:prstDash val="solid"/>
              <a:miter lim="800000"/>
              <a:tailEnd type="triangle" w="med" len="med"/>
            </a:ln>
            <a:effectLst/>
          </p:spPr>
        </p:cxnSp>
        <p:cxnSp>
          <p:nvCxnSpPr>
            <p:cNvPr id="195" name="Elbow Connector 194">
              <a:extLst>
                <a:ext uri="{FF2B5EF4-FFF2-40B4-BE49-F238E27FC236}">
                  <a16:creationId xmlns:a16="http://schemas.microsoft.com/office/drawing/2014/main" id="{1DC64AFB-AEA8-E81C-F4F2-E3CE13C1B15F}"/>
                </a:ext>
              </a:extLst>
            </p:cNvPr>
            <p:cNvCxnSpPr>
              <a:cxnSpLocks/>
              <a:stCxn id="392" idx="3"/>
            </p:cNvCxnSpPr>
            <p:nvPr/>
          </p:nvCxnSpPr>
          <p:spPr>
            <a:xfrm flipV="1">
              <a:off x="5342277" y="3762857"/>
              <a:ext cx="768376" cy="331809"/>
            </a:xfrm>
            <a:prstGeom prst="bentConnector3">
              <a:avLst>
                <a:gd name="adj1" fmla="val 50000"/>
              </a:avLst>
            </a:prstGeom>
            <a:noFill/>
            <a:ln w="22225" cap="flat" cmpd="sng" algn="ctr">
              <a:solidFill>
                <a:sysClr val="windowText" lastClr="000000"/>
              </a:solidFill>
              <a:prstDash val="solid"/>
              <a:miter lim="800000"/>
              <a:tailEnd type="triangle" w="med" len="med"/>
            </a:ln>
            <a:effectLst/>
          </p:spPr>
        </p:cxnSp>
        <p:cxnSp>
          <p:nvCxnSpPr>
            <p:cNvPr id="196" name="Elbow Connector 195">
              <a:extLst>
                <a:ext uri="{FF2B5EF4-FFF2-40B4-BE49-F238E27FC236}">
                  <a16:creationId xmlns:a16="http://schemas.microsoft.com/office/drawing/2014/main" id="{94BCD264-AD61-D8C6-8168-5E8786EB5646}"/>
                </a:ext>
              </a:extLst>
            </p:cNvPr>
            <p:cNvCxnSpPr>
              <a:cxnSpLocks/>
              <a:stCxn id="386" idx="3"/>
            </p:cNvCxnSpPr>
            <p:nvPr/>
          </p:nvCxnSpPr>
          <p:spPr>
            <a:xfrm flipV="1">
              <a:off x="5346744" y="3762857"/>
              <a:ext cx="763909" cy="752513"/>
            </a:xfrm>
            <a:prstGeom prst="bentConnector3">
              <a:avLst>
                <a:gd name="adj1" fmla="val 50000"/>
              </a:avLst>
            </a:prstGeom>
            <a:noFill/>
            <a:ln w="22225" cap="flat" cmpd="sng" algn="ctr">
              <a:solidFill>
                <a:sysClr val="windowText" lastClr="000000"/>
              </a:solidFill>
              <a:prstDash val="solid"/>
              <a:miter lim="800000"/>
              <a:tailEnd type="triangle" w="med" len="med"/>
            </a:ln>
            <a:effectLst/>
          </p:spPr>
        </p:cxnSp>
        <p:cxnSp>
          <p:nvCxnSpPr>
            <p:cNvPr id="198" name="Elbow Connector 197">
              <a:extLst>
                <a:ext uri="{FF2B5EF4-FFF2-40B4-BE49-F238E27FC236}">
                  <a16:creationId xmlns:a16="http://schemas.microsoft.com/office/drawing/2014/main" id="{4C4B2C47-3346-B6AE-83BD-8FE8C1876D59}"/>
                </a:ext>
              </a:extLst>
            </p:cNvPr>
            <p:cNvCxnSpPr>
              <a:cxnSpLocks/>
              <a:stCxn id="181" idx="3"/>
              <a:endCxn id="404" idx="1"/>
            </p:cNvCxnSpPr>
            <p:nvPr/>
          </p:nvCxnSpPr>
          <p:spPr>
            <a:xfrm flipV="1">
              <a:off x="3913477" y="3231365"/>
              <a:ext cx="538889" cy="786825"/>
            </a:xfrm>
            <a:prstGeom prst="bentConnector3">
              <a:avLst/>
            </a:prstGeom>
            <a:noFill/>
            <a:ln w="22225" cap="flat" cmpd="sng" algn="ctr">
              <a:solidFill>
                <a:sysClr val="windowText" lastClr="000000"/>
              </a:solidFill>
              <a:prstDash val="solid"/>
              <a:miter lim="800000"/>
              <a:tailEnd type="triangle" w="med" len="sm"/>
            </a:ln>
            <a:effectLst/>
          </p:spPr>
        </p:cxnSp>
        <p:cxnSp>
          <p:nvCxnSpPr>
            <p:cNvPr id="199" name="Elbow Connector 198">
              <a:extLst>
                <a:ext uri="{FF2B5EF4-FFF2-40B4-BE49-F238E27FC236}">
                  <a16:creationId xmlns:a16="http://schemas.microsoft.com/office/drawing/2014/main" id="{5405F676-BD3D-EF69-A391-36FA3D0D637B}"/>
                </a:ext>
              </a:extLst>
            </p:cNvPr>
            <p:cNvCxnSpPr>
              <a:cxnSpLocks/>
              <a:stCxn id="181" idx="3"/>
              <a:endCxn id="398" idx="1"/>
            </p:cNvCxnSpPr>
            <p:nvPr/>
          </p:nvCxnSpPr>
          <p:spPr>
            <a:xfrm flipV="1">
              <a:off x="3913477" y="3663521"/>
              <a:ext cx="535333" cy="354669"/>
            </a:xfrm>
            <a:prstGeom prst="bentConnector3">
              <a:avLst/>
            </a:prstGeom>
            <a:noFill/>
            <a:ln w="22225" cap="flat" cmpd="sng" algn="ctr">
              <a:solidFill>
                <a:sysClr val="windowText" lastClr="000000"/>
              </a:solidFill>
              <a:prstDash val="solid"/>
              <a:miter lim="800000"/>
              <a:tailEnd type="triangle" w="med" len="sm"/>
            </a:ln>
            <a:effectLst/>
          </p:spPr>
        </p:cxnSp>
        <p:cxnSp>
          <p:nvCxnSpPr>
            <p:cNvPr id="200" name="Elbow Connector 199">
              <a:extLst>
                <a:ext uri="{FF2B5EF4-FFF2-40B4-BE49-F238E27FC236}">
                  <a16:creationId xmlns:a16="http://schemas.microsoft.com/office/drawing/2014/main" id="{3CFF305D-CDAA-F958-87B1-B57355FB24C4}"/>
                </a:ext>
              </a:extLst>
            </p:cNvPr>
            <p:cNvCxnSpPr>
              <a:cxnSpLocks/>
              <a:stCxn id="181" idx="3"/>
              <a:endCxn id="392" idx="1"/>
            </p:cNvCxnSpPr>
            <p:nvPr/>
          </p:nvCxnSpPr>
          <p:spPr>
            <a:xfrm>
              <a:off x="3913477" y="4018190"/>
              <a:ext cx="540411" cy="76476"/>
            </a:xfrm>
            <a:prstGeom prst="bentConnector3">
              <a:avLst>
                <a:gd name="adj1" fmla="val 50000"/>
              </a:avLst>
            </a:prstGeom>
            <a:noFill/>
            <a:ln w="22225" cap="flat" cmpd="sng" algn="ctr">
              <a:solidFill>
                <a:sysClr val="windowText" lastClr="000000"/>
              </a:solidFill>
              <a:prstDash val="solid"/>
              <a:miter lim="800000"/>
              <a:tailEnd type="triangle" w="med" len="sm"/>
            </a:ln>
            <a:effectLst/>
          </p:spPr>
        </p:cxnSp>
        <p:grpSp>
          <p:nvGrpSpPr>
            <p:cNvPr id="375" name="Group 374">
              <a:extLst>
                <a:ext uri="{FF2B5EF4-FFF2-40B4-BE49-F238E27FC236}">
                  <a16:creationId xmlns:a16="http://schemas.microsoft.com/office/drawing/2014/main" id="{DD1BA08D-58A9-C9C4-5CB8-BDED5EAD8283}"/>
                </a:ext>
              </a:extLst>
            </p:cNvPr>
            <p:cNvGrpSpPr/>
            <p:nvPr/>
          </p:nvGrpSpPr>
          <p:grpSpPr>
            <a:xfrm>
              <a:off x="4448810" y="2815049"/>
              <a:ext cx="897934" cy="1910413"/>
              <a:chOff x="4326696" y="2367288"/>
              <a:chExt cx="897934" cy="1910413"/>
            </a:xfrm>
          </p:grpSpPr>
          <p:grpSp>
            <p:nvGrpSpPr>
              <p:cNvPr id="376" name="Group 375">
                <a:extLst>
                  <a:ext uri="{FF2B5EF4-FFF2-40B4-BE49-F238E27FC236}">
                    <a16:creationId xmlns:a16="http://schemas.microsoft.com/office/drawing/2014/main" id="{4DACE2CD-0D26-6345-88FC-B259C2ED87DC}"/>
                  </a:ext>
                </a:extLst>
              </p:cNvPr>
              <p:cNvGrpSpPr/>
              <p:nvPr/>
            </p:nvGrpSpPr>
            <p:grpSpPr>
              <a:xfrm>
                <a:off x="4326696" y="2367288"/>
                <a:ext cx="897934" cy="1910413"/>
                <a:chOff x="3920954" y="2442086"/>
                <a:chExt cx="586011" cy="1395939"/>
              </a:xfrm>
            </p:grpSpPr>
            <p:grpSp>
              <p:nvGrpSpPr>
                <p:cNvPr id="382" name="Group 381">
                  <a:extLst>
                    <a:ext uri="{FF2B5EF4-FFF2-40B4-BE49-F238E27FC236}">
                      <a16:creationId xmlns:a16="http://schemas.microsoft.com/office/drawing/2014/main" id="{8E11BB17-ADDD-DA74-F2EF-0006DF14B320}"/>
                    </a:ext>
                  </a:extLst>
                </p:cNvPr>
                <p:cNvGrpSpPr/>
                <p:nvPr/>
              </p:nvGrpSpPr>
              <p:grpSpPr>
                <a:xfrm>
                  <a:off x="3922679" y="2442086"/>
                  <a:ext cx="580378" cy="436482"/>
                  <a:chOff x="5105061" y="520768"/>
                  <a:chExt cx="580378" cy="436482"/>
                </a:xfrm>
              </p:grpSpPr>
              <p:sp>
                <p:nvSpPr>
                  <p:cNvPr id="404" name="Rectangle 403">
                    <a:extLst>
                      <a:ext uri="{FF2B5EF4-FFF2-40B4-BE49-F238E27FC236}">
                        <a16:creationId xmlns:a16="http://schemas.microsoft.com/office/drawing/2014/main" id="{212DBD63-EBFC-7750-D3FC-BBB10BAAD6A7}"/>
                      </a:ext>
                    </a:extLst>
                  </p:cNvPr>
                  <p:cNvSpPr/>
                  <p:nvPr/>
                </p:nvSpPr>
                <p:spPr>
                  <a:xfrm>
                    <a:off x="5105657" y="692692"/>
                    <a:ext cx="579782" cy="264558"/>
                  </a:xfrm>
                  <a:prstGeom prst="rect">
                    <a:avLst/>
                  </a:prstGeom>
                  <a:solidFill>
                    <a:srgbClr val="FFC000">
                      <a:lumMod val="40000"/>
                      <a:lumOff val="60000"/>
                    </a:srgbClr>
                  </a:solid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endParaRPr>
                  </a:p>
                </p:txBody>
              </p:sp>
              <p:sp>
                <p:nvSpPr>
                  <p:cNvPr id="405" name="Rectangle 404">
                    <a:extLst>
                      <a:ext uri="{FF2B5EF4-FFF2-40B4-BE49-F238E27FC236}">
                        <a16:creationId xmlns:a16="http://schemas.microsoft.com/office/drawing/2014/main" id="{3EB28FF1-3185-BAB2-A7BA-EFAE3D5CFBAD}"/>
                      </a:ext>
                    </a:extLst>
                  </p:cNvPr>
                  <p:cNvSpPr/>
                  <p:nvPr/>
                </p:nvSpPr>
                <p:spPr>
                  <a:xfrm>
                    <a:off x="5105061" y="520768"/>
                    <a:ext cx="579784" cy="132623"/>
                  </a:xfrm>
                  <a:prstGeom prst="rect">
                    <a:avLst/>
                  </a:prstGeom>
                  <a:noFill/>
                  <a:ln w="22225" cap="flat" cmpd="sng" algn="ctr">
                    <a:no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Probe Units</a:t>
                    </a:r>
                  </a:p>
                </p:txBody>
              </p:sp>
            </p:grpSp>
            <p:grpSp>
              <p:nvGrpSpPr>
                <p:cNvPr id="383" name="Group 382">
                  <a:extLst>
                    <a:ext uri="{FF2B5EF4-FFF2-40B4-BE49-F238E27FC236}">
                      <a16:creationId xmlns:a16="http://schemas.microsoft.com/office/drawing/2014/main" id="{934EF774-37D5-3D90-AD8B-D2613DC12756}"/>
                    </a:ext>
                  </a:extLst>
                </p:cNvPr>
                <p:cNvGrpSpPr/>
                <p:nvPr/>
              </p:nvGrpSpPr>
              <p:grpSpPr>
                <a:xfrm>
                  <a:off x="3920954" y="2915602"/>
                  <a:ext cx="579782" cy="299977"/>
                  <a:chOff x="5105657" y="678507"/>
                  <a:chExt cx="579782" cy="299977"/>
                </a:xfrm>
              </p:grpSpPr>
              <p:sp>
                <p:nvSpPr>
                  <p:cNvPr id="398" name="Rectangle 397">
                    <a:extLst>
                      <a:ext uri="{FF2B5EF4-FFF2-40B4-BE49-F238E27FC236}">
                        <a16:creationId xmlns:a16="http://schemas.microsoft.com/office/drawing/2014/main" id="{DBA3C51B-18E6-7CF7-17F3-668867BF1F44}"/>
                      </a:ext>
                    </a:extLst>
                  </p:cNvPr>
                  <p:cNvSpPr/>
                  <p:nvPr/>
                </p:nvSpPr>
                <p:spPr>
                  <a:xfrm>
                    <a:off x="5105657" y="692692"/>
                    <a:ext cx="579782" cy="264558"/>
                  </a:xfrm>
                  <a:prstGeom prst="rect">
                    <a:avLst/>
                  </a:prstGeom>
                  <a:solidFill>
                    <a:srgbClr val="FFC000">
                      <a:lumMod val="40000"/>
                      <a:lumOff val="60000"/>
                    </a:srgbClr>
                  </a:solid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endParaRPr>
                  </a:p>
                </p:txBody>
              </p:sp>
              <p:grpSp>
                <p:nvGrpSpPr>
                  <p:cNvPr id="399" name="Group 398">
                    <a:extLst>
                      <a:ext uri="{FF2B5EF4-FFF2-40B4-BE49-F238E27FC236}">
                        <a16:creationId xmlns:a16="http://schemas.microsoft.com/office/drawing/2014/main" id="{DA616257-FE09-2B65-025A-65E726932063}"/>
                      </a:ext>
                    </a:extLst>
                  </p:cNvPr>
                  <p:cNvGrpSpPr/>
                  <p:nvPr/>
                </p:nvGrpSpPr>
                <p:grpSpPr>
                  <a:xfrm rot="18414475">
                    <a:off x="5252171" y="656678"/>
                    <a:ext cx="299977" cy="343636"/>
                    <a:chOff x="5289142" y="760759"/>
                    <a:chExt cx="299977" cy="343636"/>
                  </a:xfrm>
                </p:grpSpPr>
                <p:sp>
                  <p:nvSpPr>
                    <p:cNvPr id="400" name="Oval 399">
                      <a:extLst>
                        <a:ext uri="{FF2B5EF4-FFF2-40B4-BE49-F238E27FC236}">
                          <a16:creationId xmlns:a16="http://schemas.microsoft.com/office/drawing/2014/main" id="{3237353B-5728-6D12-A6CB-9F30645B62A6}"/>
                        </a:ext>
                      </a:extLst>
                    </p:cNvPr>
                    <p:cNvSpPr/>
                    <p:nvPr/>
                  </p:nvSpPr>
                  <p:spPr>
                    <a:xfrm>
                      <a:off x="5289142" y="760759"/>
                      <a:ext cx="132861" cy="132861"/>
                    </a:xfrm>
                    <a:prstGeom prst="ellipse">
                      <a:avLst/>
                    </a:prstGeom>
                    <a:solidFill>
                      <a:srgbClr val="FFC000">
                        <a:lumMod val="20000"/>
                        <a:lumOff val="80000"/>
                      </a:srgbClr>
                    </a:solid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401" name="Oval 400">
                      <a:extLst>
                        <a:ext uri="{FF2B5EF4-FFF2-40B4-BE49-F238E27FC236}">
                          <a16:creationId xmlns:a16="http://schemas.microsoft.com/office/drawing/2014/main" id="{CCD8567A-612F-3105-76DE-D74E1A99B67B}"/>
                        </a:ext>
                      </a:extLst>
                    </p:cNvPr>
                    <p:cNvSpPr/>
                    <p:nvPr/>
                  </p:nvSpPr>
                  <p:spPr>
                    <a:xfrm>
                      <a:off x="5456258" y="971534"/>
                      <a:ext cx="132861" cy="132861"/>
                    </a:xfrm>
                    <a:prstGeom prst="ellipse">
                      <a:avLst/>
                    </a:prstGeom>
                    <a:solidFill>
                      <a:srgbClr val="FFC000">
                        <a:lumMod val="20000"/>
                        <a:lumOff val="80000"/>
                      </a:srgbClr>
                    </a:solid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402" name="Curved Connector 401">
                      <a:extLst>
                        <a:ext uri="{FF2B5EF4-FFF2-40B4-BE49-F238E27FC236}">
                          <a16:creationId xmlns:a16="http://schemas.microsoft.com/office/drawing/2014/main" id="{BC5EBAFA-DA9A-627D-DEDC-AAF8AE14C4CB}"/>
                        </a:ext>
                      </a:extLst>
                    </p:cNvPr>
                    <p:cNvCxnSpPr>
                      <a:cxnSpLocks/>
                      <a:stCxn id="400" idx="6"/>
                      <a:endCxn id="401" idx="0"/>
                    </p:cNvCxnSpPr>
                    <p:nvPr/>
                  </p:nvCxnSpPr>
                  <p:spPr>
                    <a:xfrm>
                      <a:off x="5422003" y="827190"/>
                      <a:ext cx="100686" cy="144344"/>
                    </a:xfrm>
                    <a:prstGeom prst="curvedConnector2">
                      <a:avLst/>
                    </a:prstGeom>
                    <a:noFill/>
                    <a:ln w="22225" cap="flat" cmpd="sng" algn="ctr">
                      <a:solidFill>
                        <a:sysClr val="windowText" lastClr="000000"/>
                      </a:solidFill>
                      <a:prstDash val="solid"/>
                      <a:miter lim="800000"/>
                      <a:tailEnd type="triangle" w="sm" len="sm"/>
                    </a:ln>
                    <a:effectLst/>
                  </p:spPr>
                </p:cxnSp>
                <p:cxnSp>
                  <p:nvCxnSpPr>
                    <p:cNvPr id="403" name="Curved Connector 402">
                      <a:extLst>
                        <a:ext uri="{FF2B5EF4-FFF2-40B4-BE49-F238E27FC236}">
                          <a16:creationId xmlns:a16="http://schemas.microsoft.com/office/drawing/2014/main" id="{9B117128-CDAC-70AD-A71E-CB22B5BAD161}"/>
                        </a:ext>
                      </a:extLst>
                    </p:cNvPr>
                    <p:cNvCxnSpPr>
                      <a:cxnSpLocks/>
                      <a:stCxn id="401" idx="2"/>
                      <a:endCxn id="400" idx="4"/>
                    </p:cNvCxnSpPr>
                    <p:nvPr/>
                  </p:nvCxnSpPr>
                  <p:spPr>
                    <a:xfrm rot="10800000">
                      <a:off x="5355574" y="893621"/>
                      <a:ext cx="100685" cy="144345"/>
                    </a:xfrm>
                    <a:prstGeom prst="curvedConnector2">
                      <a:avLst/>
                    </a:prstGeom>
                    <a:noFill/>
                    <a:ln w="22225" cap="flat" cmpd="sng" algn="ctr">
                      <a:solidFill>
                        <a:sysClr val="windowText" lastClr="000000"/>
                      </a:solidFill>
                      <a:prstDash val="solid"/>
                      <a:miter lim="800000"/>
                      <a:tailEnd type="triangle" w="sm" len="sm"/>
                    </a:ln>
                    <a:effectLst/>
                  </p:spPr>
                </p:cxnSp>
              </p:grpSp>
            </p:grpSp>
            <p:grpSp>
              <p:nvGrpSpPr>
                <p:cNvPr id="384" name="Group 383">
                  <a:extLst>
                    <a:ext uri="{FF2B5EF4-FFF2-40B4-BE49-F238E27FC236}">
                      <a16:creationId xmlns:a16="http://schemas.microsoft.com/office/drawing/2014/main" id="{E984294E-87A2-22EE-7DBD-36011D40D001}"/>
                    </a:ext>
                  </a:extLst>
                </p:cNvPr>
                <p:cNvGrpSpPr/>
                <p:nvPr/>
              </p:nvGrpSpPr>
              <p:grpSpPr>
                <a:xfrm>
                  <a:off x="3924268" y="3230640"/>
                  <a:ext cx="579782" cy="299977"/>
                  <a:chOff x="5105657" y="678507"/>
                  <a:chExt cx="579782" cy="299977"/>
                </a:xfrm>
              </p:grpSpPr>
              <p:sp>
                <p:nvSpPr>
                  <p:cNvPr id="392" name="Rectangle 391">
                    <a:extLst>
                      <a:ext uri="{FF2B5EF4-FFF2-40B4-BE49-F238E27FC236}">
                        <a16:creationId xmlns:a16="http://schemas.microsoft.com/office/drawing/2014/main" id="{C04F0777-5A47-B66C-450D-7599AD81652C}"/>
                      </a:ext>
                    </a:extLst>
                  </p:cNvPr>
                  <p:cNvSpPr/>
                  <p:nvPr/>
                </p:nvSpPr>
                <p:spPr>
                  <a:xfrm>
                    <a:off x="5105657" y="692692"/>
                    <a:ext cx="579782" cy="264558"/>
                  </a:xfrm>
                  <a:prstGeom prst="rect">
                    <a:avLst/>
                  </a:prstGeom>
                  <a:solidFill>
                    <a:srgbClr val="FFC000">
                      <a:lumMod val="40000"/>
                      <a:lumOff val="60000"/>
                    </a:srgbClr>
                  </a:solid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endParaRPr>
                  </a:p>
                </p:txBody>
              </p:sp>
              <p:grpSp>
                <p:nvGrpSpPr>
                  <p:cNvPr id="393" name="Group 392">
                    <a:extLst>
                      <a:ext uri="{FF2B5EF4-FFF2-40B4-BE49-F238E27FC236}">
                        <a16:creationId xmlns:a16="http://schemas.microsoft.com/office/drawing/2014/main" id="{E26B32A7-45BE-C386-550E-596B86C8E07C}"/>
                      </a:ext>
                    </a:extLst>
                  </p:cNvPr>
                  <p:cNvGrpSpPr/>
                  <p:nvPr/>
                </p:nvGrpSpPr>
                <p:grpSpPr>
                  <a:xfrm rot="18414475">
                    <a:off x="5252171" y="656678"/>
                    <a:ext cx="299977" cy="343636"/>
                    <a:chOff x="5289142" y="760759"/>
                    <a:chExt cx="299977" cy="343636"/>
                  </a:xfrm>
                </p:grpSpPr>
                <p:sp>
                  <p:nvSpPr>
                    <p:cNvPr id="394" name="Oval 393">
                      <a:extLst>
                        <a:ext uri="{FF2B5EF4-FFF2-40B4-BE49-F238E27FC236}">
                          <a16:creationId xmlns:a16="http://schemas.microsoft.com/office/drawing/2014/main" id="{52F2F8CC-49B5-5BFA-10FC-B78255FF30CC}"/>
                        </a:ext>
                      </a:extLst>
                    </p:cNvPr>
                    <p:cNvSpPr/>
                    <p:nvPr/>
                  </p:nvSpPr>
                  <p:spPr>
                    <a:xfrm>
                      <a:off x="5289142" y="760759"/>
                      <a:ext cx="132861" cy="132861"/>
                    </a:xfrm>
                    <a:prstGeom prst="ellipse">
                      <a:avLst/>
                    </a:prstGeom>
                    <a:solidFill>
                      <a:srgbClr val="FFC000">
                        <a:lumMod val="20000"/>
                        <a:lumOff val="80000"/>
                      </a:srgbClr>
                    </a:solid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395" name="Oval 394">
                      <a:extLst>
                        <a:ext uri="{FF2B5EF4-FFF2-40B4-BE49-F238E27FC236}">
                          <a16:creationId xmlns:a16="http://schemas.microsoft.com/office/drawing/2014/main" id="{8FC11449-0A65-05C9-8770-E3706906BC52}"/>
                        </a:ext>
                      </a:extLst>
                    </p:cNvPr>
                    <p:cNvSpPr/>
                    <p:nvPr/>
                  </p:nvSpPr>
                  <p:spPr>
                    <a:xfrm>
                      <a:off x="5456258" y="971534"/>
                      <a:ext cx="132861" cy="132861"/>
                    </a:xfrm>
                    <a:prstGeom prst="ellipse">
                      <a:avLst/>
                    </a:prstGeom>
                    <a:solidFill>
                      <a:srgbClr val="FFC000">
                        <a:lumMod val="20000"/>
                        <a:lumOff val="80000"/>
                      </a:srgbClr>
                    </a:solid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396" name="Curved Connector 395">
                      <a:extLst>
                        <a:ext uri="{FF2B5EF4-FFF2-40B4-BE49-F238E27FC236}">
                          <a16:creationId xmlns:a16="http://schemas.microsoft.com/office/drawing/2014/main" id="{807C8408-B88E-CA0A-11D7-A2024E157A85}"/>
                        </a:ext>
                      </a:extLst>
                    </p:cNvPr>
                    <p:cNvCxnSpPr>
                      <a:cxnSpLocks/>
                      <a:stCxn id="394" idx="6"/>
                      <a:endCxn id="395" idx="0"/>
                    </p:cNvCxnSpPr>
                    <p:nvPr/>
                  </p:nvCxnSpPr>
                  <p:spPr>
                    <a:xfrm>
                      <a:off x="5422003" y="827190"/>
                      <a:ext cx="100686" cy="144344"/>
                    </a:xfrm>
                    <a:prstGeom prst="curvedConnector2">
                      <a:avLst/>
                    </a:prstGeom>
                    <a:noFill/>
                    <a:ln w="22225" cap="flat" cmpd="sng" algn="ctr">
                      <a:solidFill>
                        <a:sysClr val="windowText" lastClr="000000"/>
                      </a:solidFill>
                      <a:prstDash val="solid"/>
                      <a:miter lim="800000"/>
                      <a:tailEnd type="triangle" w="sm" len="sm"/>
                    </a:ln>
                    <a:effectLst/>
                  </p:spPr>
                </p:cxnSp>
                <p:cxnSp>
                  <p:nvCxnSpPr>
                    <p:cNvPr id="397" name="Curved Connector 396">
                      <a:extLst>
                        <a:ext uri="{FF2B5EF4-FFF2-40B4-BE49-F238E27FC236}">
                          <a16:creationId xmlns:a16="http://schemas.microsoft.com/office/drawing/2014/main" id="{F60646D5-9F69-EDB1-AE17-4999C832E63E}"/>
                        </a:ext>
                      </a:extLst>
                    </p:cNvPr>
                    <p:cNvCxnSpPr>
                      <a:cxnSpLocks/>
                      <a:stCxn id="395" idx="2"/>
                      <a:endCxn id="394" idx="4"/>
                    </p:cNvCxnSpPr>
                    <p:nvPr/>
                  </p:nvCxnSpPr>
                  <p:spPr>
                    <a:xfrm rot="10800000">
                      <a:off x="5355574" y="893621"/>
                      <a:ext cx="100685" cy="144345"/>
                    </a:xfrm>
                    <a:prstGeom prst="curvedConnector2">
                      <a:avLst/>
                    </a:prstGeom>
                    <a:noFill/>
                    <a:ln w="22225" cap="flat" cmpd="sng" algn="ctr">
                      <a:solidFill>
                        <a:sysClr val="windowText" lastClr="000000"/>
                      </a:solidFill>
                      <a:prstDash val="solid"/>
                      <a:miter lim="800000"/>
                      <a:tailEnd type="triangle" w="sm" len="sm"/>
                    </a:ln>
                    <a:effectLst/>
                  </p:spPr>
                </p:cxnSp>
              </p:grpSp>
            </p:grpSp>
            <p:grpSp>
              <p:nvGrpSpPr>
                <p:cNvPr id="385" name="Group 384">
                  <a:extLst>
                    <a:ext uri="{FF2B5EF4-FFF2-40B4-BE49-F238E27FC236}">
                      <a16:creationId xmlns:a16="http://schemas.microsoft.com/office/drawing/2014/main" id="{08BE7128-CA0A-E79B-00E2-174EC5D5E147}"/>
                    </a:ext>
                  </a:extLst>
                </p:cNvPr>
                <p:cNvGrpSpPr/>
                <p:nvPr/>
              </p:nvGrpSpPr>
              <p:grpSpPr>
                <a:xfrm>
                  <a:off x="3927183" y="3538048"/>
                  <a:ext cx="579782" cy="299977"/>
                  <a:chOff x="5105657" y="678507"/>
                  <a:chExt cx="579782" cy="299977"/>
                </a:xfrm>
              </p:grpSpPr>
              <p:sp>
                <p:nvSpPr>
                  <p:cNvPr id="386" name="Rectangle 385">
                    <a:extLst>
                      <a:ext uri="{FF2B5EF4-FFF2-40B4-BE49-F238E27FC236}">
                        <a16:creationId xmlns:a16="http://schemas.microsoft.com/office/drawing/2014/main" id="{39C33072-AD41-51E3-FC24-E0E4028C7E49}"/>
                      </a:ext>
                    </a:extLst>
                  </p:cNvPr>
                  <p:cNvSpPr/>
                  <p:nvPr/>
                </p:nvSpPr>
                <p:spPr>
                  <a:xfrm>
                    <a:off x="5105657" y="692692"/>
                    <a:ext cx="579782" cy="264558"/>
                  </a:xfrm>
                  <a:prstGeom prst="rect">
                    <a:avLst/>
                  </a:prstGeom>
                  <a:solidFill>
                    <a:srgbClr val="FFC000">
                      <a:lumMod val="40000"/>
                      <a:lumOff val="60000"/>
                    </a:srgbClr>
                  </a:solid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endParaRPr>
                  </a:p>
                </p:txBody>
              </p:sp>
              <p:grpSp>
                <p:nvGrpSpPr>
                  <p:cNvPr id="387" name="Group 386">
                    <a:extLst>
                      <a:ext uri="{FF2B5EF4-FFF2-40B4-BE49-F238E27FC236}">
                        <a16:creationId xmlns:a16="http://schemas.microsoft.com/office/drawing/2014/main" id="{6741DB3E-8EEB-0D13-8E57-A99D3516F076}"/>
                      </a:ext>
                    </a:extLst>
                  </p:cNvPr>
                  <p:cNvGrpSpPr/>
                  <p:nvPr/>
                </p:nvGrpSpPr>
                <p:grpSpPr>
                  <a:xfrm rot="18414475">
                    <a:off x="5252171" y="656678"/>
                    <a:ext cx="299977" cy="343636"/>
                    <a:chOff x="5289142" y="760759"/>
                    <a:chExt cx="299977" cy="343636"/>
                  </a:xfrm>
                </p:grpSpPr>
                <p:sp>
                  <p:nvSpPr>
                    <p:cNvPr id="388" name="Oval 387">
                      <a:extLst>
                        <a:ext uri="{FF2B5EF4-FFF2-40B4-BE49-F238E27FC236}">
                          <a16:creationId xmlns:a16="http://schemas.microsoft.com/office/drawing/2014/main" id="{0B26C2EA-FBC3-1133-7026-8F01C5AD067C}"/>
                        </a:ext>
                      </a:extLst>
                    </p:cNvPr>
                    <p:cNvSpPr/>
                    <p:nvPr/>
                  </p:nvSpPr>
                  <p:spPr>
                    <a:xfrm>
                      <a:off x="5289142" y="760759"/>
                      <a:ext cx="132861" cy="132861"/>
                    </a:xfrm>
                    <a:prstGeom prst="ellipse">
                      <a:avLst/>
                    </a:prstGeom>
                    <a:solidFill>
                      <a:srgbClr val="FFC000">
                        <a:lumMod val="20000"/>
                        <a:lumOff val="80000"/>
                      </a:srgbClr>
                    </a:solid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389" name="Oval 388">
                      <a:extLst>
                        <a:ext uri="{FF2B5EF4-FFF2-40B4-BE49-F238E27FC236}">
                          <a16:creationId xmlns:a16="http://schemas.microsoft.com/office/drawing/2014/main" id="{C35ADEBD-303E-2B12-1120-B3FB8879CD57}"/>
                        </a:ext>
                      </a:extLst>
                    </p:cNvPr>
                    <p:cNvSpPr/>
                    <p:nvPr/>
                  </p:nvSpPr>
                  <p:spPr>
                    <a:xfrm>
                      <a:off x="5456258" y="971534"/>
                      <a:ext cx="132861" cy="132861"/>
                    </a:xfrm>
                    <a:prstGeom prst="ellipse">
                      <a:avLst/>
                    </a:prstGeom>
                    <a:solidFill>
                      <a:srgbClr val="FFC000">
                        <a:lumMod val="20000"/>
                        <a:lumOff val="80000"/>
                      </a:srgbClr>
                    </a:solid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390" name="Curved Connector 389">
                      <a:extLst>
                        <a:ext uri="{FF2B5EF4-FFF2-40B4-BE49-F238E27FC236}">
                          <a16:creationId xmlns:a16="http://schemas.microsoft.com/office/drawing/2014/main" id="{A4B1462C-1B2E-33E0-9DF8-F197F16659CB}"/>
                        </a:ext>
                      </a:extLst>
                    </p:cNvPr>
                    <p:cNvCxnSpPr>
                      <a:cxnSpLocks/>
                      <a:stCxn id="388" idx="6"/>
                      <a:endCxn id="389" idx="0"/>
                    </p:cNvCxnSpPr>
                    <p:nvPr/>
                  </p:nvCxnSpPr>
                  <p:spPr>
                    <a:xfrm>
                      <a:off x="5422003" y="827190"/>
                      <a:ext cx="100686" cy="144344"/>
                    </a:xfrm>
                    <a:prstGeom prst="curvedConnector2">
                      <a:avLst/>
                    </a:prstGeom>
                    <a:noFill/>
                    <a:ln w="22225" cap="flat" cmpd="sng" algn="ctr">
                      <a:solidFill>
                        <a:sysClr val="windowText" lastClr="000000"/>
                      </a:solidFill>
                      <a:prstDash val="solid"/>
                      <a:miter lim="800000"/>
                      <a:tailEnd type="triangle" w="sm" len="sm"/>
                    </a:ln>
                    <a:effectLst/>
                  </p:spPr>
                </p:cxnSp>
                <p:cxnSp>
                  <p:nvCxnSpPr>
                    <p:cNvPr id="391" name="Curved Connector 390">
                      <a:extLst>
                        <a:ext uri="{FF2B5EF4-FFF2-40B4-BE49-F238E27FC236}">
                          <a16:creationId xmlns:a16="http://schemas.microsoft.com/office/drawing/2014/main" id="{3241AEF2-8A55-9B32-D7D3-C4424720333C}"/>
                        </a:ext>
                      </a:extLst>
                    </p:cNvPr>
                    <p:cNvCxnSpPr>
                      <a:cxnSpLocks/>
                      <a:stCxn id="389" idx="2"/>
                      <a:endCxn id="388" idx="4"/>
                    </p:cNvCxnSpPr>
                    <p:nvPr/>
                  </p:nvCxnSpPr>
                  <p:spPr>
                    <a:xfrm rot="10800000">
                      <a:off x="5355574" y="893621"/>
                      <a:ext cx="100685" cy="144345"/>
                    </a:xfrm>
                    <a:prstGeom prst="curvedConnector2">
                      <a:avLst/>
                    </a:prstGeom>
                    <a:noFill/>
                    <a:ln w="22225" cap="flat" cmpd="sng" algn="ctr">
                      <a:solidFill>
                        <a:sysClr val="windowText" lastClr="000000"/>
                      </a:solidFill>
                      <a:prstDash val="solid"/>
                      <a:miter lim="800000"/>
                      <a:tailEnd type="triangle" w="sm" len="sm"/>
                    </a:ln>
                    <a:effectLst/>
                  </p:spPr>
                </p:cxnSp>
              </p:grpSp>
            </p:grpSp>
          </p:grpSp>
          <p:sp>
            <p:nvSpPr>
              <p:cNvPr id="377" name="Oval 376">
                <a:extLst>
                  <a:ext uri="{FF2B5EF4-FFF2-40B4-BE49-F238E27FC236}">
                    <a16:creationId xmlns:a16="http://schemas.microsoft.com/office/drawing/2014/main" id="{D923BFBE-8F4F-2E31-F16E-1D247A823C97}"/>
                  </a:ext>
                </a:extLst>
              </p:cNvPr>
              <p:cNvSpPr/>
              <p:nvPr/>
            </p:nvSpPr>
            <p:spPr>
              <a:xfrm rot="18414475">
                <a:off x="4470471" y="2670737"/>
                <a:ext cx="181827" cy="203580"/>
              </a:xfrm>
              <a:prstGeom prst="ellipse">
                <a:avLst/>
              </a:prstGeom>
              <a:solidFill>
                <a:srgbClr val="FFC000">
                  <a:lumMod val="20000"/>
                  <a:lumOff val="80000"/>
                </a:srgbClr>
              </a:solid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378" name="Oval 377">
                <a:extLst>
                  <a:ext uri="{FF2B5EF4-FFF2-40B4-BE49-F238E27FC236}">
                    <a16:creationId xmlns:a16="http://schemas.microsoft.com/office/drawing/2014/main" id="{266107D1-70B4-BAA1-FD40-91A0BE991BEE}"/>
                  </a:ext>
                </a:extLst>
              </p:cNvPr>
              <p:cNvSpPr/>
              <p:nvPr/>
            </p:nvSpPr>
            <p:spPr>
              <a:xfrm rot="18414475">
                <a:off x="4866061" y="2681814"/>
                <a:ext cx="181827" cy="203580"/>
              </a:xfrm>
              <a:prstGeom prst="ellipse">
                <a:avLst/>
              </a:prstGeom>
              <a:solidFill>
                <a:srgbClr val="FFC000">
                  <a:lumMod val="20000"/>
                  <a:lumOff val="80000"/>
                </a:srgbClr>
              </a:solid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380" name="Curved Connector 379">
                <a:extLst>
                  <a:ext uri="{FF2B5EF4-FFF2-40B4-BE49-F238E27FC236}">
                    <a16:creationId xmlns:a16="http://schemas.microsoft.com/office/drawing/2014/main" id="{EA776DE8-570F-EA28-11E3-2773C92C895C}"/>
                  </a:ext>
                </a:extLst>
              </p:cNvPr>
              <p:cNvCxnSpPr>
                <a:cxnSpLocks/>
                <a:stCxn id="377" idx="6"/>
                <a:endCxn id="378" idx="0"/>
              </p:cNvCxnSpPr>
              <p:nvPr/>
            </p:nvCxnSpPr>
            <p:spPr>
              <a:xfrm rot="18414475">
                <a:off x="4676886" y="2600566"/>
                <a:ext cx="137794" cy="221176"/>
              </a:xfrm>
              <a:prstGeom prst="curvedConnector2">
                <a:avLst/>
              </a:prstGeom>
              <a:noFill/>
              <a:ln w="22225" cap="flat" cmpd="sng" algn="ctr">
                <a:solidFill>
                  <a:sysClr val="windowText" lastClr="000000"/>
                </a:solidFill>
                <a:prstDash val="solid"/>
                <a:miter lim="800000"/>
                <a:tailEnd type="triangle" w="sm" len="sm"/>
              </a:ln>
              <a:effectLst/>
            </p:spPr>
          </p:cxnSp>
          <p:cxnSp>
            <p:nvCxnSpPr>
              <p:cNvPr id="381" name="Curved Connector 380">
                <a:extLst>
                  <a:ext uri="{FF2B5EF4-FFF2-40B4-BE49-F238E27FC236}">
                    <a16:creationId xmlns:a16="http://schemas.microsoft.com/office/drawing/2014/main" id="{2EC70CFB-6267-FC50-9C9B-A82E8B46C16E}"/>
                  </a:ext>
                </a:extLst>
              </p:cNvPr>
              <p:cNvCxnSpPr>
                <a:cxnSpLocks/>
                <a:stCxn id="378" idx="2"/>
                <a:endCxn id="377" idx="4"/>
              </p:cNvCxnSpPr>
              <p:nvPr/>
            </p:nvCxnSpPr>
            <p:spPr>
              <a:xfrm rot="7614475">
                <a:off x="4703684" y="2734388"/>
                <a:ext cx="137792" cy="221177"/>
              </a:xfrm>
              <a:prstGeom prst="curvedConnector2">
                <a:avLst/>
              </a:prstGeom>
              <a:noFill/>
              <a:ln w="22225" cap="flat" cmpd="sng" algn="ctr">
                <a:solidFill>
                  <a:sysClr val="windowText" lastClr="000000"/>
                </a:solidFill>
                <a:prstDash val="solid"/>
                <a:miter lim="800000"/>
                <a:tailEnd type="triangle" w="sm" len="sm"/>
              </a:ln>
              <a:effectLst/>
            </p:spPr>
          </p:cxnSp>
        </p:grpSp>
        <p:grpSp>
          <p:nvGrpSpPr>
            <p:cNvPr id="522" name="Group 521">
              <a:extLst>
                <a:ext uri="{FF2B5EF4-FFF2-40B4-BE49-F238E27FC236}">
                  <a16:creationId xmlns:a16="http://schemas.microsoft.com/office/drawing/2014/main" id="{43DBB071-E7BD-7311-C3D9-A45927E4ADCF}"/>
                </a:ext>
              </a:extLst>
            </p:cNvPr>
            <p:cNvGrpSpPr/>
            <p:nvPr/>
          </p:nvGrpSpPr>
          <p:grpSpPr>
            <a:xfrm>
              <a:off x="2537345" y="3956412"/>
              <a:ext cx="320231" cy="138924"/>
              <a:chOff x="2847806" y="2447996"/>
              <a:chExt cx="548640" cy="138924"/>
            </a:xfrm>
          </p:grpSpPr>
          <p:grpSp>
            <p:nvGrpSpPr>
              <p:cNvPr id="523" name="Group 522">
                <a:extLst>
                  <a:ext uri="{FF2B5EF4-FFF2-40B4-BE49-F238E27FC236}">
                    <a16:creationId xmlns:a16="http://schemas.microsoft.com/office/drawing/2014/main" id="{7240ECEA-DCCE-9D00-64DC-C388C06D4971}"/>
                  </a:ext>
                </a:extLst>
              </p:cNvPr>
              <p:cNvGrpSpPr/>
              <p:nvPr/>
            </p:nvGrpSpPr>
            <p:grpSpPr>
              <a:xfrm>
                <a:off x="2847806" y="2450780"/>
                <a:ext cx="548640" cy="136140"/>
                <a:chOff x="2073106" y="2784155"/>
                <a:chExt cx="548640" cy="136140"/>
              </a:xfrm>
            </p:grpSpPr>
            <p:sp>
              <p:nvSpPr>
                <p:cNvPr id="525" name="Rectangle 524">
                  <a:extLst>
                    <a:ext uri="{FF2B5EF4-FFF2-40B4-BE49-F238E27FC236}">
                      <a16:creationId xmlns:a16="http://schemas.microsoft.com/office/drawing/2014/main" id="{3443AE55-1EA8-F739-08A8-1CE45D8DD209}"/>
                    </a:ext>
                  </a:extLst>
                </p:cNvPr>
                <p:cNvSpPr/>
                <p:nvPr/>
              </p:nvSpPr>
              <p:spPr>
                <a:xfrm>
                  <a:off x="2073106" y="2784497"/>
                  <a:ext cx="548640" cy="132623"/>
                </a:xfrm>
                <a:prstGeom prst="rect">
                  <a:avLst/>
                </a:prstGeom>
                <a:noFill/>
                <a:ln w="22225"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526" name="Straight Connector 525">
                  <a:extLst>
                    <a:ext uri="{FF2B5EF4-FFF2-40B4-BE49-F238E27FC236}">
                      <a16:creationId xmlns:a16="http://schemas.microsoft.com/office/drawing/2014/main" id="{E0A0FCE3-2CC0-1B4A-5362-E08C9D94F856}"/>
                    </a:ext>
                  </a:extLst>
                </p:cNvPr>
                <p:cNvCxnSpPr>
                  <a:cxnSpLocks/>
                  <a:stCxn id="525" idx="0"/>
                  <a:endCxn id="525" idx="2"/>
                </p:cNvCxnSpPr>
                <p:nvPr/>
              </p:nvCxnSpPr>
              <p:spPr>
                <a:xfrm>
                  <a:off x="2347426" y="2784497"/>
                  <a:ext cx="0" cy="132623"/>
                </a:xfrm>
                <a:prstGeom prst="line">
                  <a:avLst/>
                </a:prstGeom>
                <a:noFill/>
                <a:ln w="22225" cap="flat" cmpd="sng" algn="ctr">
                  <a:solidFill>
                    <a:sysClr val="windowText" lastClr="000000"/>
                  </a:solidFill>
                  <a:prstDash val="solid"/>
                  <a:miter lim="800000"/>
                </a:ln>
                <a:effectLst/>
              </p:spPr>
            </p:cxnSp>
            <p:cxnSp>
              <p:nvCxnSpPr>
                <p:cNvPr id="527" name="Straight Connector 526">
                  <a:extLst>
                    <a:ext uri="{FF2B5EF4-FFF2-40B4-BE49-F238E27FC236}">
                      <a16:creationId xmlns:a16="http://schemas.microsoft.com/office/drawing/2014/main" id="{AC6D9AE0-EBDB-242E-1E93-31EF616ADDB7}"/>
                    </a:ext>
                  </a:extLst>
                </p:cNvPr>
                <p:cNvCxnSpPr/>
                <p:nvPr/>
              </p:nvCxnSpPr>
              <p:spPr>
                <a:xfrm>
                  <a:off x="2210266" y="2787672"/>
                  <a:ext cx="0" cy="132623"/>
                </a:xfrm>
                <a:prstGeom prst="line">
                  <a:avLst/>
                </a:prstGeom>
                <a:noFill/>
                <a:ln w="22225" cap="flat" cmpd="sng" algn="ctr">
                  <a:solidFill>
                    <a:sysClr val="windowText" lastClr="000000"/>
                  </a:solidFill>
                  <a:prstDash val="solid"/>
                  <a:miter lim="800000"/>
                </a:ln>
                <a:effectLst/>
              </p:spPr>
            </p:cxnSp>
            <p:cxnSp>
              <p:nvCxnSpPr>
                <p:cNvPr id="528" name="Straight Connector 527">
                  <a:extLst>
                    <a:ext uri="{FF2B5EF4-FFF2-40B4-BE49-F238E27FC236}">
                      <a16:creationId xmlns:a16="http://schemas.microsoft.com/office/drawing/2014/main" id="{F885EA4B-55E6-6811-36B0-A3BC51350B30}"/>
                    </a:ext>
                  </a:extLst>
                </p:cNvPr>
                <p:cNvCxnSpPr/>
                <p:nvPr/>
              </p:nvCxnSpPr>
              <p:spPr>
                <a:xfrm>
                  <a:off x="2484586" y="2784155"/>
                  <a:ext cx="0" cy="132623"/>
                </a:xfrm>
                <a:prstGeom prst="line">
                  <a:avLst/>
                </a:prstGeom>
                <a:noFill/>
                <a:ln w="22225" cap="flat" cmpd="sng" algn="ctr">
                  <a:solidFill>
                    <a:sysClr val="windowText" lastClr="000000"/>
                  </a:solidFill>
                  <a:prstDash val="solid"/>
                  <a:miter lim="800000"/>
                </a:ln>
                <a:effectLst/>
              </p:spPr>
            </p:cxnSp>
          </p:grpSp>
          <p:cxnSp>
            <p:nvCxnSpPr>
              <p:cNvPr id="524" name="Straight Connector 523">
                <a:extLst>
                  <a:ext uri="{FF2B5EF4-FFF2-40B4-BE49-F238E27FC236}">
                    <a16:creationId xmlns:a16="http://schemas.microsoft.com/office/drawing/2014/main" id="{96EB15AE-1014-D352-8207-E88F6140DB1E}"/>
                  </a:ext>
                </a:extLst>
              </p:cNvPr>
              <p:cNvCxnSpPr/>
              <p:nvPr/>
            </p:nvCxnSpPr>
            <p:spPr>
              <a:xfrm>
                <a:off x="2847806" y="2447996"/>
                <a:ext cx="0" cy="132623"/>
              </a:xfrm>
              <a:prstGeom prst="line">
                <a:avLst/>
              </a:prstGeom>
              <a:noFill/>
              <a:ln w="22225" cap="flat" cmpd="sng" algn="ctr">
                <a:solidFill>
                  <a:sysClr val="windowText" lastClr="000000"/>
                </a:solidFill>
                <a:prstDash val="solid"/>
                <a:miter lim="800000"/>
              </a:ln>
              <a:effectLst/>
            </p:spPr>
          </p:cxnSp>
        </p:grpSp>
      </p:grpSp>
      <p:grpSp>
        <p:nvGrpSpPr>
          <p:cNvPr id="62" name="Group 61">
            <a:extLst>
              <a:ext uri="{FF2B5EF4-FFF2-40B4-BE49-F238E27FC236}">
                <a16:creationId xmlns:a16="http://schemas.microsoft.com/office/drawing/2014/main" id="{65FB9CBF-2BB1-297F-7939-95AB97EF1CC5}"/>
              </a:ext>
            </a:extLst>
          </p:cNvPr>
          <p:cNvGrpSpPr/>
          <p:nvPr/>
        </p:nvGrpSpPr>
        <p:grpSpPr>
          <a:xfrm>
            <a:off x="6171918" y="2290311"/>
            <a:ext cx="2712863" cy="2663588"/>
            <a:chOff x="6476712" y="2290311"/>
            <a:chExt cx="2712863" cy="2663588"/>
          </a:xfrm>
        </p:grpSpPr>
        <p:sp>
          <p:nvSpPr>
            <p:cNvPr id="532" name="Rounded Rectangle 531">
              <a:extLst>
                <a:ext uri="{FF2B5EF4-FFF2-40B4-BE49-F238E27FC236}">
                  <a16:creationId xmlns:a16="http://schemas.microsoft.com/office/drawing/2014/main" id="{A5E0AE29-04B6-D153-F5F3-C82C355CCC4C}"/>
                </a:ext>
              </a:extLst>
            </p:cNvPr>
            <p:cNvSpPr/>
            <p:nvPr/>
          </p:nvSpPr>
          <p:spPr>
            <a:xfrm>
              <a:off x="7073264" y="2290311"/>
              <a:ext cx="2116311" cy="2663588"/>
            </a:xfrm>
            <a:prstGeom prst="roundRect">
              <a:avLst>
                <a:gd name="adj" fmla="val 2880"/>
              </a:avLst>
            </a:prstGeom>
            <a:solidFill>
              <a:srgbClr val="5B9BD5">
                <a:lumMod val="20000"/>
                <a:lumOff val="80000"/>
              </a:srgbClr>
            </a:solidFill>
            <a:ln w="25400" cap="flat" cmpd="sng" algn="ctr">
              <a:solidFill>
                <a:sysClr val="windowText" lastClr="000000"/>
              </a:solidFill>
              <a:prstDash val="solid"/>
              <a:miter lim="800000"/>
            </a:ln>
            <a:effectLst/>
          </p:spPr>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black"/>
                  </a:solidFill>
                  <a:effectLst/>
                  <a:uLnTx/>
                  <a:uFillTx/>
                  <a:latin typeface="Gill Sans MT" panose="020B0502020104020203" pitchFamily="34" charset="77"/>
                  <a:ea typeface="+mn-ea"/>
                  <a:cs typeface="+mn-cs"/>
                </a:rPr>
                <a:t>Merge Unit</a:t>
              </a:r>
            </a:p>
          </p:txBody>
        </p:sp>
        <p:sp>
          <p:nvSpPr>
            <p:cNvPr id="533" name="Rectangle 532">
              <a:extLst>
                <a:ext uri="{FF2B5EF4-FFF2-40B4-BE49-F238E27FC236}">
                  <a16:creationId xmlns:a16="http://schemas.microsoft.com/office/drawing/2014/main" id="{651AE3F1-3782-4B06-7641-9FB642C71FEF}"/>
                </a:ext>
              </a:extLst>
            </p:cNvPr>
            <p:cNvSpPr/>
            <p:nvPr/>
          </p:nvSpPr>
          <p:spPr>
            <a:xfrm>
              <a:off x="7768071" y="3196605"/>
              <a:ext cx="1285860" cy="1625137"/>
            </a:xfrm>
            <a:prstGeom prst="rect">
              <a:avLst/>
            </a:prstGeom>
            <a:solidFill>
              <a:srgbClr val="5B9BD5">
                <a:lumMod val="40000"/>
                <a:lumOff val="60000"/>
              </a:srgbClr>
            </a:solidFill>
            <a:ln w="22098"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nvGrpSpPr>
            <p:cNvPr id="534" name="Group 533">
              <a:extLst>
                <a:ext uri="{FF2B5EF4-FFF2-40B4-BE49-F238E27FC236}">
                  <a16:creationId xmlns:a16="http://schemas.microsoft.com/office/drawing/2014/main" id="{6EBBFD9D-94D6-8594-0426-B9CF7787C2D5}"/>
                </a:ext>
              </a:extLst>
            </p:cNvPr>
            <p:cNvGrpSpPr/>
            <p:nvPr/>
          </p:nvGrpSpPr>
          <p:grpSpPr>
            <a:xfrm>
              <a:off x="7131230" y="3089803"/>
              <a:ext cx="548640" cy="1809247"/>
              <a:chOff x="201931" y="2487220"/>
              <a:chExt cx="548640" cy="1338774"/>
            </a:xfrm>
          </p:grpSpPr>
          <p:grpSp>
            <p:nvGrpSpPr>
              <p:cNvPr id="535" name="Group 534">
                <a:extLst>
                  <a:ext uri="{FF2B5EF4-FFF2-40B4-BE49-F238E27FC236}">
                    <a16:creationId xmlns:a16="http://schemas.microsoft.com/office/drawing/2014/main" id="{24A33B26-AB97-63F3-6263-CFF75A180067}"/>
                  </a:ext>
                </a:extLst>
              </p:cNvPr>
              <p:cNvGrpSpPr/>
              <p:nvPr/>
            </p:nvGrpSpPr>
            <p:grpSpPr>
              <a:xfrm>
                <a:off x="201931" y="3161320"/>
                <a:ext cx="548640" cy="142832"/>
                <a:chOff x="2847806" y="2444088"/>
                <a:chExt cx="548640" cy="142832"/>
              </a:xfrm>
              <a:solidFill>
                <a:sysClr val="window" lastClr="FFFFFF"/>
              </a:solidFill>
            </p:grpSpPr>
            <p:grpSp>
              <p:nvGrpSpPr>
                <p:cNvPr id="585" name="Group 584">
                  <a:extLst>
                    <a:ext uri="{FF2B5EF4-FFF2-40B4-BE49-F238E27FC236}">
                      <a16:creationId xmlns:a16="http://schemas.microsoft.com/office/drawing/2014/main" id="{724D26A3-FA5C-624A-1C4C-374BF2687FD4}"/>
                    </a:ext>
                  </a:extLst>
                </p:cNvPr>
                <p:cNvGrpSpPr/>
                <p:nvPr/>
              </p:nvGrpSpPr>
              <p:grpSpPr>
                <a:xfrm>
                  <a:off x="2847806" y="2450780"/>
                  <a:ext cx="548640" cy="136140"/>
                  <a:chOff x="2073106" y="2784155"/>
                  <a:chExt cx="548640" cy="136140"/>
                </a:xfrm>
                <a:grpFill/>
              </p:grpSpPr>
              <p:sp>
                <p:nvSpPr>
                  <p:cNvPr id="587" name="Rectangle 586">
                    <a:extLst>
                      <a:ext uri="{FF2B5EF4-FFF2-40B4-BE49-F238E27FC236}">
                        <a16:creationId xmlns:a16="http://schemas.microsoft.com/office/drawing/2014/main" id="{30CC00C7-F400-5520-0C8F-3ECCB5A7E6DC}"/>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588" name="Straight Connector 587">
                    <a:extLst>
                      <a:ext uri="{FF2B5EF4-FFF2-40B4-BE49-F238E27FC236}">
                        <a16:creationId xmlns:a16="http://schemas.microsoft.com/office/drawing/2014/main" id="{0165C258-AF0D-0B16-1A61-63F66307298C}"/>
                      </a:ext>
                    </a:extLst>
                  </p:cNvPr>
                  <p:cNvCxnSpPr>
                    <a:stCxn id="587" idx="0"/>
                    <a:endCxn id="587"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589" name="Straight Connector 588">
                    <a:extLst>
                      <a:ext uri="{FF2B5EF4-FFF2-40B4-BE49-F238E27FC236}">
                        <a16:creationId xmlns:a16="http://schemas.microsoft.com/office/drawing/2014/main" id="{30A70B15-0814-672E-CCE8-A2FB9424C1BF}"/>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590" name="Straight Connector 589">
                    <a:extLst>
                      <a:ext uri="{FF2B5EF4-FFF2-40B4-BE49-F238E27FC236}">
                        <a16:creationId xmlns:a16="http://schemas.microsoft.com/office/drawing/2014/main" id="{BF6BC551-C18F-09DC-3FC5-590AEEBD62F9}"/>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586" name="Straight Connector 585">
                  <a:extLst>
                    <a:ext uri="{FF2B5EF4-FFF2-40B4-BE49-F238E27FC236}">
                      <a16:creationId xmlns:a16="http://schemas.microsoft.com/office/drawing/2014/main" id="{96C5EAEB-3F05-EC83-7D8E-96991D1F4734}"/>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nvGrpSpPr>
              <p:cNvPr id="536" name="Group 535">
                <a:extLst>
                  <a:ext uri="{FF2B5EF4-FFF2-40B4-BE49-F238E27FC236}">
                    <a16:creationId xmlns:a16="http://schemas.microsoft.com/office/drawing/2014/main" id="{529E551A-201D-89D7-0A45-BD67B6F68613}"/>
                  </a:ext>
                </a:extLst>
              </p:cNvPr>
              <p:cNvGrpSpPr/>
              <p:nvPr/>
            </p:nvGrpSpPr>
            <p:grpSpPr>
              <a:xfrm>
                <a:off x="201931" y="3337840"/>
                <a:ext cx="548640" cy="142832"/>
                <a:chOff x="2847806" y="2444088"/>
                <a:chExt cx="548640" cy="142832"/>
              </a:xfrm>
              <a:solidFill>
                <a:sysClr val="window" lastClr="FFFFFF"/>
              </a:solidFill>
            </p:grpSpPr>
            <p:grpSp>
              <p:nvGrpSpPr>
                <p:cNvPr id="579" name="Group 578">
                  <a:extLst>
                    <a:ext uri="{FF2B5EF4-FFF2-40B4-BE49-F238E27FC236}">
                      <a16:creationId xmlns:a16="http://schemas.microsoft.com/office/drawing/2014/main" id="{9A48F786-2803-61BC-74F9-A6E1286A4876}"/>
                    </a:ext>
                  </a:extLst>
                </p:cNvPr>
                <p:cNvGrpSpPr/>
                <p:nvPr/>
              </p:nvGrpSpPr>
              <p:grpSpPr>
                <a:xfrm>
                  <a:off x="2847806" y="2450780"/>
                  <a:ext cx="548640" cy="136140"/>
                  <a:chOff x="2073106" y="2784155"/>
                  <a:chExt cx="548640" cy="136140"/>
                </a:xfrm>
                <a:grpFill/>
              </p:grpSpPr>
              <p:sp>
                <p:nvSpPr>
                  <p:cNvPr id="581" name="Rectangle 580">
                    <a:extLst>
                      <a:ext uri="{FF2B5EF4-FFF2-40B4-BE49-F238E27FC236}">
                        <a16:creationId xmlns:a16="http://schemas.microsoft.com/office/drawing/2014/main" id="{8C1389A9-683E-36D6-D5F4-AAA4FC46EFFD}"/>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582" name="Straight Connector 581">
                    <a:extLst>
                      <a:ext uri="{FF2B5EF4-FFF2-40B4-BE49-F238E27FC236}">
                        <a16:creationId xmlns:a16="http://schemas.microsoft.com/office/drawing/2014/main" id="{48B3B311-B076-D933-6006-C984151A2893}"/>
                      </a:ext>
                    </a:extLst>
                  </p:cNvPr>
                  <p:cNvCxnSpPr>
                    <a:stCxn id="581" idx="0"/>
                    <a:endCxn id="581"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583" name="Straight Connector 582">
                    <a:extLst>
                      <a:ext uri="{FF2B5EF4-FFF2-40B4-BE49-F238E27FC236}">
                        <a16:creationId xmlns:a16="http://schemas.microsoft.com/office/drawing/2014/main" id="{89BBAE72-30CF-F872-28D7-84C3A7CAE2B1}"/>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584" name="Straight Connector 583">
                    <a:extLst>
                      <a:ext uri="{FF2B5EF4-FFF2-40B4-BE49-F238E27FC236}">
                        <a16:creationId xmlns:a16="http://schemas.microsoft.com/office/drawing/2014/main" id="{4C50BEAD-0535-99D6-6197-F8D4AD844646}"/>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580" name="Straight Connector 579">
                  <a:extLst>
                    <a:ext uri="{FF2B5EF4-FFF2-40B4-BE49-F238E27FC236}">
                      <a16:creationId xmlns:a16="http://schemas.microsoft.com/office/drawing/2014/main" id="{CDD0CCBB-B0FB-E01E-0E39-CABA91F26244}"/>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nvGrpSpPr>
              <p:cNvPr id="537" name="Group 536">
                <a:extLst>
                  <a:ext uri="{FF2B5EF4-FFF2-40B4-BE49-F238E27FC236}">
                    <a16:creationId xmlns:a16="http://schemas.microsoft.com/office/drawing/2014/main" id="{72147378-0D06-0A18-F85D-AA1668AC2A13}"/>
                  </a:ext>
                </a:extLst>
              </p:cNvPr>
              <p:cNvGrpSpPr/>
              <p:nvPr/>
            </p:nvGrpSpPr>
            <p:grpSpPr>
              <a:xfrm>
                <a:off x="201931" y="3507326"/>
                <a:ext cx="548640" cy="142832"/>
                <a:chOff x="2847806" y="2444088"/>
                <a:chExt cx="548640" cy="142832"/>
              </a:xfrm>
              <a:solidFill>
                <a:sysClr val="window" lastClr="FFFFFF"/>
              </a:solidFill>
            </p:grpSpPr>
            <p:grpSp>
              <p:nvGrpSpPr>
                <p:cNvPr id="573" name="Group 572">
                  <a:extLst>
                    <a:ext uri="{FF2B5EF4-FFF2-40B4-BE49-F238E27FC236}">
                      <a16:creationId xmlns:a16="http://schemas.microsoft.com/office/drawing/2014/main" id="{F67F798B-E2BA-C948-AB90-A204F47E3CDF}"/>
                    </a:ext>
                  </a:extLst>
                </p:cNvPr>
                <p:cNvGrpSpPr/>
                <p:nvPr/>
              </p:nvGrpSpPr>
              <p:grpSpPr>
                <a:xfrm>
                  <a:off x="2847806" y="2450780"/>
                  <a:ext cx="548640" cy="136140"/>
                  <a:chOff x="2073106" y="2784155"/>
                  <a:chExt cx="548640" cy="136140"/>
                </a:xfrm>
                <a:grpFill/>
              </p:grpSpPr>
              <p:sp>
                <p:nvSpPr>
                  <p:cNvPr id="575" name="Rectangle 574">
                    <a:extLst>
                      <a:ext uri="{FF2B5EF4-FFF2-40B4-BE49-F238E27FC236}">
                        <a16:creationId xmlns:a16="http://schemas.microsoft.com/office/drawing/2014/main" id="{DBFADD06-FD9C-95C6-2971-79CAC0A8FC43}"/>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576" name="Straight Connector 575">
                    <a:extLst>
                      <a:ext uri="{FF2B5EF4-FFF2-40B4-BE49-F238E27FC236}">
                        <a16:creationId xmlns:a16="http://schemas.microsoft.com/office/drawing/2014/main" id="{C7D6F4F8-9765-10ED-2C53-76FEED496ECC}"/>
                      </a:ext>
                    </a:extLst>
                  </p:cNvPr>
                  <p:cNvCxnSpPr>
                    <a:stCxn id="575" idx="0"/>
                    <a:endCxn id="575"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577" name="Straight Connector 576">
                    <a:extLst>
                      <a:ext uri="{FF2B5EF4-FFF2-40B4-BE49-F238E27FC236}">
                        <a16:creationId xmlns:a16="http://schemas.microsoft.com/office/drawing/2014/main" id="{BFE9BA31-D212-DF17-E969-068AD1A52765}"/>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578" name="Straight Connector 577">
                    <a:extLst>
                      <a:ext uri="{FF2B5EF4-FFF2-40B4-BE49-F238E27FC236}">
                        <a16:creationId xmlns:a16="http://schemas.microsoft.com/office/drawing/2014/main" id="{C64FFC6D-F1EE-1CE8-B0B8-BB7E4DABBB5A}"/>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574" name="Straight Connector 573">
                  <a:extLst>
                    <a:ext uri="{FF2B5EF4-FFF2-40B4-BE49-F238E27FC236}">
                      <a16:creationId xmlns:a16="http://schemas.microsoft.com/office/drawing/2014/main" id="{61AD77B1-3306-198E-8118-455AC7873EB0}"/>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nvGrpSpPr>
              <p:cNvPr id="538" name="Group 537">
                <a:extLst>
                  <a:ext uri="{FF2B5EF4-FFF2-40B4-BE49-F238E27FC236}">
                    <a16:creationId xmlns:a16="http://schemas.microsoft.com/office/drawing/2014/main" id="{B66F7E25-3393-78A3-B680-4E3AA1015FA3}"/>
                  </a:ext>
                </a:extLst>
              </p:cNvPr>
              <p:cNvGrpSpPr/>
              <p:nvPr/>
            </p:nvGrpSpPr>
            <p:grpSpPr>
              <a:xfrm>
                <a:off x="201931" y="3683162"/>
                <a:ext cx="548640" cy="142832"/>
                <a:chOff x="2847806" y="2444088"/>
                <a:chExt cx="548640" cy="142832"/>
              </a:xfrm>
              <a:solidFill>
                <a:sysClr val="window" lastClr="FFFFFF"/>
              </a:solidFill>
            </p:grpSpPr>
            <p:grpSp>
              <p:nvGrpSpPr>
                <p:cNvPr id="567" name="Group 566">
                  <a:extLst>
                    <a:ext uri="{FF2B5EF4-FFF2-40B4-BE49-F238E27FC236}">
                      <a16:creationId xmlns:a16="http://schemas.microsoft.com/office/drawing/2014/main" id="{94E55CBE-A092-ECE0-4C9C-7674B033E700}"/>
                    </a:ext>
                  </a:extLst>
                </p:cNvPr>
                <p:cNvGrpSpPr/>
                <p:nvPr/>
              </p:nvGrpSpPr>
              <p:grpSpPr>
                <a:xfrm>
                  <a:off x="2847806" y="2450780"/>
                  <a:ext cx="548640" cy="136140"/>
                  <a:chOff x="2073106" y="2784155"/>
                  <a:chExt cx="548640" cy="136140"/>
                </a:xfrm>
                <a:grpFill/>
              </p:grpSpPr>
              <p:sp>
                <p:nvSpPr>
                  <p:cNvPr id="569" name="Rectangle 568">
                    <a:extLst>
                      <a:ext uri="{FF2B5EF4-FFF2-40B4-BE49-F238E27FC236}">
                        <a16:creationId xmlns:a16="http://schemas.microsoft.com/office/drawing/2014/main" id="{52F1E688-0BD7-BEE9-FA07-3A2CE78D4A70}"/>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570" name="Straight Connector 569">
                    <a:extLst>
                      <a:ext uri="{FF2B5EF4-FFF2-40B4-BE49-F238E27FC236}">
                        <a16:creationId xmlns:a16="http://schemas.microsoft.com/office/drawing/2014/main" id="{FC8C1FBD-5786-3C89-1621-DB6813B9AF23}"/>
                      </a:ext>
                    </a:extLst>
                  </p:cNvPr>
                  <p:cNvCxnSpPr>
                    <a:stCxn id="569" idx="0"/>
                    <a:endCxn id="569"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571" name="Straight Connector 570">
                    <a:extLst>
                      <a:ext uri="{FF2B5EF4-FFF2-40B4-BE49-F238E27FC236}">
                        <a16:creationId xmlns:a16="http://schemas.microsoft.com/office/drawing/2014/main" id="{9727802F-D836-5360-0B38-7BBED53BCFA8}"/>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572" name="Straight Connector 571">
                    <a:extLst>
                      <a:ext uri="{FF2B5EF4-FFF2-40B4-BE49-F238E27FC236}">
                        <a16:creationId xmlns:a16="http://schemas.microsoft.com/office/drawing/2014/main" id="{16FEF90C-A1EC-2EB8-0DBC-161BBD93ED97}"/>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568" name="Straight Connector 567">
                  <a:extLst>
                    <a:ext uri="{FF2B5EF4-FFF2-40B4-BE49-F238E27FC236}">
                      <a16:creationId xmlns:a16="http://schemas.microsoft.com/office/drawing/2014/main" id="{25BC6BA3-DBDB-B83E-FF98-97F2147C5B0B}"/>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nvGrpSpPr>
              <p:cNvPr id="539" name="Group 538">
                <a:extLst>
                  <a:ext uri="{FF2B5EF4-FFF2-40B4-BE49-F238E27FC236}">
                    <a16:creationId xmlns:a16="http://schemas.microsoft.com/office/drawing/2014/main" id="{2F6025B0-CF7F-FE78-B200-C03E9DC04E58}"/>
                  </a:ext>
                </a:extLst>
              </p:cNvPr>
              <p:cNvGrpSpPr/>
              <p:nvPr/>
            </p:nvGrpSpPr>
            <p:grpSpPr>
              <a:xfrm>
                <a:off x="201931" y="2487220"/>
                <a:ext cx="548640" cy="142832"/>
                <a:chOff x="2847806" y="2444088"/>
                <a:chExt cx="548640" cy="142832"/>
              </a:xfrm>
              <a:solidFill>
                <a:sysClr val="window" lastClr="FFFFFF"/>
              </a:solidFill>
            </p:grpSpPr>
            <p:grpSp>
              <p:nvGrpSpPr>
                <p:cNvPr id="561" name="Group 560">
                  <a:extLst>
                    <a:ext uri="{FF2B5EF4-FFF2-40B4-BE49-F238E27FC236}">
                      <a16:creationId xmlns:a16="http://schemas.microsoft.com/office/drawing/2014/main" id="{AE22D52D-D455-CCAE-74BC-B19F90E81BF2}"/>
                    </a:ext>
                  </a:extLst>
                </p:cNvPr>
                <p:cNvGrpSpPr/>
                <p:nvPr/>
              </p:nvGrpSpPr>
              <p:grpSpPr>
                <a:xfrm>
                  <a:off x="2847806" y="2450780"/>
                  <a:ext cx="548640" cy="136140"/>
                  <a:chOff x="2073106" y="2784155"/>
                  <a:chExt cx="548640" cy="136140"/>
                </a:xfrm>
                <a:grpFill/>
              </p:grpSpPr>
              <p:sp>
                <p:nvSpPr>
                  <p:cNvPr id="563" name="Rectangle 562">
                    <a:extLst>
                      <a:ext uri="{FF2B5EF4-FFF2-40B4-BE49-F238E27FC236}">
                        <a16:creationId xmlns:a16="http://schemas.microsoft.com/office/drawing/2014/main" id="{BF5E9DDF-74E2-84E4-AA81-D17DF52F4F71}"/>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564" name="Straight Connector 563">
                    <a:extLst>
                      <a:ext uri="{FF2B5EF4-FFF2-40B4-BE49-F238E27FC236}">
                        <a16:creationId xmlns:a16="http://schemas.microsoft.com/office/drawing/2014/main" id="{3CA29EC5-5859-2DE2-DE8A-9AD1153307EB}"/>
                      </a:ext>
                    </a:extLst>
                  </p:cNvPr>
                  <p:cNvCxnSpPr>
                    <a:stCxn id="563" idx="0"/>
                    <a:endCxn id="563"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565" name="Straight Connector 564">
                    <a:extLst>
                      <a:ext uri="{FF2B5EF4-FFF2-40B4-BE49-F238E27FC236}">
                        <a16:creationId xmlns:a16="http://schemas.microsoft.com/office/drawing/2014/main" id="{6F406462-D8DF-E877-98A9-CDB3110C3895}"/>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566" name="Straight Connector 565">
                    <a:extLst>
                      <a:ext uri="{FF2B5EF4-FFF2-40B4-BE49-F238E27FC236}">
                        <a16:creationId xmlns:a16="http://schemas.microsoft.com/office/drawing/2014/main" id="{DBEF336A-4E50-240E-95D6-DA1B60249D47}"/>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562" name="Straight Connector 561">
                  <a:extLst>
                    <a:ext uri="{FF2B5EF4-FFF2-40B4-BE49-F238E27FC236}">
                      <a16:creationId xmlns:a16="http://schemas.microsoft.com/office/drawing/2014/main" id="{102C4E5E-254C-00CB-3B92-F650B1ED70A2}"/>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nvGrpSpPr>
              <p:cNvPr id="540" name="Group 539">
                <a:extLst>
                  <a:ext uri="{FF2B5EF4-FFF2-40B4-BE49-F238E27FC236}">
                    <a16:creationId xmlns:a16="http://schemas.microsoft.com/office/drawing/2014/main" id="{E9273802-A205-3ABF-E175-B3615D7D6637}"/>
                  </a:ext>
                </a:extLst>
              </p:cNvPr>
              <p:cNvGrpSpPr/>
              <p:nvPr/>
            </p:nvGrpSpPr>
            <p:grpSpPr>
              <a:xfrm>
                <a:off x="201931" y="2650921"/>
                <a:ext cx="548640" cy="142832"/>
                <a:chOff x="2847806" y="2444088"/>
                <a:chExt cx="548640" cy="142832"/>
              </a:xfrm>
              <a:solidFill>
                <a:sysClr val="window" lastClr="FFFFFF"/>
              </a:solidFill>
            </p:grpSpPr>
            <p:grpSp>
              <p:nvGrpSpPr>
                <p:cNvPr id="555" name="Group 554">
                  <a:extLst>
                    <a:ext uri="{FF2B5EF4-FFF2-40B4-BE49-F238E27FC236}">
                      <a16:creationId xmlns:a16="http://schemas.microsoft.com/office/drawing/2014/main" id="{7A054460-7BD8-7DAA-679C-59A63A2146C1}"/>
                    </a:ext>
                  </a:extLst>
                </p:cNvPr>
                <p:cNvGrpSpPr/>
                <p:nvPr/>
              </p:nvGrpSpPr>
              <p:grpSpPr>
                <a:xfrm>
                  <a:off x="2847806" y="2450780"/>
                  <a:ext cx="548640" cy="136140"/>
                  <a:chOff x="2073106" y="2784155"/>
                  <a:chExt cx="548640" cy="136140"/>
                </a:xfrm>
                <a:grpFill/>
              </p:grpSpPr>
              <p:sp>
                <p:nvSpPr>
                  <p:cNvPr id="557" name="Rectangle 556">
                    <a:extLst>
                      <a:ext uri="{FF2B5EF4-FFF2-40B4-BE49-F238E27FC236}">
                        <a16:creationId xmlns:a16="http://schemas.microsoft.com/office/drawing/2014/main" id="{30CEB0E0-F854-6C00-5B0A-E6340E65726E}"/>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558" name="Straight Connector 557">
                    <a:extLst>
                      <a:ext uri="{FF2B5EF4-FFF2-40B4-BE49-F238E27FC236}">
                        <a16:creationId xmlns:a16="http://schemas.microsoft.com/office/drawing/2014/main" id="{CFFF68CC-2BA7-5B1B-377E-11E4B82C2B75}"/>
                      </a:ext>
                    </a:extLst>
                  </p:cNvPr>
                  <p:cNvCxnSpPr>
                    <a:stCxn id="557" idx="0"/>
                    <a:endCxn id="557"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559" name="Straight Connector 558">
                    <a:extLst>
                      <a:ext uri="{FF2B5EF4-FFF2-40B4-BE49-F238E27FC236}">
                        <a16:creationId xmlns:a16="http://schemas.microsoft.com/office/drawing/2014/main" id="{9FD2725B-095D-5C0E-50BA-353A9378CEDD}"/>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560" name="Straight Connector 559">
                    <a:extLst>
                      <a:ext uri="{FF2B5EF4-FFF2-40B4-BE49-F238E27FC236}">
                        <a16:creationId xmlns:a16="http://schemas.microsoft.com/office/drawing/2014/main" id="{F1ABC8DF-7504-63BA-D195-C5CDDECAC27C}"/>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556" name="Straight Connector 555">
                  <a:extLst>
                    <a:ext uri="{FF2B5EF4-FFF2-40B4-BE49-F238E27FC236}">
                      <a16:creationId xmlns:a16="http://schemas.microsoft.com/office/drawing/2014/main" id="{CE8E4077-7387-F485-E03E-4FAEA5F553F5}"/>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nvGrpSpPr>
              <p:cNvPr id="541" name="Group 540">
                <a:extLst>
                  <a:ext uri="{FF2B5EF4-FFF2-40B4-BE49-F238E27FC236}">
                    <a16:creationId xmlns:a16="http://schemas.microsoft.com/office/drawing/2014/main" id="{DABD75A8-5A8F-4EDE-1139-D0B0F308EB35}"/>
                  </a:ext>
                </a:extLst>
              </p:cNvPr>
              <p:cNvGrpSpPr/>
              <p:nvPr/>
            </p:nvGrpSpPr>
            <p:grpSpPr>
              <a:xfrm>
                <a:off x="201931" y="2824146"/>
                <a:ext cx="548640" cy="142832"/>
                <a:chOff x="2847806" y="2444088"/>
                <a:chExt cx="548640" cy="142832"/>
              </a:xfrm>
              <a:solidFill>
                <a:sysClr val="window" lastClr="FFFFFF"/>
              </a:solidFill>
            </p:grpSpPr>
            <p:grpSp>
              <p:nvGrpSpPr>
                <p:cNvPr id="549" name="Group 548">
                  <a:extLst>
                    <a:ext uri="{FF2B5EF4-FFF2-40B4-BE49-F238E27FC236}">
                      <a16:creationId xmlns:a16="http://schemas.microsoft.com/office/drawing/2014/main" id="{58DFC853-C585-DD51-3B67-B1510AA62EF7}"/>
                    </a:ext>
                  </a:extLst>
                </p:cNvPr>
                <p:cNvGrpSpPr/>
                <p:nvPr/>
              </p:nvGrpSpPr>
              <p:grpSpPr>
                <a:xfrm>
                  <a:off x="2847806" y="2450780"/>
                  <a:ext cx="548640" cy="136140"/>
                  <a:chOff x="2073106" y="2784155"/>
                  <a:chExt cx="548640" cy="136140"/>
                </a:xfrm>
                <a:grpFill/>
              </p:grpSpPr>
              <p:sp>
                <p:nvSpPr>
                  <p:cNvPr id="551" name="Rectangle 550">
                    <a:extLst>
                      <a:ext uri="{FF2B5EF4-FFF2-40B4-BE49-F238E27FC236}">
                        <a16:creationId xmlns:a16="http://schemas.microsoft.com/office/drawing/2014/main" id="{F02C9DC0-E589-79EC-A851-E8568C4C15EE}"/>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552" name="Straight Connector 551">
                    <a:extLst>
                      <a:ext uri="{FF2B5EF4-FFF2-40B4-BE49-F238E27FC236}">
                        <a16:creationId xmlns:a16="http://schemas.microsoft.com/office/drawing/2014/main" id="{D127C5E4-3576-995A-CAB4-A69392858981}"/>
                      </a:ext>
                    </a:extLst>
                  </p:cNvPr>
                  <p:cNvCxnSpPr>
                    <a:stCxn id="551" idx="0"/>
                    <a:endCxn id="551"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553" name="Straight Connector 552">
                    <a:extLst>
                      <a:ext uri="{FF2B5EF4-FFF2-40B4-BE49-F238E27FC236}">
                        <a16:creationId xmlns:a16="http://schemas.microsoft.com/office/drawing/2014/main" id="{59233523-3BD7-5204-D316-E4E133B03E96}"/>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554" name="Straight Connector 553">
                    <a:extLst>
                      <a:ext uri="{FF2B5EF4-FFF2-40B4-BE49-F238E27FC236}">
                        <a16:creationId xmlns:a16="http://schemas.microsoft.com/office/drawing/2014/main" id="{CC2986A0-A280-5453-672A-CAD3F1204185}"/>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550" name="Straight Connector 549">
                  <a:extLst>
                    <a:ext uri="{FF2B5EF4-FFF2-40B4-BE49-F238E27FC236}">
                      <a16:creationId xmlns:a16="http://schemas.microsoft.com/office/drawing/2014/main" id="{F7526164-83A3-E7D2-1499-6EDE7252195B}"/>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nvGrpSpPr>
              <p:cNvPr id="542" name="Group 541">
                <a:extLst>
                  <a:ext uri="{FF2B5EF4-FFF2-40B4-BE49-F238E27FC236}">
                    <a16:creationId xmlns:a16="http://schemas.microsoft.com/office/drawing/2014/main" id="{442671F9-7E2C-D2EB-3D90-45F96C6C321C}"/>
                  </a:ext>
                </a:extLst>
              </p:cNvPr>
              <p:cNvGrpSpPr/>
              <p:nvPr/>
            </p:nvGrpSpPr>
            <p:grpSpPr>
              <a:xfrm>
                <a:off x="201931" y="2992565"/>
                <a:ext cx="548640" cy="142832"/>
                <a:chOff x="2847806" y="2444088"/>
                <a:chExt cx="548640" cy="142832"/>
              </a:xfrm>
              <a:solidFill>
                <a:sysClr val="window" lastClr="FFFFFF"/>
              </a:solidFill>
            </p:grpSpPr>
            <p:grpSp>
              <p:nvGrpSpPr>
                <p:cNvPr id="543" name="Group 542">
                  <a:extLst>
                    <a:ext uri="{FF2B5EF4-FFF2-40B4-BE49-F238E27FC236}">
                      <a16:creationId xmlns:a16="http://schemas.microsoft.com/office/drawing/2014/main" id="{8DB3E06E-D49A-606D-9519-1E4B3A4A7822}"/>
                    </a:ext>
                  </a:extLst>
                </p:cNvPr>
                <p:cNvGrpSpPr/>
                <p:nvPr/>
              </p:nvGrpSpPr>
              <p:grpSpPr>
                <a:xfrm>
                  <a:off x="2847806" y="2450780"/>
                  <a:ext cx="548640" cy="136140"/>
                  <a:chOff x="2073106" y="2784155"/>
                  <a:chExt cx="548640" cy="136140"/>
                </a:xfrm>
                <a:grpFill/>
              </p:grpSpPr>
              <p:sp>
                <p:nvSpPr>
                  <p:cNvPr id="545" name="Rectangle 544">
                    <a:extLst>
                      <a:ext uri="{FF2B5EF4-FFF2-40B4-BE49-F238E27FC236}">
                        <a16:creationId xmlns:a16="http://schemas.microsoft.com/office/drawing/2014/main" id="{C9E1E06F-0F32-E428-5378-AD838110E8E7}"/>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546" name="Straight Connector 545">
                    <a:extLst>
                      <a:ext uri="{FF2B5EF4-FFF2-40B4-BE49-F238E27FC236}">
                        <a16:creationId xmlns:a16="http://schemas.microsoft.com/office/drawing/2014/main" id="{C4B06037-DD67-D81B-C520-5B18AC7CC4FB}"/>
                      </a:ext>
                    </a:extLst>
                  </p:cNvPr>
                  <p:cNvCxnSpPr>
                    <a:stCxn id="545" idx="0"/>
                    <a:endCxn id="545"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547" name="Straight Connector 546">
                    <a:extLst>
                      <a:ext uri="{FF2B5EF4-FFF2-40B4-BE49-F238E27FC236}">
                        <a16:creationId xmlns:a16="http://schemas.microsoft.com/office/drawing/2014/main" id="{09ACC218-C097-D461-8CBE-1A430C9FAF4F}"/>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548" name="Straight Connector 547">
                    <a:extLst>
                      <a:ext uri="{FF2B5EF4-FFF2-40B4-BE49-F238E27FC236}">
                        <a16:creationId xmlns:a16="http://schemas.microsoft.com/office/drawing/2014/main" id="{09D2AED9-0C40-14AB-EBDC-52149F38908A}"/>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544" name="Straight Connector 543">
                  <a:extLst>
                    <a:ext uri="{FF2B5EF4-FFF2-40B4-BE49-F238E27FC236}">
                      <a16:creationId xmlns:a16="http://schemas.microsoft.com/office/drawing/2014/main" id="{4A748DEF-5FAF-6A63-0BB6-AAAB07FA66D7}"/>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grpSp>
          <p:nvGrpSpPr>
            <p:cNvPr id="591" name="Group 590">
              <a:extLst>
                <a:ext uri="{FF2B5EF4-FFF2-40B4-BE49-F238E27FC236}">
                  <a16:creationId xmlns:a16="http://schemas.microsoft.com/office/drawing/2014/main" id="{ACECEFA4-C393-2C27-E93A-277F2A6DA936}"/>
                </a:ext>
              </a:extLst>
            </p:cNvPr>
            <p:cNvGrpSpPr/>
            <p:nvPr/>
          </p:nvGrpSpPr>
          <p:grpSpPr>
            <a:xfrm>
              <a:off x="8190453" y="3269031"/>
              <a:ext cx="763829" cy="1496839"/>
              <a:chOff x="1261154" y="2780859"/>
              <a:chExt cx="763829" cy="1141929"/>
            </a:xfrm>
          </p:grpSpPr>
          <p:sp>
            <p:nvSpPr>
              <p:cNvPr id="592" name="Rectangle 591">
                <a:extLst>
                  <a:ext uri="{FF2B5EF4-FFF2-40B4-BE49-F238E27FC236}">
                    <a16:creationId xmlns:a16="http://schemas.microsoft.com/office/drawing/2014/main" id="{C97AFD8F-CD17-3F36-9E28-504691B7F90D}"/>
                  </a:ext>
                </a:extLst>
              </p:cNvPr>
              <p:cNvSpPr/>
              <p:nvPr/>
            </p:nvSpPr>
            <p:spPr>
              <a:xfrm>
                <a:off x="1261176" y="2780859"/>
                <a:ext cx="168275" cy="115216"/>
              </a:xfrm>
              <a:prstGeom prst="rect">
                <a:avLst/>
              </a:prstGeom>
              <a:solidFill>
                <a:srgbClr val="5B9BD5">
                  <a:lumMod val="20000"/>
                  <a:lumOff val="80000"/>
                </a:srgbClr>
              </a:solid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a:t>
                </a:r>
              </a:p>
            </p:txBody>
          </p:sp>
          <p:sp>
            <p:nvSpPr>
              <p:cNvPr id="593" name="Rectangle 592">
                <a:extLst>
                  <a:ext uri="{FF2B5EF4-FFF2-40B4-BE49-F238E27FC236}">
                    <a16:creationId xmlns:a16="http://schemas.microsoft.com/office/drawing/2014/main" id="{FAFB9B80-9341-82CA-0D35-8D8E5C2E8815}"/>
                  </a:ext>
                </a:extLst>
              </p:cNvPr>
              <p:cNvSpPr/>
              <p:nvPr/>
            </p:nvSpPr>
            <p:spPr>
              <a:xfrm>
                <a:off x="1261176" y="3120150"/>
                <a:ext cx="168275" cy="115216"/>
              </a:xfrm>
              <a:prstGeom prst="rect">
                <a:avLst/>
              </a:prstGeom>
              <a:solidFill>
                <a:srgbClr val="5B9BD5">
                  <a:lumMod val="20000"/>
                  <a:lumOff val="80000"/>
                </a:srgbClr>
              </a:solid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a:t>
                </a:r>
              </a:p>
            </p:txBody>
          </p:sp>
          <p:sp>
            <p:nvSpPr>
              <p:cNvPr id="594" name="Rectangle 593">
                <a:extLst>
                  <a:ext uri="{FF2B5EF4-FFF2-40B4-BE49-F238E27FC236}">
                    <a16:creationId xmlns:a16="http://schemas.microsoft.com/office/drawing/2014/main" id="{753A6B11-9019-65E2-EDF7-2CB0264F5845}"/>
                  </a:ext>
                </a:extLst>
              </p:cNvPr>
              <p:cNvSpPr/>
              <p:nvPr/>
            </p:nvSpPr>
            <p:spPr>
              <a:xfrm>
                <a:off x="1261154" y="3807572"/>
                <a:ext cx="168275" cy="115216"/>
              </a:xfrm>
              <a:prstGeom prst="rect">
                <a:avLst/>
              </a:prstGeom>
              <a:solidFill>
                <a:srgbClr val="5B9BD5">
                  <a:lumMod val="20000"/>
                  <a:lumOff val="80000"/>
                </a:srgbClr>
              </a:solid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a:t>
                </a:r>
              </a:p>
            </p:txBody>
          </p:sp>
          <p:sp>
            <p:nvSpPr>
              <p:cNvPr id="595" name="Rectangle 594">
                <a:extLst>
                  <a:ext uri="{FF2B5EF4-FFF2-40B4-BE49-F238E27FC236}">
                    <a16:creationId xmlns:a16="http://schemas.microsoft.com/office/drawing/2014/main" id="{CD49C618-B4C6-6198-FA7A-9A20F5E24FC2}"/>
                  </a:ext>
                </a:extLst>
              </p:cNvPr>
              <p:cNvSpPr/>
              <p:nvPr/>
            </p:nvSpPr>
            <p:spPr>
              <a:xfrm>
                <a:off x="1261175" y="3459076"/>
                <a:ext cx="168275" cy="115216"/>
              </a:xfrm>
              <a:prstGeom prst="rect">
                <a:avLst/>
              </a:prstGeom>
              <a:solidFill>
                <a:srgbClr val="5B9BD5">
                  <a:lumMod val="20000"/>
                  <a:lumOff val="80000"/>
                </a:srgbClr>
              </a:solid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a:t>
                </a:r>
              </a:p>
            </p:txBody>
          </p:sp>
          <p:sp>
            <p:nvSpPr>
              <p:cNvPr id="596" name="Rectangle 595">
                <a:extLst>
                  <a:ext uri="{FF2B5EF4-FFF2-40B4-BE49-F238E27FC236}">
                    <a16:creationId xmlns:a16="http://schemas.microsoft.com/office/drawing/2014/main" id="{D71CC5A5-521B-C377-189A-299E620CC312}"/>
                  </a:ext>
                </a:extLst>
              </p:cNvPr>
              <p:cNvSpPr/>
              <p:nvPr/>
            </p:nvSpPr>
            <p:spPr>
              <a:xfrm>
                <a:off x="1559334" y="2952896"/>
                <a:ext cx="168275" cy="115216"/>
              </a:xfrm>
              <a:prstGeom prst="rect">
                <a:avLst/>
              </a:prstGeom>
              <a:solidFill>
                <a:srgbClr val="5B9BD5">
                  <a:lumMod val="20000"/>
                  <a:lumOff val="80000"/>
                </a:srgbClr>
              </a:solid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a:t>
                </a:r>
              </a:p>
            </p:txBody>
          </p:sp>
          <p:sp>
            <p:nvSpPr>
              <p:cNvPr id="597" name="Rectangle 596">
                <a:extLst>
                  <a:ext uri="{FF2B5EF4-FFF2-40B4-BE49-F238E27FC236}">
                    <a16:creationId xmlns:a16="http://schemas.microsoft.com/office/drawing/2014/main" id="{5041B506-638E-875C-7205-E8DBC48E0847}"/>
                  </a:ext>
                </a:extLst>
              </p:cNvPr>
              <p:cNvSpPr/>
              <p:nvPr/>
            </p:nvSpPr>
            <p:spPr>
              <a:xfrm>
                <a:off x="1559334" y="3631738"/>
                <a:ext cx="168275" cy="115216"/>
              </a:xfrm>
              <a:prstGeom prst="rect">
                <a:avLst/>
              </a:prstGeom>
              <a:solidFill>
                <a:srgbClr val="5B9BD5">
                  <a:lumMod val="20000"/>
                  <a:lumOff val="80000"/>
                </a:srgbClr>
              </a:solid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a:t>
                </a:r>
              </a:p>
            </p:txBody>
          </p:sp>
          <p:sp>
            <p:nvSpPr>
              <p:cNvPr id="598" name="Rectangle 597">
                <a:extLst>
                  <a:ext uri="{FF2B5EF4-FFF2-40B4-BE49-F238E27FC236}">
                    <a16:creationId xmlns:a16="http://schemas.microsoft.com/office/drawing/2014/main" id="{3A4C3B87-E165-4BB6-5C9C-A1EE0AE3E2F3}"/>
                  </a:ext>
                </a:extLst>
              </p:cNvPr>
              <p:cNvSpPr/>
              <p:nvPr/>
            </p:nvSpPr>
            <p:spPr>
              <a:xfrm>
                <a:off x="1856708" y="3289598"/>
                <a:ext cx="168275" cy="115216"/>
              </a:xfrm>
              <a:prstGeom prst="rect">
                <a:avLst/>
              </a:prstGeom>
              <a:solidFill>
                <a:srgbClr val="5B9BD5">
                  <a:lumMod val="20000"/>
                  <a:lumOff val="80000"/>
                </a:srgbClr>
              </a:solid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a:t>
                </a:r>
              </a:p>
            </p:txBody>
          </p:sp>
        </p:grpSp>
        <p:cxnSp>
          <p:nvCxnSpPr>
            <p:cNvPr id="599" name="Straight Arrow Connector 598">
              <a:extLst>
                <a:ext uri="{FF2B5EF4-FFF2-40B4-BE49-F238E27FC236}">
                  <a16:creationId xmlns:a16="http://schemas.microsoft.com/office/drawing/2014/main" id="{74EF29AA-EB65-81A4-E5E4-16E67229A42D}"/>
                </a:ext>
              </a:extLst>
            </p:cNvPr>
            <p:cNvCxnSpPr>
              <a:stCxn id="563" idx="3"/>
              <a:endCxn id="592" idx="1"/>
            </p:cNvCxnSpPr>
            <p:nvPr/>
          </p:nvCxnSpPr>
          <p:spPr>
            <a:xfrm>
              <a:off x="7679870" y="3188924"/>
              <a:ext cx="510605" cy="155620"/>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00" name="Straight Arrow Connector 599">
              <a:extLst>
                <a:ext uri="{FF2B5EF4-FFF2-40B4-BE49-F238E27FC236}">
                  <a16:creationId xmlns:a16="http://schemas.microsoft.com/office/drawing/2014/main" id="{40C5C60A-A55E-C981-EB16-1DE2A9E52CAF}"/>
                </a:ext>
              </a:extLst>
            </p:cNvPr>
            <p:cNvCxnSpPr>
              <a:stCxn id="557" idx="3"/>
              <a:endCxn id="592" idx="1"/>
            </p:cNvCxnSpPr>
            <p:nvPr/>
          </p:nvCxnSpPr>
          <p:spPr>
            <a:xfrm flipV="1">
              <a:off x="7679870" y="3344544"/>
              <a:ext cx="510605" cy="65609"/>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01" name="Straight Arrow Connector 600">
              <a:extLst>
                <a:ext uri="{FF2B5EF4-FFF2-40B4-BE49-F238E27FC236}">
                  <a16:creationId xmlns:a16="http://schemas.microsoft.com/office/drawing/2014/main" id="{79CEC5F4-395A-95CE-AFB6-9F2D966A7263}"/>
                </a:ext>
              </a:extLst>
            </p:cNvPr>
            <p:cNvCxnSpPr>
              <a:stCxn id="551" idx="3"/>
              <a:endCxn id="593" idx="1"/>
            </p:cNvCxnSpPr>
            <p:nvPr/>
          </p:nvCxnSpPr>
          <p:spPr>
            <a:xfrm>
              <a:off x="7679870" y="3644253"/>
              <a:ext cx="510605" cy="145033"/>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02" name="Straight Arrow Connector 601">
              <a:extLst>
                <a:ext uri="{FF2B5EF4-FFF2-40B4-BE49-F238E27FC236}">
                  <a16:creationId xmlns:a16="http://schemas.microsoft.com/office/drawing/2014/main" id="{D8EEE6E8-9399-DA50-CDC5-753AC13F195A}"/>
                </a:ext>
              </a:extLst>
            </p:cNvPr>
            <p:cNvCxnSpPr>
              <a:stCxn id="545" idx="3"/>
              <a:endCxn id="593" idx="1"/>
            </p:cNvCxnSpPr>
            <p:nvPr/>
          </p:nvCxnSpPr>
          <p:spPr>
            <a:xfrm flipV="1">
              <a:off x="7679870" y="3789286"/>
              <a:ext cx="510605" cy="82572"/>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03" name="Straight Arrow Connector 602">
              <a:extLst>
                <a:ext uri="{FF2B5EF4-FFF2-40B4-BE49-F238E27FC236}">
                  <a16:creationId xmlns:a16="http://schemas.microsoft.com/office/drawing/2014/main" id="{881AE01C-3ED6-9CD1-251A-F78B38FA907A}"/>
                </a:ext>
              </a:extLst>
            </p:cNvPr>
            <p:cNvCxnSpPr>
              <a:stCxn id="587" idx="3"/>
              <a:endCxn id="595" idx="1"/>
            </p:cNvCxnSpPr>
            <p:nvPr/>
          </p:nvCxnSpPr>
          <p:spPr>
            <a:xfrm>
              <a:off x="7679870" y="4099917"/>
              <a:ext cx="510604" cy="133633"/>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04" name="Straight Arrow Connector 603">
              <a:extLst>
                <a:ext uri="{FF2B5EF4-FFF2-40B4-BE49-F238E27FC236}">
                  <a16:creationId xmlns:a16="http://schemas.microsoft.com/office/drawing/2014/main" id="{7202855C-5656-63D2-0C9B-CB8D3BBE64CF}"/>
                </a:ext>
              </a:extLst>
            </p:cNvPr>
            <p:cNvCxnSpPr>
              <a:stCxn id="581" idx="3"/>
              <a:endCxn id="595" idx="1"/>
            </p:cNvCxnSpPr>
            <p:nvPr/>
          </p:nvCxnSpPr>
          <p:spPr>
            <a:xfrm flipV="1">
              <a:off x="7679870" y="4233550"/>
              <a:ext cx="510604" cy="104920"/>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05" name="Straight Arrow Connector 604">
              <a:extLst>
                <a:ext uri="{FF2B5EF4-FFF2-40B4-BE49-F238E27FC236}">
                  <a16:creationId xmlns:a16="http://schemas.microsoft.com/office/drawing/2014/main" id="{660779C3-2924-063D-DB54-FA00305C7C92}"/>
                </a:ext>
              </a:extLst>
            </p:cNvPr>
            <p:cNvCxnSpPr>
              <a:stCxn id="575" idx="3"/>
              <a:endCxn id="594" idx="1"/>
            </p:cNvCxnSpPr>
            <p:nvPr/>
          </p:nvCxnSpPr>
          <p:spPr>
            <a:xfrm>
              <a:off x="7679870" y="4567516"/>
              <a:ext cx="510583" cy="122842"/>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06" name="Straight Arrow Connector 605">
              <a:extLst>
                <a:ext uri="{FF2B5EF4-FFF2-40B4-BE49-F238E27FC236}">
                  <a16:creationId xmlns:a16="http://schemas.microsoft.com/office/drawing/2014/main" id="{D5F40CB4-D6D4-B998-565B-1267EF28F2A5}"/>
                </a:ext>
              </a:extLst>
            </p:cNvPr>
            <p:cNvCxnSpPr>
              <a:stCxn id="569" idx="3"/>
              <a:endCxn id="594" idx="1"/>
            </p:cNvCxnSpPr>
            <p:nvPr/>
          </p:nvCxnSpPr>
          <p:spPr>
            <a:xfrm flipV="1">
              <a:off x="7679870" y="4690358"/>
              <a:ext cx="510583" cy="114787"/>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07" name="Straight Arrow Connector 606">
              <a:extLst>
                <a:ext uri="{FF2B5EF4-FFF2-40B4-BE49-F238E27FC236}">
                  <a16:creationId xmlns:a16="http://schemas.microsoft.com/office/drawing/2014/main" id="{C64898D1-C64D-4B00-BD93-A04BC17692CC}"/>
                </a:ext>
              </a:extLst>
            </p:cNvPr>
            <p:cNvCxnSpPr>
              <a:stCxn id="592" idx="3"/>
              <a:endCxn id="596" idx="1"/>
            </p:cNvCxnSpPr>
            <p:nvPr/>
          </p:nvCxnSpPr>
          <p:spPr>
            <a:xfrm>
              <a:off x="8358750" y="3344544"/>
              <a:ext cx="129883" cy="225506"/>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08" name="Straight Arrow Connector 607">
              <a:extLst>
                <a:ext uri="{FF2B5EF4-FFF2-40B4-BE49-F238E27FC236}">
                  <a16:creationId xmlns:a16="http://schemas.microsoft.com/office/drawing/2014/main" id="{3B3EEC2F-51A5-D8C7-B73D-453054D5B1B8}"/>
                </a:ext>
              </a:extLst>
            </p:cNvPr>
            <p:cNvCxnSpPr>
              <a:stCxn id="593" idx="3"/>
              <a:endCxn id="596" idx="1"/>
            </p:cNvCxnSpPr>
            <p:nvPr/>
          </p:nvCxnSpPr>
          <p:spPr>
            <a:xfrm flipV="1">
              <a:off x="8358750" y="3570050"/>
              <a:ext cx="129883" cy="219236"/>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09" name="Straight Arrow Connector 608">
              <a:extLst>
                <a:ext uri="{FF2B5EF4-FFF2-40B4-BE49-F238E27FC236}">
                  <a16:creationId xmlns:a16="http://schemas.microsoft.com/office/drawing/2014/main" id="{285D008A-6833-4B1C-A763-BD3F2B359FB1}"/>
                </a:ext>
              </a:extLst>
            </p:cNvPr>
            <p:cNvCxnSpPr>
              <a:stCxn id="595" idx="3"/>
              <a:endCxn id="597" idx="1"/>
            </p:cNvCxnSpPr>
            <p:nvPr/>
          </p:nvCxnSpPr>
          <p:spPr>
            <a:xfrm>
              <a:off x="8358749" y="4233550"/>
              <a:ext cx="129884" cy="226325"/>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10" name="Straight Arrow Connector 609">
              <a:extLst>
                <a:ext uri="{FF2B5EF4-FFF2-40B4-BE49-F238E27FC236}">
                  <a16:creationId xmlns:a16="http://schemas.microsoft.com/office/drawing/2014/main" id="{277EFA6B-6462-A183-E706-45044F3EFE48}"/>
                </a:ext>
              </a:extLst>
            </p:cNvPr>
            <p:cNvCxnSpPr>
              <a:stCxn id="594" idx="3"/>
              <a:endCxn id="597" idx="1"/>
            </p:cNvCxnSpPr>
            <p:nvPr/>
          </p:nvCxnSpPr>
          <p:spPr>
            <a:xfrm flipV="1">
              <a:off x="8358728" y="4459875"/>
              <a:ext cx="129905" cy="230483"/>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11" name="Straight Arrow Connector 610">
              <a:extLst>
                <a:ext uri="{FF2B5EF4-FFF2-40B4-BE49-F238E27FC236}">
                  <a16:creationId xmlns:a16="http://schemas.microsoft.com/office/drawing/2014/main" id="{F74766B5-E501-EB87-C8F4-834CD80DD4CC}"/>
                </a:ext>
              </a:extLst>
            </p:cNvPr>
            <p:cNvCxnSpPr>
              <a:stCxn id="596" idx="3"/>
              <a:endCxn id="598" idx="1"/>
            </p:cNvCxnSpPr>
            <p:nvPr/>
          </p:nvCxnSpPr>
          <p:spPr>
            <a:xfrm>
              <a:off x="8656908" y="3570050"/>
              <a:ext cx="129099" cy="441348"/>
            </a:xfrm>
            <a:prstGeom prst="straightConnector1">
              <a:avLst/>
            </a:prstGeom>
            <a:noFill/>
            <a:ln w="22098" cap="flat" cmpd="sng" algn="ctr">
              <a:solidFill>
                <a:sysClr val="windowText" lastClr="000000"/>
              </a:solidFill>
              <a:prstDash val="solid"/>
              <a:miter lim="800000"/>
              <a:tailEnd type="triangle" w="sm" len="sm"/>
            </a:ln>
            <a:effectLst/>
          </p:spPr>
        </p:cxnSp>
        <p:cxnSp>
          <p:nvCxnSpPr>
            <p:cNvPr id="612" name="Straight Arrow Connector 611">
              <a:extLst>
                <a:ext uri="{FF2B5EF4-FFF2-40B4-BE49-F238E27FC236}">
                  <a16:creationId xmlns:a16="http://schemas.microsoft.com/office/drawing/2014/main" id="{49334B03-6E26-71AF-0286-8016F668395B}"/>
                </a:ext>
              </a:extLst>
            </p:cNvPr>
            <p:cNvCxnSpPr>
              <a:stCxn id="597" idx="3"/>
              <a:endCxn id="598" idx="1"/>
            </p:cNvCxnSpPr>
            <p:nvPr/>
          </p:nvCxnSpPr>
          <p:spPr>
            <a:xfrm flipV="1">
              <a:off x="8656908" y="4011398"/>
              <a:ext cx="129099" cy="448477"/>
            </a:xfrm>
            <a:prstGeom prst="straightConnector1">
              <a:avLst/>
            </a:prstGeom>
            <a:noFill/>
            <a:ln w="22098" cap="flat" cmpd="sng" algn="ctr">
              <a:solidFill>
                <a:sysClr val="windowText" lastClr="000000"/>
              </a:solidFill>
              <a:prstDash val="solid"/>
              <a:miter lim="800000"/>
              <a:tailEnd type="triangle" w="sm" len="sm"/>
            </a:ln>
            <a:effectLst/>
          </p:spPr>
        </p:cxnSp>
        <p:sp>
          <p:nvSpPr>
            <p:cNvPr id="613" name="Rectangle 612">
              <a:extLst>
                <a:ext uri="{FF2B5EF4-FFF2-40B4-BE49-F238E27FC236}">
                  <a16:creationId xmlns:a16="http://schemas.microsoft.com/office/drawing/2014/main" id="{972F6678-DCA2-361B-DC11-4121C1EFD6B3}"/>
                </a:ext>
              </a:extLst>
            </p:cNvPr>
            <p:cNvSpPr/>
            <p:nvPr/>
          </p:nvSpPr>
          <p:spPr>
            <a:xfrm>
              <a:off x="7689463" y="2956694"/>
              <a:ext cx="1470510" cy="185938"/>
            </a:xfrm>
            <a:prstGeom prst="rect">
              <a:avLst/>
            </a:prstGeom>
            <a:noFill/>
            <a:ln w="22098"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Comparator Tree</a:t>
              </a:r>
            </a:p>
          </p:txBody>
        </p:sp>
        <p:sp>
          <p:nvSpPr>
            <p:cNvPr id="614" name="Rectangle 613">
              <a:extLst>
                <a:ext uri="{FF2B5EF4-FFF2-40B4-BE49-F238E27FC236}">
                  <a16:creationId xmlns:a16="http://schemas.microsoft.com/office/drawing/2014/main" id="{69E8F69F-98B4-E180-D1B6-A4C29F6FCAD5}"/>
                </a:ext>
              </a:extLst>
            </p:cNvPr>
            <p:cNvSpPr/>
            <p:nvPr/>
          </p:nvSpPr>
          <p:spPr>
            <a:xfrm>
              <a:off x="6476712" y="2897522"/>
              <a:ext cx="1923541" cy="119805"/>
            </a:xfrm>
            <a:prstGeom prst="rect">
              <a:avLst/>
            </a:prstGeom>
            <a:noFill/>
            <a:ln w="12700" cap="flat" cmpd="sng" algn="ctr">
              <a:no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FIFOs</a:t>
              </a:r>
            </a:p>
          </p:txBody>
        </p:sp>
      </p:grpSp>
      <p:grpSp>
        <p:nvGrpSpPr>
          <p:cNvPr id="145" name="Group 144">
            <a:extLst>
              <a:ext uri="{FF2B5EF4-FFF2-40B4-BE49-F238E27FC236}">
                <a16:creationId xmlns:a16="http://schemas.microsoft.com/office/drawing/2014/main" id="{F2DB0C8D-2F05-DB91-7FE9-D93B3B43965D}"/>
              </a:ext>
            </a:extLst>
          </p:cNvPr>
          <p:cNvGrpSpPr/>
          <p:nvPr/>
        </p:nvGrpSpPr>
        <p:grpSpPr>
          <a:xfrm>
            <a:off x="-344307" y="2299434"/>
            <a:ext cx="2881652" cy="2663588"/>
            <a:chOff x="-344307" y="2299434"/>
            <a:chExt cx="2881652" cy="2663588"/>
          </a:xfrm>
        </p:grpSpPr>
        <p:sp>
          <p:nvSpPr>
            <p:cNvPr id="431" name="Rounded Rectangle 430">
              <a:extLst>
                <a:ext uri="{FF2B5EF4-FFF2-40B4-BE49-F238E27FC236}">
                  <a16:creationId xmlns:a16="http://schemas.microsoft.com/office/drawing/2014/main" id="{E88438B5-473F-DC40-C4A2-39890712F9CF}"/>
                </a:ext>
              </a:extLst>
            </p:cNvPr>
            <p:cNvSpPr/>
            <p:nvPr/>
          </p:nvSpPr>
          <p:spPr>
            <a:xfrm>
              <a:off x="270232" y="2299434"/>
              <a:ext cx="2116311" cy="2663588"/>
            </a:xfrm>
            <a:prstGeom prst="roundRect">
              <a:avLst>
                <a:gd name="adj" fmla="val 2880"/>
              </a:avLst>
            </a:prstGeom>
            <a:solidFill>
              <a:srgbClr val="E2F0D9"/>
            </a:solidFill>
            <a:ln w="25400" cap="flat" cmpd="sng" algn="ctr">
              <a:solidFill>
                <a:sysClr val="windowText" lastClr="000000"/>
              </a:solidFill>
              <a:prstDash val="solid"/>
              <a:miter lim="800000"/>
            </a:ln>
            <a:effectLst/>
          </p:spPr>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black"/>
                  </a:solidFill>
                  <a:effectLst/>
                  <a:uLnTx/>
                  <a:uFillTx/>
                  <a:latin typeface="Gill Sans MT" panose="020B0502020104020203" pitchFamily="34" charset="77"/>
                  <a:ea typeface="+mn-ea"/>
                  <a:cs typeface="+mn-cs"/>
                </a:rPr>
                <a:t>Sort Unit</a:t>
              </a:r>
            </a:p>
          </p:txBody>
        </p:sp>
        <p:grpSp>
          <p:nvGrpSpPr>
            <p:cNvPr id="443" name="Group 442">
              <a:extLst>
                <a:ext uri="{FF2B5EF4-FFF2-40B4-BE49-F238E27FC236}">
                  <a16:creationId xmlns:a16="http://schemas.microsoft.com/office/drawing/2014/main" id="{95838471-DE66-8123-D27E-8B534922DCAF}"/>
                </a:ext>
              </a:extLst>
            </p:cNvPr>
            <p:cNvGrpSpPr/>
            <p:nvPr/>
          </p:nvGrpSpPr>
          <p:grpSpPr>
            <a:xfrm>
              <a:off x="328198" y="3098926"/>
              <a:ext cx="548640" cy="1809247"/>
              <a:chOff x="201931" y="2487220"/>
              <a:chExt cx="548640" cy="1338774"/>
            </a:xfrm>
          </p:grpSpPr>
          <p:grpSp>
            <p:nvGrpSpPr>
              <p:cNvPr id="444" name="Group 443">
                <a:extLst>
                  <a:ext uri="{FF2B5EF4-FFF2-40B4-BE49-F238E27FC236}">
                    <a16:creationId xmlns:a16="http://schemas.microsoft.com/office/drawing/2014/main" id="{9D1CCFEA-E47C-25DB-F968-1C146DA6AA11}"/>
                  </a:ext>
                </a:extLst>
              </p:cNvPr>
              <p:cNvGrpSpPr/>
              <p:nvPr/>
            </p:nvGrpSpPr>
            <p:grpSpPr>
              <a:xfrm>
                <a:off x="201931" y="3161320"/>
                <a:ext cx="548640" cy="142832"/>
                <a:chOff x="2847806" y="2444088"/>
                <a:chExt cx="548640" cy="142832"/>
              </a:xfrm>
              <a:solidFill>
                <a:sysClr val="window" lastClr="FFFFFF"/>
              </a:solidFill>
            </p:grpSpPr>
            <p:grpSp>
              <p:nvGrpSpPr>
                <p:cNvPr id="494" name="Group 493">
                  <a:extLst>
                    <a:ext uri="{FF2B5EF4-FFF2-40B4-BE49-F238E27FC236}">
                      <a16:creationId xmlns:a16="http://schemas.microsoft.com/office/drawing/2014/main" id="{A187B775-2AD2-DD18-D077-E86A7CBD5292}"/>
                    </a:ext>
                  </a:extLst>
                </p:cNvPr>
                <p:cNvGrpSpPr/>
                <p:nvPr/>
              </p:nvGrpSpPr>
              <p:grpSpPr>
                <a:xfrm>
                  <a:off x="2847806" y="2450780"/>
                  <a:ext cx="548640" cy="136140"/>
                  <a:chOff x="2073106" y="2784155"/>
                  <a:chExt cx="548640" cy="136140"/>
                </a:xfrm>
                <a:grpFill/>
              </p:grpSpPr>
              <p:sp>
                <p:nvSpPr>
                  <p:cNvPr id="496" name="Rectangle 495">
                    <a:extLst>
                      <a:ext uri="{FF2B5EF4-FFF2-40B4-BE49-F238E27FC236}">
                        <a16:creationId xmlns:a16="http://schemas.microsoft.com/office/drawing/2014/main" id="{61528B30-6EA8-6662-83CC-C8B7D673C8DC}"/>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497" name="Straight Connector 496">
                    <a:extLst>
                      <a:ext uri="{FF2B5EF4-FFF2-40B4-BE49-F238E27FC236}">
                        <a16:creationId xmlns:a16="http://schemas.microsoft.com/office/drawing/2014/main" id="{BD48B163-54A2-E305-E123-82FECF30DE90}"/>
                      </a:ext>
                    </a:extLst>
                  </p:cNvPr>
                  <p:cNvCxnSpPr>
                    <a:cxnSpLocks/>
                    <a:stCxn id="496" idx="0"/>
                    <a:endCxn id="496"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498" name="Straight Connector 497">
                    <a:extLst>
                      <a:ext uri="{FF2B5EF4-FFF2-40B4-BE49-F238E27FC236}">
                        <a16:creationId xmlns:a16="http://schemas.microsoft.com/office/drawing/2014/main" id="{F69193EF-707B-2E45-5F93-9E8BB90CC3D9}"/>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499" name="Straight Connector 498">
                    <a:extLst>
                      <a:ext uri="{FF2B5EF4-FFF2-40B4-BE49-F238E27FC236}">
                        <a16:creationId xmlns:a16="http://schemas.microsoft.com/office/drawing/2014/main" id="{8372172D-0B0D-CA5A-2A45-935ED80B5BBE}"/>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495" name="Straight Connector 494">
                  <a:extLst>
                    <a:ext uri="{FF2B5EF4-FFF2-40B4-BE49-F238E27FC236}">
                      <a16:creationId xmlns:a16="http://schemas.microsoft.com/office/drawing/2014/main" id="{E6FC8CC3-6674-BB11-AF8A-28407CBEFF4D}"/>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nvGrpSpPr>
              <p:cNvPr id="445" name="Group 444">
                <a:extLst>
                  <a:ext uri="{FF2B5EF4-FFF2-40B4-BE49-F238E27FC236}">
                    <a16:creationId xmlns:a16="http://schemas.microsoft.com/office/drawing/2014/main" id="{490CB1F8-DC35-5BD9-0159-A0B402AA8EF9}"/>
                  </a:ext>
                </a:extLst>
              </p:cNvPr>
              <p:cNvGrpSpPr/>
              <p:nvPr/>
            </p:nvGrpSpPr>
            <p:grpSpPr>
              <a:xfrm>
                <a:off x="201931" y="3337840"/>
                <a:ext cx="548640" cy="142832"/>
                <a:chOff x="2847806" y="2444088"/>
                <a:chExt cx="548640" cy="142832"/>
              </a:xfrm>
              <a:solidFill>
                <a:sysClr val="window" lastClr="FFFFFF"/>
              </a:solidFill>
            </p:grpSpPr>
            <p:grpSp>
              <p:nvGrpSpPr>
                <p:cNvPr id="488" name="Group 487">
                  <a:extLst>
                    <a:ext uri="{FF2B5EF4-FFF2-40B4-BE49-F238E27FC236}">
                      <a16:creationId xmlns:a16="http://schemas.microsoft.com/office/drawing/2014/main" id="{9B809792-0669-4FBC-A821-4197B6EBC8B0}"/>
                    </a:ext>
                  </a:extLst>
                </p:cNvPr>
                <p:cNvGrpSpPr/>
                <p:nvPr/>
              </p:nvGrpSpPr>
              <p:grpSpPr>
                <a:xfrm>
                  <a:off x="2847806" y="2450780"/>
                  <a:ext cx="548640" cy="136140"/>
                  <a:chOff x="2073106" y="2784155"/>
                  <a:chExt cx="548640" cy="136140"/>
                </a:xfrm>
                <a:grpFill/>
              </p:grpSpPr>
              <p:sp>
                <p:nvSpPr>
                  <p:cNvPr id="490" name="Rectangle 489">
                    <a:extLst>
                      <a:ext uri="{FF2B5EF4-FFF2-40B4-BE49-F238E27FC236}">
                        <a16:creationId xmlns:a16="http://schemas.microsoft.com/office/drawing/2014/main" id="{755AAF7A-CCA8-2CAF-FBD3-41BC11D24FEF}"/>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491" name="Straight Connector 490">
                    <a:extLst>
                      <a:ext uri="{FF2B5EF4-FFF2-40B4-BE49-F238E27FC236}">
                        <a16:creationId xmlns:a16="http://schemas.microsoft.com/office/drawing/2014/main" id="{A8B5034E-142F-D5C0-9E81-ACEBD998D208}"/>
                      </a:ext>
                    </a:extLst>
                  </p:cNvPr>
                  <p:cNvCxnSpPr>
                    <a:cxnSpLocks/>
                    <a:stCxn id="490" idx="0"/>
                    <a:endCxn id="490"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492" name="Straight Connector 491">
                    <a:extLst>
                      <a:ext uri="{FF2B5EF4-FFF2-40B4-BE49-F238E27FC236}">
                        <a16:creationId xmlns:a16="http://schemas.microsoft.com/office/drawing/2014/main" id="{ACBC6B00-3D55-91AA-E02B-0CF7C4A08E33}"/>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493" name="Straight Connector 492">
                    <a:extLst>
                      <a:ext uri="{FF2B5EF4-FFF2-40B4-BE49-F238E27FC236}">
                        <a16:creationId xmlns:a16="http://schemas.microsoft.com/office/drawing/2014/main" id="{AF25FE78-ABF7-2D1F-5FB8-206AA16DD878}"/>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489" name="Straight Connector 488">
                  <a:extLst>
                    <a:ext uri="{FF2B5EF4-FFF2-40B4-BE49-F238E27FC236}">
                      <a16:creationId xmlns:a16="http://schemas.microsoft.com/office/drawing/2014/main" id="{CC19F380-4654-8EF4-5124-158360CAD58D}"/>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nvGrpSpPr>
              <p:cNvPr id="446" name="Group 445">
                <a:extLst>
                  <a:ext uri="{FF2B5EF4-FFF2-40B4-BE49-F238E27FC236}">
                    <a16:creationId xmlns:a16="http://schemas.microsoft.com/office/drawing/2014/main" id="{7D0FA776-7367-7907-14CF-709D45788373}"/>
                  </a:ext>
                </a:extLst>
              </p:cNvPr>
              <p:cNvGrpSpPr/>
              <p:nvPr/>
            </p:nvGrpSpPr>
            <p:grpSpPr>
              <a:xfrm>
                <a:off x="201931" y="3507326"/>
                <a:ext cx="548640" cy="142832"/>
                <a:chOff x="2847806" y="2444088"/>
                <a:chExt cx="548640" cy="142832"/>
              </a:xfrm>
              <a:solidFill>
                <a:sysClr val="window" lastClr="FFFFFF"/>
              </a:solidFill>
            </p:grpSpPr>
            <p:grpSp>
              <p:nvGrpSpPr>
                <p:cNvPr id="482" name="Group 481">
                  <a:extLst>
                    <a:ext uri="{FF2B5EF4-FFF2-40B4-BE49-F238E27FC236}">
                      <a16:creationId xmlns:a16="http://schemas.microsoft.com/office/drawing/2014/main" id="{F0F626E5-E9F7-4F80-7847-E4FF1BED97EE}"/>
                    </a:ext>
                  </a:extLst>
                </p:cNvPr>
                <p:cNvGrpSpPr/>
                <p:nvPr/>
              </p:nvGrpSpPr>
              <p:grpSpPr>
                <a:xfrm>
                  <a:off x="2847806" y="2450780"/>
                  <a:ext cx="548640" cy="136140"/>
                  <a:chOff x="2073106" y="2784155"/>
                  <a:chExt cx="548640" cy="136140"/>
                </a:xfrm>
                <a:grpFill/>
              </p:grpSpPr>
              <p:sp>
                <p:nvSpPr>
                  <p:cNvPr id="484" name="Rectangle 483">
                    <a:extLst>
                      <a:ext uri="{FF2B5EF4-FFF2-40B4-BE49-F238E27FC236}">
                        <a16:creationId xmlns:a16="http://schemas.microsoft.com/office/drawing/2014/main" id="{A7C8A3A2-C5A8-7E09-1A0B-12C4390AD000}"/>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485" name="Straight Connector 484">
                    <a:extLst>
                      <a:ext uri="{FF2B5EF4-FFF2-40B4-BE49-F238E27FC236}">
                        <a16:creationId xmlns:a16="http://schemas.microsoft.com/office/drawing/2014/main" id="{FDBEF0CD-5D3C-4D41-54D4-42288C18E23F}"/>
                      </a:ext>
                    </a:extLst>
                  </p:cNvPr>
                  <p:cNvCxnSpPr>
                    <a:cxnSpLocks/>
                    <a:stCxn id="484" idx="0"/>
                    <a:endCxn id="484"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486" name="Straight Connector 485">
                    <a:extLst>
                      <a:ext uri="{FF2B5EF4-FFF2-40B4-BE49-F238E27FC236}">
                        <a16:creationId xmlns:a16="http://schemas.microsoft.com/office/drawing/2014/main" id="{44DED166-0C4E-8B00-0947-837868FDC66D}"/>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487" name="Straight Connector 486">
                    <a:extLst>
                      <a:ext uri="{FF2B5EF4-FFF2-40B4-BE49-F238E27FC236}">
                        <a16:creationId xmlns:a16="http://schemas.microsoft.com/office/drawing/2014/main" id="{173CEAA3-3C1A-43AC-BCDA-5C137365BC4B}"/>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483" name="Straight Connector 482">
                  <a:extLst>
                    <a:ext uri="{FF2B5EF4-FFF2-40B4-BE49-F238E27FC236}">
                      <a16:creationId xmlns:a16="http://schemas.microsoft.com/office/drawing/2014/main" id="{4B38D7D9-10CC-B789-2E48-1E53A763ED32}"/>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nvGrpSpPr>
              <p:cNvPr id="447" name="Group 446">
                <a:extLst>
                  <a:ext uri="{FF2B5EF4-FFF2-40B4-BE49-F238E27FC236}">
                    <a16:creationId xmlns:a16="http://schemas.microsoft.com/office/drawing/2014/main" id="{9170BBDD-52DE-1CB3-DA3D-DB829296E979}"/>
                  </a:ext>
                </a:extLst>
              </p:cNvPr>
              <p:cNvGrpSpPr/>
              <p:nvPr/>
            </p:nvGrpSpPr>
            <p:grpSpPr>
              <a:xfrm>
                <a:off x="201931" y="3683162"/>
                <a:ext cx="548640" cy="142832"/>
                <a:chOff x="2847806" y="2444088"/>
                <a:chExt cx="548640" cy="142832"/>
              </a:xfrm>
              <a:solidFill>
                <a:sysClr val="window" lastClr="FFFFFF"/>
              </a:solidFill>
            </p:grpSpPr>
            <p:grpSp>
              <p:nvGrpSpPr>
                <p:cNvPr id="476" name="Group 475">
                  <a:extLst>
                    <a:ext uri="{FF2B5EF4-FFF2-40B4-BE49-F238E27FC236}">
                      <a16:creationId xmlns:a16="http://schemas.microsoft.com/office/drawing/2014/main" id="{A453A35A-069E-B480-98AE-1C30293DC6E0}"/>
                    </a:ext>
                  </a:extLst>
                </p:cNvPr>
                <p:cNvGrpSpPr/>
                <p:nvPr/>
              </p:nvGrpSpPr>
              <p:grpSpPr>
                <a:xfrm>
                  <a:off x="2847806" y="2450780"/>
                  <a:ext cx="548640" cy="136140"/>
                  <a:chOff x="2073106" y="2784155"/>
                  <a:chExt cx="548640" cy="136140"/>
                </a:xfrm>
                <a:grpFill/>
              </p:grpSpPr>
              <p:sp>
                <p:nvSpPr>
                  <p:cNvPr id="478" name="Rectangle 477">
                    <a:extLst>
                      <a:ext uri="{FF2B5EF4-FFF2-40B4-BE49-F238E27FC236}">
                        <a16:creationId xmlns:a16="http://schemas.microsoft.com/office/drawing/2014/main" id="{214B3E8A-CD7D-C568-901D-99AD9C124F5D}"/>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479" name="Straight Connector 478">
                    <a:extLst>
                      <a:ext uri="{FF2B5EF4-FFF2-40B4-BE49-F238E27FC236}">
                        <a16:creationId xmlns:a16="http://schemas.microsoft.com/office/drawing/2014/main" id="{4942D69E-5B3A-EB31-1EA0-824FFBA63388}"/>
                      </a:ext>
                    </a:extLst>
                  </p:cNvPr>
                  <p:cNvCxnSpPr>
                    <a:cxnSpLocks/>
                    <a:stCxn id="478" idx="0"/>
                    <a:endCxn id="478"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480" name="Straight Connector 479">
                    <a:extLst>
                      <a:ext uri="{FF2B5EF4-FFF2-40B4-BE49-F238E27FC236}">
                        <a16:creationId xmlns:a16="http://schemas.microsoft.com/office/drawing/2014/main" id="{74EE67E1-A4E7-1702-32CE-387EBE17DDE9}"/>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481" name="Straight Connector 480">
                    <a:extLst>
                      <a:ext uri="{FF2B5EF4-FFF2-40B4-BE49-F238E27FC236}">
                        <a16:creationId xmlns:a16="http://schemas.microsoft.com/office/drawing/2014/main" id="{F5AD02A6-F307-67E2-CA2A-9347EB2C8C08}"/>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477" name="Straight Connector 476">
                  <a:extLst>
                    <a:ext uri="{FF2B5EF4-FFF2-40B4-BE49-F238E27FC236}">
                      <a16:creationId xmlns:a16="http://schemas.microsoft.com/office/drawing/2014/main" id="{A1D51804-1F3E-5DCE-5AC5-8F8200AFE508}"/>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nvGrpSpPr>
              <p:cNvPr id="448" name="Group 447">
                <a:extLst>
                  <a:ext uri="{FF2B5EF4-FFF2-40B4-BE49-F238E27FC236}">
                    <a16:creationId xmlns:a16="http://schemas.microsoft.com/office/drawing/2014/main" id="{66D4FCF0-114B-7B1C-6EB0-7FDA427F02B3}"/>
                  </a:ext>
                </a:extLst>
              </p:cNvPr>
              <p:cNvGrpSpPr/>
              <p:nvPr/>
            </p:nvGrpSpPr>
            <p:grpSpPr>
              <a:xfrm>
                <a:off x="201931" y="2487220"/>
                <a:ext cx="548640" cy="142832"/>
                <a:chOff x="2847806" y="2444088"/>
                <a:chExt cx="548640" cy="142832"/>
              </a:xfrm>
              <a:solidFill>
                <a:sysClr val="window" lastClr="FFFFFF"/>
              </a:solidFill>
            </p:grpSpPr>
            <p:grpSp>
              <p:nvGrpSpPr>
                <p:cNvPr id="470" name="Group 469">
                  <a:extLst>
                    <a:ext uri="{FF2B5EF4-FFF2-40B4-BE49-F238E27FC236}">
                      <a16:creationId xmlns:a16="http://schemas.microsoft.com/office/drawing/2014/main" id="{D1EE8E5F-3FDF-D8D0-A23F-C2FFBD53EEF0}"/>
                    </a:ext>
                  </a:extLst>
                </p:cNvPr>
                <p:cNvGrpSpPr/>
                <p:nvPr/>
              </p:nvGrpSpPr>
              <p:grpSpPr>
                <a:xfrm>
                  <a:off x="2847806" y="2450780"/>
                  <a:ext cx="548640" cy="136140"/>
                  <a:chOff x="2073106" y="2784155"/>
                  <a:chExt cx="548640" cy="136140"/>
                </a:xfrm>
                <a:grpFill/>
              </p:grpSpPr>
              <p:sp>
                <p:nvSpPr>
                  <p:cNvPr id="472" name="Rectangle 471">
                    <a:extLst>
                      <a:ext uri="{FF2B5EF4-FFF2-40B4-BE49-F238E27FC236}">
                        <a16:creationId xmlns:a16="http://schemas.microsoft.com/office/drawing/2014/main" id="{1C0E386E-78CA-A724-8BEE-9F7C2A437F1B}"/>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473" name="Straight Connector 472">
                    <a:extLst>
                      <a:ext uri="{FF2B5EF4-FFF2-40B4-BE49-F238E27FC236}">
                        <a16:creationId xmlns:a16="http://schemas.microsoft.com/office/drawing/2014/main" id="{30DD2ADE-ADEF-B03D-FA9E-CEA10F78CDCD}"/>
                      </a:ext>
                    </a:extLst>
                  </p:cNvPr>
                  <p:cNvCxnSpPr>
                    <a:cxnSpLocks/>
                    <a:stCxn id="472" idx="0"/>
                    <a:endCxn id="472"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474" name="Straight Connector 473">
                    <a:extLst>
                      <a:ext uri="{FF2B5EF4-FFF2-40B4-BE49-F238E27FC236}">
                        <a16:creationId xmlns:a16="http://schemas.microsoft.com/office/drawing/2014/main" id="{CF298416-70FD-2C51-91E5-B65419213BE3}"/>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475" name="Straight Connector 474">
                    <a:extLst>
                      <a:ext uri="{FF2B5EF4-FFF2-40B4-BE49-F238E27FC236}">
                        <a16:creationId xmlns:a16="http://schemas.microsoft.com/office/drawing/2014/main" id="{635B9323-02BA-503D-5E24-3BFBD36A4DD8}"/>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471" name="Straight Connector 470">
                  <a:extLst>
                    <a:ext uri="{FF2B5EF4-FFF2-40B4-BE49-F238E27FC236}">
                      <a16:creationId xmlns:a16="http://schemas.microsoft.com/office/drawing/2014/main" id="{4F7C873E-2328-45A8-D5AE-690450BB8C0A}"/>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nvGrpSpPr>
              <p:cNvPr id="449" name="Group 448">
                <a:extLst>
                  <a:ext uri="{FF2B5EF4-FFF2-40B4-BE49-F238E27FC236}">
                    <a16:creationId xmlns:a16="http://schemas.microsoft.com/office/drawing/2014/main" id="{668298BD-D04D-142F-2790-4F88162E61D9}"/>
                  </a:ext>
                </a:extLst>
              </p:cNvPr>
              <p:cNvGrpSpPr/>
              <p:nvPr/>
            </p:nvGrpSpPr>
            <p:grpSpPr>
              <a:xfrm>
                <a:off x="201931" y="2650921"/>
                <a:ext cx="548640" cy="142832"/>
                <a:chOff x="2847806" y="2444088"/>
                <a:chExt cx="548640" cy="142832"/>
              </a:xfrm>
              <a:solidFill>
                <a:sysClr val="window" lastClr="FFFFFF"/>
              </a:solidFill>
            </p:grpSpPr>
            <p:grpSp>
              <p:nvGrpSpPr>
                <p:cNvPr id="464" name="Group 463">
                  <a:extLst>
                    <a:ext uri="{FF2B5EF4-FFF2-40B4-BE49-F238E27FC236}">
                      <a16:creationId xmlns:a16="http://schemas.microsoft.com/office/drawing/2014/main" id="{953887C3-7636-90F8-F9C0-D2727A6703DB}"/>
                    </a:ext>
                  </a:extLst>
                </p:cNvPr>
                <p:cNvGrpSpPr/>
                <p:nvPr/>
              </p:nvGrpSpPr>
              <p:grpSpPr>
                <a:xfrm>
                  <a:off x="2847806" y="2450780"/>
                  <a:ext cx="548640" cy="136140"/>
                  <a:chOff x="2073106" y="2784155"/>
                  <a:chExt cx="548640" cy="136140"/>
                </a:xfrm>
                <a:grpFill/>
              </p:grpSpPr>
              <p:sp>
                <p:nvSpPr>
                  <p:cNvPr id="466" name="Rectangle 465">
                    <a:extLst>
                      <a:ext uri="{FF2B5EF4-FFF2-40B4-BE49-F238E27FC236}">
                        <a16:creationId xmlns:a16="http://schemas.microsoft.com/office/drawing/2014/main" id="{138EA5F6-ABF0-83C9-F9AA-C2E57171A3DA}"/>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467" name="Straight Connector 466">
                    <a:extLst>
                      <a:ext uri="{FF2B5EF4-FFF2-40B4-BE49-F238E27FC236}">
                        <a16:creationId xmlns:a16="http://schemas.microsoft.com/office/drawing/2014/main" id="{1DC30BC3-4AD0-EC25-D429-7C6A4DFDE74F}"/>
                      </a:ext>
                    </a:extLst>
                  </p:cNvPr>
                  <p:cNvCxnSpPr>
                    <a:cxnSpLocks/>
                    <a:stCxn id="466" idx="0"/>
                    <a:endCxn id="466"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468" name="Straight Connector 467">
                    <a:extLst>
                      <a:ext uri="{FF2B5EF4-FFF2-40B4-BE49-F238E27FC236}">
                        <a16:creationId xmlns:a16="http://schemas.microsoft.com/office/drawing/2014/main" id="{3D82A20B-E683-49E6-3E9A-94C7F2D1BE26}"/>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469" name="Straight Connector 468">
                    <a:extLst>
                      <a:ext uri="{FF2B5EF4-FFF2-40B4-BE49-F238E27FC236}">
                        <a16:creationId xmlns:a16="http://schemas.microsoft.com/office/drawing/2014/main" id="{2C334EDF-6F0A-2947-FEB7-2D38B5CD094D}"/>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465" name="Straight Connector 464">
                  <a:extLst>
                    <a:ext uri="{FF2B5EF4-FFF2-40B4-BE49-F238E27FC236}">
                      <a16:creationId xmlns:a16="http://schemas.microsoft.com/office/drawing/2014/main" id="{B6C67842-6276-AE30-1B37-6A4DBC5A1E5B}"/>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nvGrpSpPr>
              <p:cNvPr id="450" name="Group 449">
                <a:extLst>
                  <a:ext uri="{FF2B5EF4-FFF2-40B4-BE49-F238E27FC236}">
                    <a16:creationId xmlns:a16="http://schemas.microsoft.com/office/drawing/2014/main" id="{CEE95B10-45E7-BC1C-4C37-E48FEE2233D2}"/>
                  </a:ext>
                </a:extLst>
              </p:cNvPr>
              <p:cNvGrpSpPr/>
              <p:nvPr/>
            </p:nvGrpSpPr>
            <p:grpSpPr>
              <a:xfrm>
                <a:off x="201931" y="2824146"/>
                <a:ext cx="548640" cy="142832"/>
                <a:chOff x="2847806" y="2444088"/>
                <a:chExt cx="548640" cy="142832"/>
              </a:xfrm>
              <a:solidFill>
                <a:sysClr val="window" lastClr="FFFFFF"/>
              </a:solidFill>
            </p:grpSpPr>
            <p:grpSp>
              <p:nvGrpSpPr>
                <p:cNvPr id="458" name="Group 457">
                  <a:extLst>
                    <a:ext uri="{FF2B5EF4-FFF2-40B4-BE49-F238E27FC236}">
                      <a16:creationId xmlns:a16="http://schemas.microsoft.com/office/drawing/2014/main" id="{951EB1A3-38CA-1D4D-0BEF-2E62DE689561}"/>
                    </a:ext>
                  </a:extLst>
                </p:cNvPr>
                <p:cNvGrpSpPr/>
                <p:nvPr/>
              </p:nvGrpSpPr>
              <p:grpSpPr>
                <a:xfrm>
                  <a:off x="2847806" y="2450780"/>
                  <a:ext cx="548640" cy="136140"/>
                  <a:chOff x="2073106" y="2784155"/>
                  <a:chExt cx="548640" cy="136140"/>
                </a:xfrm>
                <a:grpFill/>
              </p:grpSpPr>
              <p:sp>
                <p:nvSpPr>
                  <p:cNvPr id="460" name="Rectangle 459">
                    <a:extLst>
                      <a:ext uri="{FF2B5EF4-FFF2-40B4-BE49-F238E27FC236}">
                        <a16:creationId xmlns:a16="http://schemas.microsoft.com/office/drawing/2014/main" id="{A785FF2D-6BA4-5C7A-C301-5198AE38D253}"/>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461" name="Straight Connector 460">
                    <a:extLst>
                      <a:ext uri="{FF2B5EF4-FFF2-40B4-BE49-F238E27FC236}">
                        <a16:creationId xmlns:a16="http://schemas.microsoft.com/office/drawing/2014/main" id="{7E38FA98-4AA2-6FDB-E303-A0A6B7095064}"/>
                      </a:ext>
                    </a:extLst>
                  </p:cNvPr>
                  <p:cNvCxnSpPr>
                    <a:cxnSpLocks/>
                    <a:stCxn id="460" idx="0"/>
                    <a:endCxn id="460"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462" name="Straight Connector 461">
                    <a:extLst>
                      <a:ext uri="{FF2B5EF4-FFF2-40B4-BE49-F238E27FC236}">
                        <a16:creationId xmlns:a16="http://schemas.microsoft.com/office/drawing/2014/main" id="{11B97A09-448B-ADF9-4AD8-1479BFD067C6}"/>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463" name="Straight Connector 462">
                    <a:extLst>
                      <a:ext uri="{FF2B5EF4-FFF2-40B4-BE49-F238E27FC236}">
                        <a16:creationId xmlns:a16="http://schemas.microsoft.com/office/drawing/2014/main" id="{9F9FCB20-EBA9-E941-4F00-C937767661F5}"/>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459" name="Straight Connector 458">
                  <a:extLst>
                    <a:ext uri="{FF2B5EF4-FFF2-40B4-BE49-F238E27FC236}">
                      <a16:creationId xmlns:a16="http://schemas.microsoft.com/office/drawing/2014/main" id="{E6410FC5-9533-B1DA-FBB8-8939906171C3}"/>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nvGrpSpPr>
              <p:cNvPr id="451" name="Group 450">
                <a:extLst>
                  <a:ext uri="{FF2B5EF4-FFF2-40B4-BE49-F238E27FC236}">
                    <a16:creationId xmlns:a16="http://schemas.microsoft.com/office/drawing/2014/main" id="{5583FC86-3092-13A2-907D-284487C1418A}"/>
                  </a:ext>
                </a:extLst>
              </p:cNvPr>
              <p:cNvGrpSpPr/>
              <p:nvPr/>
            </p:nvGrpSpPr>
            <p:grpSpPr>
              <a:xfrm>
                <a:off x="201931" y="2992565"/>
                <a:ext cx="548640" cy="142832"/>
                <a:chOff x="2847806" y="2444088"/>
                <a:chExt cx="548640" cy="142832"/>
              </a:xfrm>
              <a:solidFill>
                <a:sysClr val="window" lastClr="FFFFFF"/>
              </a:solidFill>
            </p:grpSpPr>
            <p:grpSp>
              <p:nvGrpSpPr>
                <p:cNvPr id="452" name="Group 451">
                  <a:extLst>
                    <a:ext uri="{FF2B5EF4-FFF2-40B4-BE49-F238E27FC236}">
                      <a16:creationId xmlns:a16="http://schemas.microsoft.com/office/drawing/2014/main" id="{1E93F8CA-1176-A43A-3905-9D29971F96C7}"/>
                    </a:ext>
                  </a:extLst>
                </p:cNvPr>
                <p:cNvGrpSpPr/>
                <p:nvPr/>
              </p:nvGrpSpPr>
              <p:grpSpPr>
                <a:xfrm>
                  <a:off x="2847806" y="2450780"/>
                  <a:ext cx="548640" cy="136140"/>
                  <a:chOff x="2073106" y="2784155"/>
                  <a:chExt cx="548640" cy="136140"/>
                </a:xfrm>
                <a:grpFill/>
              </p:grpSpPr>
              <p:sp>
                <p:nvSpPr>
                  <p:cNvPr id="454" name="Rectangle 453">
                    <a:extLst>
                      <a:ext uri="{FF2B5EF4-FFF2-40B4-BE49-F238E27FC236}">
                        <a16:creationId xmlns:a16="http://schemas.microsoft.com/office/drawing/2014/main" id="{91675A17-EA56-9775-37A2-EF8FBCC3C737}"/>
                      </a:ext>
                    </a:extLst>
                  </p:cNvPr>
                  <p:cNvSpPr/>
                  <p:nvPr/>
                </p:nvSpPr>
                <p:spPr>
                  <a:xfrm>
                    <a:off x="2073106" y="2784497"/>
                    <a:ext cx="548640" cy="132623"/>
                  </a:xfrm>
                  <a:prstGeom prst="rect">
                    <a:avLst/>
                  </a:prstGeom>
                  <a:grpFill/>
                  <a:ln w="22098"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cxnSp>
                <p:nvCxnSpPr>
                  <p:cNvPr id="455" name="Straight Connector 454">
                    <a:extLst>
                      <a:ext uri="{FF2B5EF4-FFF2-40B4-BE49-F238E27FC236}">
                        <a16:creationId xmlns:a16="http://schemas.microsoft.com/office/drawing/2014/main" id="{C668DEB3-1B54-4D6D-E3F5-C2CC3E3F814A}"/>
                      </a:ext>
                    </a:extLst>
                  </p:cNvPr>
                  <p:cNvCxnSpPr>
                    <a:cxnSpLocks/>
                    <a:stCxn id="454" idx="0"/>
                    <a:endCxn id="454" idx="2"/>
                  </p:cNvCxnSpPr>
                  <p:nvPr/>
                </p:nvCxnSpPr>
                <p:spPr>
                  <a:xfrm>
                    <a:off x="2347426" y="2784497"/>
                    <a:ext cx="0" cy="132623"/>
                  </a:xfrm>
                  <a:prstGeom prst="line">
                    <a:avLst/>
                  </a:prstGeom>
                  <a:grpFill/>
                  <a:ln w="22098" cap="flat" cmpd="sng" algn="ctr">
                    <a:solidFill>
                      <a:sysClr val="windowText" lastClr="000000"/>
                    </a:solidFill>
                    <a:prstDash val="solid"/>
                    <a:miter lim="800000"/>
                  </a:ln>
                  <a:effectLst/>
                </p:spPr>
              </p:cxnSp>
              <p:cxnSp>
                <p:nvCxnSpPr>
                  <p:cNvPr id="456" name="Straight Connector 455">
                    <a:extLst>
                      <a:ext uri="{FF2B5EF4-FFF2-40B4-BE49-F238E27FC236}">
                        <a16:creationId xmlns:a16="http://schemas.microsoft.com/office/drawing/2014/main" id="{17ABE6F1-6B0D-25B2-D763-C906DD28E721}"/>
                      </a:ext>
                    </a:extLst>
                  </p:cNvPr>
                  <p:cNvCxnSpPr/>
                  <p:nvPr/>
                </p:nvCxnSpPr>
                <p:spPr>
                  <a:xfrm>
                    <a:off x="2210266" y="2787672"/>
                    <a:ext cx="0" cy="132623"/>
                  </a:xfrm>
                  <a:prstGeom prst="line">
                    <a:avLst/>
                  </a:prstGeom>
                  <a:grpFill/>
                  <a:ln w="22098" cap="flat" cmpd="sng" algn="ctr">
                    <a:solidFill>
                      <a:sysClr val="windowText" lastClr="000000"/>
                    </a:solidFill>
                    <a:prstDash val="solid"/>
                    <a:miter lim="800000"/>
                  </a:ln>
                  <a:effectLst/>
                </p:spPr>
              </p:cxnSp>
              <p:cxnSp>
                <p:nvCxnSpPr>
                  <p:cNvPr id="457" name="Straight Connector 456">
                    <a:extLst>
                      <a:ext uri="{FF2B5EF4-FFF2-40B4-BE49-F238E27FC236}">
                        <a16:creationId xmlns:a16="http://schemas.microsoft.com/office/drawing/2014/main" id="{FA9997B6-3561-677A-957D-159C9A5957B8}"/>
                      </a:ext>
                    </a:extLst>
                  </p:cNvPr>
                  <p:cNvCxnSpPr/>
                  <p:nvPr/>
                </p:nvCxnSpPr>
                <p:spPr>
                  <a:xfrm>
                    <a:off x="2484586" y="2784155"/>
                    <a:ext cx="0" cy="132623"/>
                  </a:xfrm>
                  <a:prstGeom prst="line">
                    <a:avLst/>
                  </a:prstGeom>
                  <a:grpFill/>
                  <a:ln w="22098" cap="flat" cmpd="sng" algn="ctr">
                    <a:solidFill>
                      <a:sysClr val="windowText" lastClr="000000"/>
                    </a:solidFill>
                    <a:prstDash val="solid"/>
                    <a:miter lim="800000"/>
                  </a:ln>
                  <a:effectLst/>
                </p:spPr>
              </p:cxnSp>
            </p:grpSp>
            <p:cxnSp>
              <p:nvCxnSpPr>
                <p:cNvPr id="453" name="Straight Connector 452">
                  <a:extLst>
                    <a:ext uri="{FF2B5EF4-FFF2-40B4-BE49-F238E27FC236}">
                      <a16:creationId xmlns:a16="http://schemas.microsoft.com/office/drawing/2014/main" id="{9E8ABA67-D16C-0835-3F9A-B4F77C2773C4}"/>
                    </a:ext>
                  </a:extLst>
                </p:cNvPr>
                <p:cNvCxnSpPr/>
                <p:nvPr/>
              </p:nvCxnSpPr>
              <p:spPr>
                <a:xfrm>
                  <a:off x="2847806" y="2444088"/>
                  <a:ext cx="0" cy="132623"/>
                </a:xfrm>
                <a:prstGeom prst="line">
                  <a:avLst/>
                </a:prstGeom>
                <a:grpFill/>
                <a:ln w="22098" cap="flat" cmpd="sng" algn="ctr">
                  <a:solidFill>
                    <a:sysClr val="windowText" lastClr="000000"/>
                  </a:solidFill>
                  <a:prstDash val="solid"/>
                  <a:miter lim="800000"/>
                </a:ln>
                <a:effectLst/>
              </p:spPr>
            </p:cxnSp>
          </p:grpSp>
        </p:grpSp>
        <p:cxnSp>
          <p:nvCxnSpPr>
            <p:cNvPr id="529" name="Straight Arrow Connector 528">
              <a:extLst>
                <a:ext uri="{FF2B5EF4-FFF2-40B4-BE49-F238E27FC236}">
                  <a16:creationId xmlns:a16="http://schemas.microsoft.com/office/drawing/2014/main" id="{E1B265F5-9F35-4A58-02E5-289F5CAC36E3}"/>
                </a:ext>
              </a:extLst>
            </p:cNvPr>
            <p:cNvCxnSpPr>
              <a:cxnSpLocks/>
              <a:endCxn id="525" idx="1"/>
            </p:cNvCxnSpPr>
            <p:nvPr/>
          </p:nvCxnSpPr>
          <p:spPr>
            <a:xfrm>
              <a:off x="2151250" y="4020521"/>
              <a:ext cx="386095" cy="5329"/>
            </a:xfrm>
            <a:prstGeom prst="straightConnector1">
              <a:avLst/>
            </a:prstGeom>
            <a:noFill/>
            <a:ln w="22225" cap="flat" cmpd="sng" algn="ctr">
              <a:solidFill>
                <a:sysClr val="windowText" lastClr="000000"/>
              </a:solidFill>
              <a:prstDash val="solid"/>
              <a:miter lim="800000"/>
              <a:headEnd w="med" len="lg"/>
              <a:tailEnd type="triangle" w="med" len="med"/>
            </a:ln>
            <a:effectLst/>
          </p:spPr>
        </p:cxnSp>
        <p:sp>
          <p:nvSpPr>
            <p:cNvPr id="530" name="Rectangle 529">
              <a:extLst>
                <a:ext uri="{FF2B5EF4-FFF2-40B4-BE49-F238E27FC236}">
                  <a16:creationId xmlns:a16="http://schemas.microsoft.com/office/drawing/2014/main" id="{D4FFFDDB-1369-C0EB-84FD-0CBE41F86AF9}"/>
                </a:ext>
              </a:extLst>
            </p:cNvPr>
            <p:cNvSpPr/>
            <p:nvPr/>
          </p:nvSpPr>
          <p:spPr>
            <a:xfrm>
              <a:off x="841827" y="2995553"/>
              <a:ext cx="1470510" cy="185938"/>
            </a:xfrm>
            <a:prstGeom prst="rect">
              <a:avLst/>
            </a:prstGeom>
            <a:noFill/>
            <a:ln w="22098"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1024-Bitonic Sorter Network</a:t>
              </a:r>
            </a:p>
          </p:txBody>
        </p:sp>
        <p:sp>
          <p:nvSpPr>
            <p:cNvPr id="531" name="Rectangle 530">
              <a:extLst>
                <a:ext uri="{FF2B5EF4-FFF2-40B4-BE49-F238E27FC236}">
                  <a16:creationId xmlns:a16="http://schemas.microsoft.com/office/drawing/2014/main" id="{F659303F-0ECE-BC38-186D-648F61837ED9}"/>
                </a:ext>
              </a:extLst>
            </p:cNvPr>
            <p:cNvSpPr/>
            <p:nvPr/>
          </p:nvSpPr>
          <p:spPr>
            <a:xfrm>
              <a:off x="-344307" y="2915910"/>
              <a:ext cx="1923541" cy="119805"/>
            </a:xfrm>
            <a:prstGeom prst="rect">
              <a:avLst/>
            </a:prstGeom>
            <a:noFill/>
            <a:ln w="12700" cap="flat" cmpd="sng" algn="ctr">
              <a:no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FIFOs</a:t>
              </a:r>
            </a:p>
          </p:txBody>
        </p:sp>
        <p:grpSp>
          <p:nvGrpSpPr>
            <p:cNvPr id="61" name="Group 60">
              <a:extLst>
                <a:ext uri="{FF2B5EF4-FFF2-40B4-BE49-F238E27FC236}">
                  <a16:creationId xmlns:a16="http://schemas.microsoft.com/office/drawing/2014/main" id="{47AA0CDA-FEE6-7076-85A9-5FAB2A6FE62F}"/>
                </a:ext>
              </a:extLst>
            </p:cNvPr>
            <p:cNvGrpSpPr/>
            <p:nvPr/>
          </p:nvGrpSpPr>
          <p:grpSpPr>
            <a:xfrm>
              <a:off x="975057" y="3347537"/>
              <a:ext cx="1189121" cy="1350371"/>
              <a:chOff x="-1993219" y="1720850"/>
              <a:chExt cx="1189121" cy="1350371"/>
            </a:xfrm>
          </p:grpSpPr>
          <p:sp>
            <p:nvSpPr>
              <p:cNvPr id="440" name="Rectangle 439">
                <a:extLst>
                  <a:ext uri="{FF2B5EF4-FFF2-40B4-BE49-F238E27FC236}">
                    <a16:creationId xmlns:a16="http://schemas.microsoft.com/office/drawing/2014/main" id="{6F38E34B-F961-446A-44AD-A5921D422FA6}"/>
                  </a:ext>
                </a:extLst>
              </p:cNvPr>
              <p:cNvSpPr/>
              <p:nvPr/>
            </p:nvSpPr>
            <p:spPr>
              <a:xfrm>
                <a:off x="-1993219" y="1720850"/>
                <a:ext cx="1189121" cy="1350371"/>
              </a:xfrm>
              <a:prstGeom prst="rect">
                <a:avLst/>
              </a:prstGeom>
              <a:solidFill>
                <a:srgbClr val="C5E0B4"/>
              </a:solidFill>
              <a:ln w="22098"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nvGrpSpPr>
              <p:cNvPr id="60" name="Group 59">
                <a:extLst>
                  <a:ext uri="{FF2B5EF4-FFF2-40B4-BE49-F238E27FC236}">
                    <a16:creationId xmlns:a16="http://schemas.microsoft.com/office/drawing/2014/main" id="{61601B7B-5EF8-5787-07D9-FC90C1AD2223}"/>
                  </a:ext>
                </a:extLst>
              </p:cNvPr>
              <p:cNvGrpSpPr/>
              <p:nvPr/>
            </p:nvGrpSpPr>
            <p:grpSpPr>
              <a:xfrm>
                <a:off x="-1909016" y="1842795"/>
                <a:ext cx="1013666" cy="1181094"/>
                <a:chOff x="-1909016" y="1842795"/>
                <a:chExt cx="1013666" cy="1181094"/>
              </a:xfrm>
            </p:grpSpPr>
            <p:sp>
              <p:nvSpPr>
                <p:cNvPr id="771" name="Rectangle 770">
                  <a:extLst>
                    <a:ext uri="{FF2B5EF4-FFF2-40B4-BE49-F238E27FC236}">
                      <a16:creationId xmlns:a16="http://schemas.microsoft.com/office/drawing/2014/main" id="{DFB567F1-54D2-51E4-7BAC-2E0EF8644646}"/>
                    </a:ext>
                  </a:extLst>
                </p:cNvPr>
                <p:cNvSpPr/>
                <p:nvPr/>
              </p:nvSpPr>
              <p:spPr>
                <a:xfrm>
                  <a:off x="-1315869" y="1842795"/>
                  <a:ext cx="416638" cy="1174532"/>
                </a:xfrm>
                <a:prstGeom prst="rect">
                  <a:avLst/>
                </a:prstGeom>
                <a:solidFill>
                  <a:srgbClr val="E2F0D9"/>
                </a:solidFill>
                <a:ln w="22098"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endParaRPr>
                </a:p>
              </p:txBody>
            </p:sp>
            <p:sp>
              <p:nvSpPr>
                <p:cNvPr id="770" name="Rectangle 769">
                  <a:extLst>
                    <a:ext uri="{FF2B5EF4-FFF2-40B4-BE49-F238E27FC236}">
                      <a16:creationId xmlns:a16="http://schemas.microsoft.com/office/drawing/2014/main" id="{97E39D1E-D7A9-36BA-1FDF-AC97ECEBB8A8}"/>
                    </a:ext>
                  </a:extLst>
                </p:cNvPr>
                <p:cNvSpPr/>
                <p:nvPr/>
              </p:nvSpPr>
              <p:spPr>
                <a:xfrm>
                  <a:off x="-1515731" y="2612653"/>
                  <a:ext cx="169369" cy="278519"/>
                </a:xfrm>
                <a:prstGeom prst="rect">
                  <a:avLst/>
                </a:prstGeom>
                <a:solidFill>
                  <a:srgbClr val="E2F0D9"/>
                </a:solidFill>
                <a:ln w="22098"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endParaRPr>
                </a:p>
              </p:txBody>
            </p:sp>
            <p:sp>
              <p:nvSpPr>
                <p:cNvPr id="769" name="Rectangle 768">
                  <a:extLst>
                    <a:ext uri="{FF2B5EF4-FFF2-40B4-BE49-F238E27FC236}">
                      <a16:creationId xmlns:a16="http://schemas.microsoft.com/office/drawing/2014/main" id="{AE6C4F69-0DC5-100B-83D4-FA2E34AB1E9A}"/>
                    </a:ext>
                  </a:extLst>
                </p:cNvPr>
                <p:cNvSpPr/>
                <p:nvPr/>
              </p:nvSpPr>
              <p:spPr>
                <a:xfrm>
                  <a:off x="-1515731" y="2309346"/>
                  <a:ext cx="169369" cy="278519"/>
                </a:xfrm>
                <a:prstGeom prst="rect">
                  <a:avLst/>
                </a:prstGeom>
                <a:solidFill>
                  <a:srgbClr val="E2F0D9"/>
                </a:solidFill>
                <a:ln w="22098"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endParaRPr>
                </a:p>
              </p:txBody>
            </p:sp>
            <p:sp>
              <p:nvSpPr>
                <p:cNvPr id="768" name="Rectangle 767">
                  <a:extLst>
                    <a:ext uri="{FF2B5EF4-FFF2-40B4-BE49-F238E27FC236}">
                      <a16:creationId xmlns:a16="http://schemas.microsoft.com/office/drawing/2014/main" id="{0AF15BA4-D444-C069-050F-EDA07B1CB463}"/>
                    </a:ext>
                  </a:extLst>
                </p:cNvPr>
                <p:cNvSpPr/>
                <p:nvPr/>
              </p:nvSpPr>
              <p:spPr>
                <a:xfrm>
                  <a:off x="-1515731" y="2011792"/>
                  <a:ext cx="169369" cy="278519"/>
                </a:xfrm>
                <a:prstGeom prst="rect">
                  <a:avLst/>
                </a:prstGeom>
                <a:solidFill>
                  <a:srgbClr val="E2F0D9"/>
                </a:solidFill>
                <a:ln w="22098"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endParaRPr>
                </a:p>
              </p:txBody>
            </p:sp>
            <p:sp>
              <p:nvSpPr>
                <p:cNvPr id="767" name="Rectangle 766">
                  <a:extLst>
                    <a:ext uri="{FF2B5EF4-FFF2-40B4-BE49-F238E27FC236}">
                      <a16:creationId xmlns:a16="http://schemas.microsoft.com/office/drawing/2014/main" id="{7979EC0A-83B9-7DD1-6DEF-1D2E6A2691AD}"/>
                    </a:ext>
                  </a:extLst>
                </p:cNvPr>
                <p:cNvSpPr/>
                <p:nvPr/>
              </p:nvSpPr>
              <p:spPr>
                <a:xfrm>
                  <a:off x="-1904999" y="2448606"/>
                  <a:ext cx="349250" cy="575283"/>
                </a:xfrm>
                <a:prstGeom prst="rect">
                  <a:avLst/>
                </a:prstGeom>
                <a:solidFill>
                  <a:srgbClr val="E2F0D9"/>
                </a:solidFill>
                <a:ln w="22098"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endParaRPr>
                </a:p>
              </p:txBody>
            </p:sp>
            <p:sp>
              <p:nvSpPr>
                <p:cNvPr id="654" name="Rectangle 653">
                  <a:extLst>
                    <a:ext uri="{FF2B5EF4-FFF2-40B4-BE49-F238E27FC236}">
                      <a16:creationId xmlns:a16="http://schemas.microsoft.com/office/drawing/2014/main" id="{F7E6D99E-BB22-3075-F4B9-E3F44E9028E4}"/>
                    </a:ext>
                  </a:extLst>
                </p:cNvPr>
                <p:cNvSpPr/>
                <p:nvPr/>
              </p:nvSpPr>
              <p:spPr>
                <a:xfrm>
                  <a:off x="-1904999" y="1842795"/>
                  <a:ext cx="349250" cy="575283"/>
                </a:xfrm>
                <a:prstGeom prst="rect">
                  <a:avLst/>
                </a:prstGeom>
                <a:solidFill>
                  <a:srgbClr val="E2F0D9"/>
                </a:solidFill>
                <a:ln w="22098"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endParaRPr>
                </a:p>
              </p:txBody>
            </p:sp>
            <p:grpSp>
              <p:nvGrpSpPr>
                <p:cNvPr id="59" name="Group 58">
                  <a:extLst>
                    <a:ext uri="{FF2B5EF4-FFF2-40B4-BE49-F238E27FC236}">
                      <a16:creationId xmlns:a16="http://schemas.microsoft.com/office/drawing/2014/main" id="{059D5A49-B312-E127-A868-0DA326D6301F}"/>
                    </a:ext>
                  </a:extLst>
                </p:cNvPr>
                <p:cNvGrpSpPr/>
                <p:nvPr/>
              </p:nvGrpSpPr>
              <p:grpSpPr>
                <a:xfrm>
                  <a:off x="-1909016" y="1874530"/>
                  <a:ext cx="1013666" cy="1125166"/>
                  <a:chOff x="-1909016" y="1874530"/>
                  <a:chExt cx="1013666" cy="1125166"/>
                </a:xfrm>
              </p:grpSpPr>
              <p:cxnSp>
                <p:nvCxnSpPr>
                  <p:cNvPr id="697" name="Straight Connector 696">
                    <a:extLst>
                      <a:ext uri="{FF2B5EF4-FFF2-40B4-BE49-F238E27FC236}">
                        <a16:creationId xmlns:a16="http://schemas.microsoft.com/office/drawing/2014/main" id="{C89733D4-3284-57B0-AF25-E2631937AEC1}"/>
                      </a:ext>
                    </a:extLst>
                  </p:cNvPr>
                  <p:cNvCxnSpPr>
                    <a:cxnSpLocks/>
                  </p:cNvCxnSpPr>
                  <p:nvPr/>
                </p:nvCxnSpPr>
                <p:spPr>
                  <a:xfrm>
                    <a:off x="-1896300" y="2059792"/>
                    <a:ext cx="1000950" cy="0"/>
                  </a:xfrm>
                  <a:prstGeom prst="line">
                    <a:avLst/>
                  </a:prstGeom>
                  <a:ln w="25400">
                    <a:solidFill>
                      <a:schemeClr val="tx1">
                        <a:lumMod val="75000"/>
                        <a:lumOff val="2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8" name="Straight Connector 697">
                    <a:extLst>
                      <a:ext uri="{FF2B5EF4-FFF2-40B4-BE49-F238E27FC236}">
                        <a16:creationId xmlns:a16="http://schemas.microsoft.com/office/drawing/2014/main" id="{5D133584-AA67-0E77-A5FD-050F4C81F851}"/>
                      </a:ext>
                    </a:extLst>
                  </p:cNvPr>
                  <p:cNvCxnSpPr>
                    <a:cxnSpLocks/>
                  </p:cNvCxnSpPr>
                  <p:nvPr/>
                </p:nvCxnSpPr>
                <p:spPr>
                  <a:xfrm>
                    <a:off x="-1892816" y="1898055"/>
                    <a:ext cx="996696" cy="0"/>
                  </a:xfrm>
                  <a:prstGeom prst="line">
                    <a:avLst/>
                  </a:prstGeom>
                  <a:ln w="25400">
                    <a:solidFill>
                      <a:schemeClr val="tx1">
                        <a:lumMod val="75000"/>
                        <a:lumOff val="2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9" name="Straight Connector 698">
                    <a:extLst>
                      <a:ext uri="{FF2B5EF4-FFF2-40B4-BE49-F238E27FC236}">
                        <a16:creationId xmlns:a16="http://schemas.microsoft.com/office/drawing/2014/main" id="{840BB991-D39C-738E-7259-9F6B8778F72F}"/>
                      </a:ext>
                    </a:extLst>
                  </p:cNvPr>
                  <p:cNvCxnSpPr>
                    <a:cxnSpLocks/>
                  </p:cNvCxnSpPr>
                  <p:nvPr/>
                </p:nvCxnSpPr>
                <p:spPr>
                  <a:xfrm>
                    <a:off x="-1896300" y="2209608"/>
                    <a:ext cx="996696" cy="0"/>
                  </a:xfrm>
                  <a:prstGeom prst="line">
                    <a:avLst/>
                  </a:prstGeom>
                  <a:ln w="25400">
                    <a:solidFill>
                      <a:schemeClr val="tx1">
                        <a:lumMod val="75000"/>
                        <a:lumOff val="2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0" name="Straight Connector 699">
                    <a:extLst>
                      <a:ext uri="{FF2B5EF4-FFF2-40B4-BE49-F238E27FC236}">
                        <a16:creationId xmlns:a16="http://schemas.microsoft.com/office/drawing/2014/main" id="{3BE39AA8-77B1-4EC2-755A-830B80DDC794}"/>
                      </a:ext>
                    </a:extLst>
                  </p:cNvPr>
                  <p:cNvCxnSpPr>
                    <a:cxnSpLocks/>
                  </p:cNvCxnSpPr>
                  <p:nvPr/>
                </p:nvCxnSpPr>
                <p:spPr>
                  <a:xfrm>
                    <a:off x="-1896300" y="2358190"/>
                    <a:ext cx="996696" cy="0"/>
                  </a:xfrm>
                  <a:prstGeom prst="line">
                    <a:avLst/>
                  </a:prstGeom>
                  <a:ln w="25400">
                    <a:solidFill>
                      <a:schemeClr val="tx1">
                        <a:lumMod val="75000"/>
                        <a:lumOff val="2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0" name="Group 49">
                    <a:extLst>
                      <a:ext uri="{FF2B5EF4-FFF2-40B4-BE49-F238E27FC236}">
                        <a16:creationId xmlns:a16="http://schemas.microsoft.com/office/drawing/2014/main" id="{E3B5E68E-F6FF-B5FF-FF9D-C2DBF83B8BF9}"/>
                      </a:ext>
                    </a:extLst>
                  </p:cNvPr>
                  <p:cNvGrpSpPr/>
                  <p:nvPr/>
                </p:nvGrpSpPr>
                <p:grpSpPr>
                  <a:xfrm>
                    <a:off x="-1846705" y="1881101"/>
                    <a:ext cx="59353" cy="210152"/>
                    <a:chOff x="-1846705" y="1881101"/>
                    <a:chExt cx="59353" cy="210152"/>
                  </a:xfrm>
                </p:grpSpPr>
                <p:sp>
                  <p:nvSpPr>
                    <p:cNvPr id="701" name="Oval 700">
                      <a:extLst>
                        <a:ext uri="{FF2B5EF4-FFF2-40B4-BE49-F238E27FC236}">
                          <a16:creationId xmlns:a16="http://schemas.microsoft.com/office/drawing/2014/main" id="{6587BB5C-6E7D-9D12-1BB1-EDEA61146281}"/>
                        </a:ext>
                      </a:extLst>
                    </p:cNvPr>
                    <p:cNvSpPr/>
                    <p:nvPr/>
                  </p:nvSpPr>
                  <p:spPr>
                    <a:xfrm>
                      <a:off x="-1845104" y="1881101"/>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702" name="Oval 701">
                      <a:extLst>
                        <a:ext uri="{FF2B5EF4-FFF2-40B4-BE49-F238E27FC236}">
                          <a16:creationId xmlns:a16="http://schemas.microsoft.com/office/drawing/2014/main" id="{EEDA7DF9-01DE-A0B7-56ED-3B81BCC5B348}"/>
                        </a:ext>
                      </a:extLst>
                    </p:cNvPr>
                    <p:cNvSpPr/>
                    <p:nvPr/>
                  </p:nvSpPr>
                  <p:spPr>
                    <a:xfrm>
                      <a:off x="-1846705" y="2033501"/>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cxnSp>
                  <p:nvCxnSpPr>
                    <p:cNvPr id="705" name="Straight Connector 704">
                      <a:extLst>
                        <a:ext uri="{FF2B5EF4-FFF2-40B4-BE49-F238E27FC236}">
                          <a16:creationId xmlns:a16="http://schemas.microsoft.com/office/drawing/2014/main" id="{3A2B3B9D-EC73-A4E2-726E-50FDB90DB8B0}"/>
                        </a:ext>
                      </a:extLst>
                    </p:cNvPr>
                    <p:cNvCxnSpPr>
                      <a:cxnSpLocks/>
                      <a:endCxn id="702" idx="0"/>
                    </p:cNvCxnSpPr>
                    <p:nvPr/>
                  </p:nvCxnSpPr>
                  <p:spPr>
                    <a:xfrm flipH="1">
                      <a:off x="-1817829" y="1932503"/>
                      <a:ext cx="1601" cy="100998"/>
                    </a:xfrm>
                    <a:prstGeom prst="line">
                      <a:avLst/>
                    </a:prstGeom>
                    <a:ln w="25400">
                      <a:solidFill>
                        <a:schemeClr val="tx1">
                          <a:lumMod val="75000"/>
                          <a:lumOff val="2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51" name="Group 50">
                    <a:extLst>
                      <a:ext uri="{FF2B5EF4-FFF2-40B4-BE49-F238E27FC236}">
                        <a16:creationId xmlns:a16="http://schemas.microsoft.com/office/drawing/2014/main" id="{61FF19F0-0AE8-3FBA-8C8C-E6FE3A4690AD}"/>
                      </a:ext>
                    </a:extLst>
                  </p:cNvPr>
                  <p:cNvGrpSpPr/>
                  <p:nvPr/>
                </p:nvGrpSpPr>
                <p:grpSpPr>
                  <a:xfrm>
                    <a:off x="-1851483" y="2182826"/>
                    <a:ext cx="57753" cy="214828"/>
                    <a:chOff x="-1851483" y="2182826"/>
                    <a:chExt cx="57753" cy="214828"/>
                  </a:xfrm>
                </p:grpSpPr>
                <p:sp>
                  <p:nvSpPr>
                    <p:cNvPr id="703" name="Oval 702">
                      <a:extLst>
                        <a:ext uri="{FF2B5EF4-FFF2-40B4-BE49-F238E27FC236}">
                          <a16:creationId xmlns:a16="http://schemas.microsoft.com/office/drawing/2014/main" id="{9A98E487-59C7-591A-9C31-13BC5D15BC33}"/>
                        </a:ext>
                      </a:extLst>
                    </p:cNvPr>
                    <p:cNvSpPr/>
                    <p:nvPr/>
                  </p:nvSpPr>
                  <p:spPr>
                    <a:xfrm>
                      <a:off x="-1851482" y="2182826"/>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704" name="Oval 703">
                      <a:extLst>
                        <a:ext uri="{FF2B5EF4-FFF2-40B4-BE49-F238E27FC236}">
                          <a16:creationId xmlns:a16="http://schemas.microsoft.com/office/drawing/2014/main" id="{A971EA10-EA60-8150-FC34-DEABCAA2B8F1}"/>
                        </a:ext>
                      </a:extLst>
                    </p:cNvPr>
                    <p:cNvSpPr/>
                    <p:nvPr/>
                  </p:nvSpPr>
                  <p:spPr>
                    <a:xfrm>
                      <a:off x="-1851483" y="2339902"/>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cxnSp>
                  <p:nvCxnSpPr>
                    <p:cNvPr id="706" name="Straight Connector 705">
                      <a:extLst>
                        <a:ext uri="{FF2B5EF4-FFF2-40B4-BE49-F238E27FC236}">
                          <a16:creationId xmlns:a16="http://schemas.microsoft.com/office/drawing/2014/main" id="{C30F36BD-A3D3-278A-B6D1-3067B8FB228D}"/>
                        </a:ext>
                      </a:extLst>
                    </p:cNvPr>
                    <p:cNvCxnSpPr>
                      <a:cxnSpLocks/>
                    </p:cNvCxnSpPr>
                    <p:nvPr/>
                  </p:nvCxnSpPr>
                  <p:spPr>
                    <a:xfrm>
                      <a:off x="-1821006" y="2233493"/>
                      <a:ext cx="0" cy="116842"/>
                    </a:xfrm>
                    <a:prstGeom prst="line">
                      <a:avLst/>
                    </a:prstGeom>
                    <a:ln w="25400">
                      <a:solidFill>
                        <a:schemeClr val="tx1">
                          <a:lumMod val="75000"/>
                          <a:lumOff val="2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707" name="Oval 706">
                    <a:extLst>
                      <a:ext uri="{FF2B5EF4-FFF2-40B4-BE49-F238E27FC236}">
                        <a16:creationId xmlns:a16="http://schemas.microsoft.com/office/drawing/2014/main" id="{7D4775E3-8054-A55E-5574-96022717CE87}"/>
                      </a:ext>
                    </a:extLst>
                  </p:cNvPr>
                  <p:cNvSpPr/>
                  <p:nvPr/>
                </p:nvSpPr>
                <p:spPr>
                  <a:xfrm>
                    <a:off x="-1645157" y="1874530"/>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708" name="Oval 707">
                    <a:extLst>
                      <a:ext uri="{FF2B5EF4-FFF2-40B4-BE49-F238E27FC236}">
                        <a16:creationId xmlns:a16="http://schemas.microsoft.com/office/drawing/2014/main" id="{4F6F0DBA-EC7F-8CEE-3B55-1BFFD52C11E1}"/>
                      </a:ext>
                    </a:extLst>
                  </p:cNvPr>
                  <p:cNvSpPr/>
                  <p:nvPr/>
                </p:nvSpPr>
                <p:spPr>
                  <a:xfrm>
                    <a:off x="-1645157" y="2327964"/>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cxnSp>
                <p:nvCxnSpPr>
                  <p:cNvPr id="709" name="Straight Connector 708">
                    <a:extLst>
                      <a:ext uri="{FF2B5EF4-FFF2-40B4-BE49-F238E27FC236}">
                        <a16:creationId xmlns:a16="http://schemas.microsoft.com/office/drawing/2014/main" id="{7F1B3998-054A-1FA2-B9D3-2B03AF81021A}"/>
                      </a:ext>
                    </a:extLst>
                  </p:cNvPr>
                  <p:cNvCxnSpPr>
                    <a:cxnSpLocks/>
                    <a:endCxn id="708" idx="0"/>
                  </p:cNvCxnSpPr>
                  <p:nvPr/>
                </p:nvCxnSpPr>
                <p:spPr>
                  <a:xfrm>
                    <a:off x="-1617538" y="1916659"/>
                    <a:ext cx="1257" cy="411305"/>
                  </a:xfrm>
                  <a:prstGeom prst="line">
                    <a:avLst/>
                  </a:prstGeom>
                  <a:ln w="25400">
                    <a:solidFill>
                      <a:schemeClr val="tx1">
                        <a:lumMod val="75000"/>
                        <a:lumOff val="2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3" name="Straight Connector 712">
                    <a:extLst>
                      <a:ext uri="{FF2B5EF4-FFF2-40B4-BE49-F238E27FC236}">
                        <a16:creationId xmlns:a16="http://schemas.microsoft.com/office/drawing/2014/main" id="{4CEFFFBD-24CD-3C31-1BB9-F595193BBDC6}"/>
                      </a:ext>
                    </a:extLst>
                  </p:cNvPr>
                  <p:cNvCxnSpPr>
                    <a:cxnSpLocks/>
                  </p:cNvCxnSpPr>
                  <p:nvPr/>
                </p:nvCxnSpPr>
                <p:spPr>
                  <a:xfrm>
                    <a:off x="-1909016" y="2662977"/>
                    <a:ext cx="1000180" cy="0"/>
                  </a:xfrm>
                  <a:prstGeom prst="line">
                    <a:avLst/>
                  </a:prstGeom>
                  <a:ln w="25400">
                    <a:solidFill>
                      <a:schemeClr val="tx1">
                        <a:lumMod val="75000"/>
                        <a:lumOff val="2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4" name="Straight Connector 713">
                    <a:extLst>
                      <a:ext uri="{FF2B5EF4-FFF2-40B4-BE49-F238E27FC236}">
                        <a16:creationId xmlns:a16="http://schemas.microsoft.com/office/drawing/2014/main" id="{4028C795-13B4-93C4-B038-69059B1D8CAC}"/>
                      </a:ext>
                    </a:extLst>
                  </p:cNvPr>
                  <p:cNvCxnSpPr>
                    <a:cxnSpLocks/>
                  </p:cNvCxnSpPr>
                  <p:nvPr/>
                </p:nvCxnSpPr>
                <p:spPr>
                  <a:xfrm>
                    <a:off x="-1905532" y="2501240"/>
                    <a:ext cx="996696" cy="0"/>
                  </a:xfrm>
                  <a:prstGeom prst="line">
                    <a:avLst/>
                  </a:prstGeom>
                  <a:ln w="25400">
                    <a:solidFill>
                      <a:schemeClr val="tx1">
                        <a:lumMod val="75000"/>
                        <a:lumOff val="2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5" name="Straight Connector 714">
                    <a:extLst>
                      <a:ext uri="{FF2B5EF4-FFF2-40B4-BE49-F238E27FC236}">
                        <a16:creationId xmlns:a16="http://schemas.microsoft.com/office/drawing/2014/main" id="{860A6B06-7598-1255-4ED3-BCAE06D9170E}"/>
                      </a:ext>
                    </a:extLst>
                  </p:cNvPr>
                  <p:cNvCxnSpPr>
                    <a:cxnSpLocks/>
                  </p:cNvCxnSpPr>
                  <p:nvPr/>
                </p:nvCxnSpPr>
                <p:spPr>
                  <a:xfrm>
                    <a:off x="-1909016" y="2812793"/>
                    <a:ext cx="1000180" cy="0"/>
                  </a:xfrm>
                  <a:prstGeom prst="line">
                    <a:avLst/>
                  </a:prstGeom>
                  <a:ln w="25400">
                    <a:solidFill>
                      <a:schemeClr val="tx1">
                        <a:lumMod val="75000"/>
                        <a:lumOff val="2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6" name="Straight Connector 715">
                    <a:extLst>
                      <a:ext uri="{FF2B5EF4-FFF2-40B4-BE49-F238E27FC236}">
                        <a16:creationId xmlns:a16="http://schemas.microsoft.com/office/drawing/2014/main" id="{256C2580-1B73-194C-A843-8D33944BBE16}"/>
                      </a:ext>
                    </a:extLst>
                  </p:cNvPr>
                  <p:cNvCxnSpPr>
                    <a:cxnSpLocks/>
                  </p:cNvCxnSpPr>
                  <p:nvPr/>
                </p:nvCxnSpPr>
                <p:spPr>
                  <a:xfrm>
                    <a:off x="-1909016" y="2961375"/>
                    <a:ext cx="1009412" cy="0"/>
                  </a:xfrm>
                  <a:prstGeom prst="line">
                    <a:avLst/>
                  </a:prstGeom>
                  <a:ln w="25400">
                    <a:solidFill>
                      <a:schemeClr val="tx1">
                        <a:lumMod val="75000"/>
                        <a:lumOff val="2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23" name="Oval 722">
                    <a:extLst>
                      <a:ext uri="{FF2B5EF4-FFF2-40B4-BE49-F238E27FC236}">
                        <a16:creationId xmlns:a16="http://schemas.microsoft.com/office/drawing/2014/main" id="{BAB1DF76-7E2B-34C4-4C20-80817D96211C}"/>
                      </a:ext>
                    </a:extLst>
                  </p:cNvPr>
                  <p:cNvSpPr/>
                  <p:nvPr/>
                </p:nvSpPr>
                <p:spPr>
                  <a:xfrm>
                    <a:off x="-1657873" y="2477715"/>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724" name="Oval 723">
                    <a:extLst>
                      <a:ext uri="{FF2B5EF4-FFF2-40B4-BE49-F238E27FC236}">
                        <a16:creationId xmlns:a16="http://schemas.microsoft.com/office/drawing/2014/main" id="{BD5CB47E-B435-B565-08B7-D68BDD2823B8}"/>
                      </a:ext>
                    </a:extLst>
                  </p:cNvPr>
                  <p:cNvSpPr/>
                  <p:nvPr/>
                </p:nvSpPr>
                <p:spPr>
                  <a:xfrm>
                    <a:off x="-1657873" y="2931149"/>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cxnSp>
                <p:nvCxnSpPr>
                  <p:cNvPr id="725" name="Straight Connector 724">
                    <a:extLst>
                      <a:ext uri="{FF2B5EF4-FFF2-40B4-BE49-F238E27FC236}">
                        <a16:creationId xmlns:a16="http://schemas.microsoft.com/office/drawing/2014/main" id="{1D2220C9-6FF9-3FD1-04F3-9C6494A84199}"/>
                      </a:ext>
                    </a:extLst>
                  </p:cNvPr>
                  <p:cNvCxnSpPr>
                    <a:cxnSpLocks/>
                    <a:endCxn id="724" idx="0"/>
                  </p:cNvCxnSpPr>
                  <p:nvPr/>
                </p:nvCxnSpPr>
                <p:spPr>
                  <a:xfrm>
                    <a:off x="-1630254" y="2519844"/>
                    <a:ext cx="1257" cy="411305"/>
                  </a:xfrm>
                  <a:prstGeom prst="line">
                    <a:avLst/>
                  </a:prstGeom>
                  <a:ln w="25400">
                    <a:solidFill>
                      <a:schemeClr val="tx1">
                        <a:lumMod val="75000"/>
                        <a:lumOff val="2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56" name="Group 55">
                    <a:extLst>
                      <a:ext uri="{FF2B5EF4-FFF2-40B4-BE49-F238E27FC236}">
                        <a16:creationId xmlns:a16="http://schemas.microsoft.com/office/drawing/2014/main" id="{23D24BE6-4FC8-7DF4-B1DD-87E52D52B7ED}"/>
                      </a:ext>
                    </a:extLst>
                  </p:cNvPr>
                  <p:cNvGrpSpPr/>
                  <p:nvPr/>
                </p:nvGrpSpPr>
                <p:grpSpPr>
                  <a:xfrm>
                    <a:off x="-1463943" y="2035138"/>
                    <a:ext cx="59353" cy="210152"/>
                    <a:chOff x="-1448068" y="2035138"/>
                    <a:chExt cx="59353" cy="210152"/>
                  </a:xfrm>
                </p:grpSpPr>
                <p:sp>
                  <p:nvSpPr>
                    <p:cNvPr id="726" name="Oval 725">
                      <a:extLst>
                        <a:ext uri="{FF2B5EF4-FFF2-40B4-BE49-F238E27FC236}">
                          <a16:creationId xmlns:a16="http://schemas.microsoft.com/office/drawing/2014/main" id="{935C67AB-17CE-0D23-B3BE-E65F6A4F3493}"/>
                        </a:ext>
                      </a:extLst>
                    </p:cNvPr>
                    <p:cNvSpPr/>
                    <p:nvPr/>
                  </p:nvSpPr>
                  <p:spPr>
                    <a:xfrm>
                      <a:off x="-1446467" y="2035138"/>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727" name="Oval 726">
                      <a:extLst>
                        <a:ext uri="{FF2B5EF4-FFF2-40B4-BE49-F238E27FC236}">
                          <a16:creationId xmlns:a16="http://schemas.microsoft.com/office/drawing/2014/main" id="{52B5C429-9F6A-433C-0470-FF51C73EBE16}"/>
                        </a:ext>
                      </a:extLst>
                    </p:cNvPr>
                    <p:cNvSpPr/>
                    <p:nvPr/>
                  </p:nvSpPr>
                  <p:spPr>
                    <a:xfrm>
                      <a:off x="-1448068" y="2187538"/>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cxnSp>
                  <p:nvCxnSpPr>
                    <p:cNvPr id="732" name="Straight Connector 731">
                      <a:extLst>
                        <a:ext uri="{FF2B5EF4-FFF2-40B4-BE49-F238E27FC236}">
                          <a16:creationId xmlns:a16="http://schemas.microsoft.com/office/drawing/2014/main" id="{EDC8A454-5469-C8B7-8CDE-20FD0C4D00D2}"/>
                        </a:ext>
                      </a:extLst>
                    </p:cNvPr>
                    <p:cNvCxnSpPr>
                      <a:cxnSpLocks/>
                    </p:cNvCxnSpPr>
                    <p:nvPr/>
                  </p:nvCxnSpPr>
                  <p:spPr>
                    <a:xfrm>
                      <a:off x="-1419164" y="2081890"/>
                      <a:ext cx="0" cy="112114"/>
                    </a:xfrm>
                    <a:prstGeom prst="line">
                      <a:avLst/>
                    </a:prstGeom>
                    <a:ln w="25400">
                      <a:solidFill>
                        <a:schemeClr val="tx1">
                          <a:lumMod val="75000"/>
                          <a:lumOff val="2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57" name="Group 56">
                    <a:extLst>
                      <a:ext uri="{FF2B5EF4-FFF2-40B4-BE49-F238E27FC236}">
                        <a16:creationId xmlns:a16="http://schemas.microsoft.com/office/drawing/2014/main" id="{9E9300EA-1CBB-A660-9D7C-A50D6030F129}"/>
                      </a:ext>
                    </a:extLst>
                  </p:cNvPr>
                  <p:cNvGrpSpPr/>
                  <p:nvPr/>
                </p:nvGrpSpPr>
                <p:grpSpPr>
                  <a:xfrm>
                    <a:off x="-1465059" y="2330935"/>
                    <a:ext cx="59326" cy="210152"/>
                    <a:chOff x="-1452359" y="2330935"/>
                    <a:chExt cx="59326" cy="210152"/>
                  </a:xfrm>
                </p:grpSpPr>
                <p:sp>
                  <p:nvSpPr>
                    <p:cNvPr id="728" name="Oval 727">
                      <a:extLst>
                        <a:ext uri="{FF2B5EF4-FFF2-40B4-BE49-F238E27FC236}">
                          <a16:creationId xmlns:a16="http://schemas.microsoft.com/office/drawing/2014/main" id="{88F3361A-185F-690E-D357-235132DB083F}"/>
                        </a:ext>
                      </a:extLst>
                    </p:cNvPr>
                    <p:cNvSpPr/>
                    <p:nvPr/>
                  </p:nvSpPr>
                  <p:spPr>
                    <a:xfrm>
                      <a:off x="-1452359" y="2330935"/>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729" name="Oval 728">
                      <a:extLst>
                        <a:ext uri="{FF2B5EF4-FFF2-40B4-BE49-F238E27FC236}">
                          <a16:creationId xmlns:a16="http://schemas.microsoft.com/office/drawing/2014/main" id="{C3EB932D-3F91-690F-929A-C9C5C9A02836}"/>
                        </a:ext>
                      </a:extLst>
                    </p:cNvPr>
                    <p:cNvSpPr/>
                    <p:nvPr/>
                  </p:nvSpPr>
                  <p:spPr>
                    <a:xfrm>
                      <a:off x="-1450785" y="2483335"/>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cxnSp>
                  <p:nvCxnSpPr>
                    <p:cNvPr id="733" name="Straight Connector 732">
                      <a:extLst>
                        <a:ext uri="{FF2B5EF4-FFF2-40B4-BE49-F238E27FC236}">
                          <a16:creationId xmlns:a16="http://schemas.microsoft.com/office/drawing/2014/main" id="{1322354D-D000-2AA9-0DDF-3F88BF7B5BA1}"/>
                        </a:ext>
                      </a:extLst>
                    </p:cNvPr>
                    <p:cNvCxnSpPr>
                      <a:cxnSpLocks/>
                    </p:cNvCxnSpPr>
                    <p:nvPr/>
                  </p:nvCxnSpPr>
                  <p:spPr>
                    <a:xfrm>
                      <a:off x="-1421565" y="2382581"/>
                      <a:ext cx="0" cy="112114"/>
                    </a:xfrm>
                    <a:prstGeom prst="line">
                      <a:avLst/>
                    </a:prstGeom>
                    <a:ln w="25400">
                      <a:solidFill>
                        <a:schemeClr val="tx1">
                          <a:lumMod val="75000"/>
                          <a:lumOff val="2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58" name="Group 57">
                    <a:extLst>
                      <a:ext uri="{FF2B5EF4-FFF2-40B4-BE49-F238E27FC236}">
                        <a16:creationId xmlns:a16="http://schemas.microsoft.com/office/drawing/2014/main" id="{31421D9D-B4D7-3C94-8F1A-8527B7C0C463}"/>
                      </a:ext>
                    </a:extLst>
                  </p:cNvPr>
                  <p:cNvGrpSpPr/>
                  <p:nvPr/>
                </p:nvGrpSpPr>
                <p:grpSpPr>
                  <a:xfrm>
                    <a:off x="-1465219" y="2638172"/>
                    <a:ext cx="59353" cy="210152"/>
                    <a:chOff x="-1455694" y="2638172"/>
                    <a:chExt cx="59353" cy="210152"/>
                  </a:xfrm>
                </p:grpSpPr>
                <p:sp>
                  <p:nvSpPr>
                    <p:cNvPr id="730" name="Oval 729">
                      <a:extLst>
                        <a:ext uri="{FF2B5EF4-FFF2-40B4-BE49-F238E27FC236}">
                          <a16:creationId xmlns:a16="http://schemas.microsoft.com/office/drawing/2014/main" id="{95B319B0-E8D8-395E-A7DC-D62E1BAD8042}"/>
                        </a:ext>
                      </a:extLst>
                    </p:cNvPr>
                    <p:cNvSpPr/>
                    <p:nvPr/>
                  </p:nvSpPr>
                  <p:spPr>
                    <a:xfrm>
                      <a:off x="-1454093" y="2638172"/>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731" name="Oval 730">
                      <a:extLst>
                        <a:ext uri="{FF2B5EF4-FFF2-40B4-BE49-F238E27FC236}">
                          <a16:creationId xmlns:a16="http://schemas.microsoft.com/office/drawing/2014/main" id="{7A574B68-1A5A-718D-865E-F368324164FE}"/>
                        </a:ext>
                      </a:extLst>
                    </p:cNvPr>
                    <p:cNvSpPr/>
                    <p:nvPr/>
                  </p:nvSpPr>
                  <p:spPr>
                    <a:xfrm>
                      <a:off x="-1455694" y="2790572"/>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cxnSp>
                  <p:nvCxnSpPr>
                    <p:cNvPr id="734" name="Straight Connector 733">
                      <a:extLst>
                        <a:ext uri="{FF2B5EF4-FFF2-40B4-BE49-F238E27FC236}">
                          <a16:creationId xmlns:a16="http://schemas.microsoft.com/office/drawing/2014/main" id="{E5532AC7-2E21-E33E-1BC0-AC3B4D401436}"/>
                        </a:ext>
                      </a:extLst>
                    </p:cNvPr>
                    <p:cNvCxnSpPr>
                      <a:cxnSpLocks/>
                      <a:endCxn id="731" idx="0"/>
                    </p:cNvCxnSpPr>
                    <p:nvPr/>
                  </p:nvCxnSpPr>
                  <p:spPr>
                    <a:xfrm flipH="1">
                      <a:off x="-1426818" y="2678458"/>
                      <a:ext cx="352" cy="112114"/>
                    </a:xfrm>
                    <a:prstGeom prst="line">
                      <a:avLst/>
                    </a:prstGeom>
                    <a:ln w="25400">
                      <a:solidFill>
                        <a:schemeClr val="tx1">
                          <a:lumMod val="75000"/>
                          <a:lumOff val="2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735" name="Oval 734">
                    <a:extLst>
                      <a:ext uri="{FF2B5EF4-FFF2-40B4-BE49-F238E27FC236}">
                        <a16:creationId xmlns:a16="http://schemas.microsoft.com/office/drawing/2014/main" id="{FF3160F7-0E75-1058-52A9-7A6DCDCDB06D}"/>
                      </a:ext>
                    </a:extLst>
                  </p:cNvPr>
                  <p:cNvSpPr/>
                  <p:nvPr/>
                </p:nvSpPr>
                <p:spPr>
                  <a:xfrm>
                    <a:off x="-1286579" y="1874530"/>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736" name="Oval 735">
                    <a:extLst>
                      <a:ext uri="{FF2B5EF4-FFF2-40B4-BE49-F238E27FC236}">
                        <a16:creationId xmlns:a16="http://schemas.microsoft.com/office/drawing/2014/main" id="{9EF5F98F-F7E3-F104-29C5-CF61CC1ECA16}"/>
                      </a:ext>
                    </a:extLst>
                  </p:cNvPr>
                  <p:cNvSpPr/>
                  <p:nvPr/>
                </p:nvSpPr>
                <p:spPr>
                  <a:xfrm>
                    <a:off x="-1290671" y="2473900"/>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737" name="Oval 736">
                    <a:extLst>
                      <a:ext uri="{FF2B5EF4-FFF2-40B4-BE49-F238E27FC236}">
                        <a16:creationId xmlns:a16="http://schemas.microsoft.com/office/drawing/2014/main" id="{6426A11E-9163-586F-1413-2640658B8A13}"/>
                      </a:ext>
                    </a:extLst>
                  </p:cNvPr>
                  <p:cNvSpPr/>
                  <p:nvPr/>
                </p:nvSpPr>
                <p:spPr>
                  <a:xfrm>
                    <a:off x="-1181974" y="2033501"/>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738" name="Oval 737">
                    <a:extLst>
                      <a:ext uri="{FF2B5EF4-FFF2-40B4-BE49-F238E27FC236}">
                        <a16:creationId xmlns:a16="http://schemas.microsoft.com/office/drawing/2014/main" id="{6813001A-41EA-C8DD-5BC0-964A7C13DC98}"/>
                      </a:ext>
                    </a:extLst>
                  </p:cNvPr>
                  <p:cNvSpPr/>
                  <p:nvPr/>
                </p:nvSpPr>
                <p:spPr>
                  <a:xfrm>
                    <a:off x="-1186066" y="2632871"/>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739" name="Oval 738">
                    <a:extLst>
                      <a:ext uri="{FF2B5EF4-FFF2-40B4-BE49-F238E27FC236}">
                        <a16:creationId xmlns:a16="http://schemas.microsoft.com/office/drawing/2014/main" id="{13BCB549-037A-506A-776A-26F3FA4391A3}"/>
                      </a:ext>
                    </a:extLst>
                  </p:cNvPr>
                  <p:cNvSpPr/>
                  <p:nvPr/>
                </p:nvSpPr>
                <p:spPr>
                  <a:xfrm>
                    <a:off x="-1073709" y="2175741"/>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740" name="Oval 739">
                    <a:extLst>
                      <a:ext uri="{FF2B5EF4-FFF2-40B4-BE49-F238E27FC236}">
                        <a16:creationId xmlns:a16="http://schemas.microsoft.com/office/drawing/2014/main" id="{FE0E0183-B62E-139B-B1BA-12C0B13BB529}"/>
                      </a:ext>
                    </a:extLst>
                  </p:cNvPr>
                  <p:cNvSpPr/>
                  <p:nvPr/>
                </p:nvSpPr>
                <p:spPr>
                  <a:xfrm>
                    <a:off x="-1077801" y="2775111"/>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741" name="Oval 740">
                    <a:extLst>
                      <a:ext uri="{FF2B5EF4-FFF2-40B4-BE49-F238E27FC236}">
                        <a16:creationId xmlns:a16="http://schemas.microsoft.com/office/drawing/2014/main" id="{74895DC1-F225-0530-4469-5F47154FCA5C}"/>
                      </a:ext>
                    </a:extLst>
                  </p:cNvPr>
                  <p:cNvSpPr/>
                  <p:nvPr/>
                </p:nvSpPr>
                <p:spPr>
                  <a:xfrm>
                    <a:off x="-978633" y="2334119"/>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742" name="Oval 741">
                    <a:extLst>
                      <a:ext uri="{FF2B5EF4-FFF2-40B4-BE49-F238E27FC236}">
                        <a16:creationId xmlns:a16="http://schemas.microsoft.com/office/drawing/2014/main" id="{F4CD7D83-F2A5-3077-661F-9E82FE2F5C35}"/>
                      </a:ext>
                    </a:extLst>
                  </p:cNvPr>
                  <p:cNvSpPr/>
                  <p:nvPr/>
                </p:nvSpPr>
                <p:spPr>
                  <a:xfrm>
                    <a:off x="-982725" y="2933489"/>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cxnSp>
                <p:nvCxnSpPr>
                  <p:cNvPr id="743" name="Straight Connector 742">
                    <a:extLst>
                      <a:ext uri="{FF2B5EF4-FFF2-40B4-BE49-F238E27FC236}">
                        <a16:creationId xmlns:a16="http://schemas.microsoft.com/office/drawing/2014/main" id="{F04807C3-27E4-08C7-AEF5-E003C789CA7B}"/>
                      </a:ext>
                    </a:extLst>
                  </p:cNvPr>
                  <p:cNvCxnSpPr>
                    <a:cxnSpLocks/>
                    <a:endCxn id="736" idx="0"/>
                  </p:cNvCxnSpPr>
                  <p:nvPr/>
                </p:nvCxnSpPr>
                <p:spPr>
                  <a:xfrm flipH="1">
                    <a:off x="-1261795" y="1921960"/>
                    <a:ext cx="2761" cy="551940"/>
                  </a:xfrm>
                  <a:prstGeom prst="line">
                    <a:avLst/>
                  </a:prstGeom>
                  <a:ln w="25400">
                    <a:solidFill>
                      <a:schemeClr val="tx1">
                        <a:lumMod val="75000"/>
                        <a:lumOff val="2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4" name="Straight Connector 743">
                    <a:extLst>
                      <a:ext uri="{FF2B5EF4-FFF2-40B4-BE49-F238E27FC236}">
                        <a16:creationId xmlns:a16="http://schemas.microsoft.com/office/drawing/2014/main" id="{84DEB69D-C451-B073-B281-53E1AAB886D6}"/>
                      </a:ext>
                    </a:extLst>
                  </p:cNvPr>
                  <p:cNvCxnSpPr>
                    <a:cxnSpLocks/>
                  </p:cNvCxnSpPr>
                  <p:nvPr/>
                </p:nvCxnSpPr>
                <p:spPr>
                  <a:xfrm flipH="1">
                    <a:off x="-1156827" y="2088611"/>
                    <a:ext cx="2761" cy="551940"/>
                  </a:xfrm>
                  <a:prstGeom prst="line">
                    <a:avLst/>
                  </a:prstGeom>
                  <a:ln w="25400">
                    <a:solidFill>
                      <a:schemeClr val="tx1">
                        <a:lumMod val="75000"/>
                        <a:lumOff val="2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5" name="Straight Connector 744">
                    <a:extLst>
                      <a:ext uri="{FF2B5EF4-FFF2-40B4-BE49-F238E27FC236}">
                        <a16:creationId xmlns:a16="http://schemas.microsoft.com/office/drawing/2014/main" id="{8F0478CE-E0F5-1756-11EA-9E838881A458}"/>
                      </a:ext>
                    </a:extLst>
                  </p:cNvPr>
                  <p:cNvCxnSpPr>
                    <a:cxnSpLocks/>
                  </p:cNvCxnSpPr>
                  <p:nvPr/>
                </p:nvCxnSpPr>
                <p:spPr>
                  <a:xfrm>
                    <a:off x="-1043553" y="2223171"/>
                    <a:ext cx="0" cy="596277"/>
                  </a:xfrm>
                  <a:prstGeom prst="line">
                    <a:avLst/>
                  </a:prstGeom>
                  <a:ln w="25400">
                    <a:solidFill>
                      <a:schemeClr val="tx1">
                        <a:lumMod val="75000"/>
                        <a:lumOff val="2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6" name="Straight Connector 745">
                    <a:extLst>
                      <a:ext uri="{FF2B5EF4-FFF2-40B4-BE49-F238E27FC236}">
                        <a16:creationId xmlns:a16="http://schemas.microsoft.com/office/drawing/2014/main" id="{ED76A072-0D84-E8A9-1892-641BEC0FA894}"/>
                      </a:ext>
                    </a:extLst>
                  </p:cNvPr>
                  <p:cNvCxnSpPr>
                    <a:cxnSpLocks/>
                    <a:endCxn id="742" idx="0"/>
                  </p:cNvCxnSpPr>
                  <p:nvPr/>
                </p:nvCxnSpPr>
                <p:spPr>
                  <a:xfrm flipH="1">
                    <a:off x="-953849" y="2367606"/>
                    <a:ext cx="1480" cy="565883"/>
                  </a:xfrm>
                  <a:prstGeom prst="line">
                    <a:avLst/>
                  </a:prstGeom>
                  <a:ln w="25400">
                    <a:solidFill>
                      <a:schemeClr val="tx1">
                        <a:lumMod val="75000"/>
                        <a:lumOff val="2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747" name="Group 746">
                    <a:extLst>
                      <a:ext uri="{FF2B5EF4-FFF2-40B4-BE49-F238E27FC236}">
                        <a16:creationId xmlns:a16="http://schemas.microsoft.com/office/drawing/2014/main" id="{FAE43F76-36BC-2598-258C-6D4076E52567}"/>
                      </a:ext>
                    </a:extLst>
                  </p:cNvPr>
                  <p:cNvGrpSpPr/>
                  <p:nvPr/>
                </p:nvGrpSpPr>
                <p:grpSpPr>
                  <a:xfrm>
                    <a:off x="-1858082" y="2471124"/>
                    <a:ext cx="57753" cy="214828"/>
                    <a:chOff x="-1851483" y="2182826"/>
                    <a:chExt cx="57753" cy="214828"/>
                  </a:xfrm>
                </p:grpSpPr>
                <p:sp>
                  <p:nvSpPr>
                    <p:cNvPr id="748" name="Oval 747">
                      <a:extLst>
                        <a:ext uri="{FF2B5EF4-FFF2-40B4-BE49-F238E27FC236}">
                          <a16:creationId xmlns:a16="http://schemas.microsoft.com/office/drawing/2014/main" id="{7A7535AF-1A64-230A-CEC3-1C05B02222AB}"/>
                        </a:ext>
                      </a:extLst>
                    </p:cNvPr>
                    <p:cNvSpPr/>
                    <p:nvPr/>
                  </p:nvSpPr>
                  <p:spPr>
                    <a:xfrm>
                      <a:off x="-1851482" y="2182826"/>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749" name="Oval 748">
                      <a:extLst>
                        <a:ext uri="{FF2B5EF4-FFF2-40B4-BE49-F238E27FC236}">
                          <a16:creationId xmlns:a16="http://schemas.microsoft.com/office/drawing/2014/main" id="{3EDA0B10-38D6-0315-861F-0D9B88ECECD9}"/>
                        </a:ext>
                      </a:extLst>
                    </p:cNvPr>
                    <p:cNvSpPr/>
                    <p:nvPr/>
                  </p:nvSpPr>
                  <p:spPr>
                    <a:xfrm>
                      <a:off x="-1851483" y="2339902"/>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cxnSp>
                  <p:nvCxnSpPr>
                    <p:cNvPr id="750" name="Straight Connector 749">
                      <a:extLst>
                        <a:ext uri="{FF2B5EF4-FFF2-40B4-BE49-F238E27FC236}">
                          <a16:creationId xmlns:a16="http://schemas.microsoft.com/office/drawing/2014/main" id="{B305A2C8-CC17-EFBE-36FF-E59A8F4FA453}"/>
                        </a:ext>
                      </a:extLst>
                    </p:cNvPr>
                    <p:cNvCxnSpPr>
                      <a:cxnSpLocks/>
                    </p:cNvCxnSpPr>
                    <p:nvPr/>
                  </p:nvCxnSpPr>
                  <p:spPr>
                    <a:xfrm>
                      <a:off x="-1821006" y="2233493"/>
                      <a:ext cx="0" cy="116842"/>
                    </a:xfrm>
                    <a:prstGeom prst="line">
                      <a:avLst/>
                    </a:prstGeom>
                    <a:ln w="25400">
                      <a:solidFill>
                        <a:schemeClr val="tx1">
                          <a:lumMod val="75000"/>
                          <a:lumOff val="2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751" name="Group 750">
                    <a:extLst>
                      <a:ext uri="{FF2B5EF4-FFF2-40B4-BE49-F238E27FC236}">
                        <a16:creationId xmlns:a16="http://schemas.microsoft.com/office/drawing/2014/main" id="{47F87D95-B682-A92F-1406-C5F7F1A85715}"/>
                      </a:ext>
                    </a:extLst>
                  </p:cNvPr>
                  <p:cNvGrpSpPr/>
                  <p:nvPr/>
                </p:nvGrpSpPr>
                <p:grpSpPr>
                  <a:xfrm>
                    <a:off x="-1863158" y="2784868"/>
                    <a:ext cx="57753" cy="214828"/>
                    <a:chOff x="-1851483" y="2182826"/>
                    <a:chExt cx="57753" cy="214828"/>
                  </a:xfrm>
                </p:grpSpPr>
                <p:sp>
                  <p:nvSpPr>
                    <p:cNvPr id="752" name="Oval 751">
                      <a:extLst>
                        <a:ext uri="{FF2B5EF4-FFF2-40B4-BE49-F238E27FC236}">
                          <a16:creationId xmlns:a16="http://schemas.microsoft.com/office/drawing/2014/main" id="{598791D8-EB5B-2592-6E8B-C0AF343FE180}"/>
                        </a:ext>
                      </a:extLst>
                    </p:cNvPr>
                    <p:cNvSpPr/>
                    <p:nvPr/>
                  </p:nvSpPr>
                  <p:spPr>
                    <a:xfrm>
                      <a:off x="-1851482" y="2182826"/>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753" name="Oval 752">
                      <a:extLst>
                        <a:ext uri="{FF2B5EF4-FFF2-40B4-BE49-F238E27FC236}">
                          <a16:creationId xmlns:a16="http://schemas.microsoft.com/office/drawing/2014/main" id="{FCBE0685-7256-3FA9-F085-E6015E709B4B}"/>
                        </a:ext>
                      </a:extLst>
                    </p:cNvPr>
                    <p:cNvSpPr/>
                    <p:nvPr/>
                  </p:nvSpPr>
                  <p:spPr>
                    <a:xfrm>
                      <a:off x="-1851483" y="2339902"/>
                      <a:ext cx="57752" cy="5775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cxnSp>
                  <p:nvCxnSpPr>
                    <p:cNvPr id="754" name="Straight Connector 753">
                      <a:extLst>
                        <a:ext uri="{FF2B5EF4-FFF2-40B4-BE49-F238E27FC236}">
                          <a16:creationId xmlns:a16="http://schemas.microsoft.com/office/drawing/2014/main" id="{E84CDD73-F9A8-A7F7-E23D-AB683A416146}"/>
                        </a:ext>
                      </a:extLst>
                    </p:cNvPr>
                    <p:cNvCxnSpPr>
                      <a:cxnSpLocks/>
                    </p:cNvCxnSpPr>
                    <p:nvPr/>
                  </p:nvCxnSpPr>
                  <p:spPr>
                    <a:xfrm>
                      <a:off x="-1821006" y="2233493"/>
                      <a:ext cx="0" cy="116842"/>
                    </a:xfrm>
                    <a:prstGeom prst="line">
                      <a:avLst/>
                    </a:prstGeom>
                    <a:ln w="25400">
                      <a:solidFill>
                        <a:schemeClr val="tx1">
                          <a:lumMod val="75000"/>
                          <a:lumOff val="2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grpSp>
      </p:grpSp>
      <p:sp>
        <p:nvSpPr>
          <p:cNvPr id="138" name="Slide Number Placeholder 137">
            <a:extLst>
              <a:ext uri="{FF2B5EF4-FFF2-40B4-BE49-F238E27FC236}">
                <a16:creationId xmlns:a16="http://schemas.microsoft.com/office/drawing/2014/main" id="{93ECE55A-EEDC-4050-8428-7262D050752E}"/>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775" name="Table 4">
            <a:extLst>
              <a:ext uri="{FF2B5EF4-FFF2-40B4-BE49-F238E27FC236}">
                <a16:creationId xmlns:a16="http://schemas.microsoft.com/office/drawing/2014/main" id="{22535332-B19D-3046-DB92-9FB9C1776019}"/>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a:t>
                      </a:r>
                      <a:r>
                        <a:rPr lang="en-US" sz="800" kern="1200" dirty="0">
                          <a:solidFill>
                            <a:srgbClr val="A6A6A6"/>
                          </a:solidFill>
                          <a:latin typeface="+mn-lt"/>
                          <a:ea typeface="+mn-ea"/>
                          <a:cs typeface="Futura Medium" panose="020B0602020204020303" pitchFamily="34" charset="-79"/>
                        </a:rPr>
                        <a:t> </a:t>
                      </a:r>
                      <a:r>
                        <a:rPr lang="en-US" sz="800" kern="1200" dirty="0">
                          <a:solidFill>
                            <a:srgbClr val="1E497D"/>
                          </a:solidFill>
                          <a:latin typeface="+mn-lt"/>
                          <a:ea typeface="+mn-ea"/>
                          <a:cs typeface="Futura Medium" panose="020B0602020204020303" pitchFamily="34" charset="-79"/>
                        </a:rPr>
                        <a:t>● </a:t>
                      </a:r>
                      <a:endParaRPr lang="en-US" sz="800" dirty="0">
                        <a:solidFill>
                          <a:srgbClr val="1E497D"/>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grpSp>
        <p:nvGrpSpPr>
          <p:cNvPr id="148" name="Group 147">
            <a:extLst>
              <a:ext uri="{FF2B5EF4-FFF2-40B4-BE49-F238E27FC236}">
                <a16:creationId xmlns:a16="http://schemas.microsoft.com/office/drawing/2014/main" id="{389BB07C-AA6D-75F2-2272-C46D4A8A2ECF}"/>
              </a:ext>
            </a:extLst>
          </p:cNvPr>
          <p:cNvGrpSpPr/>
          <p:nvPr/>
        </p:nvGrpSpPr>
        <p:grpSpPr>
          <a:xfrm>
            <a:off x="-40030" y="4697908"/>
            <a:ext cx="3810000" cy="1702570"/>
            <a:chOff x="-40030" y="4697908"/>
            <a:chExt cx="3810000" cy="1702570"/>
          </a:xfrm>
        </p:grpSpPr>
        <p:sp>
          <p:nvSpPr>
            <p:cNvPr id="12" name="Rectangle 11"/>
            <p:cNvSpPr/>
            <p:nvPr/>
          </p:nvSpPr>
          <p:spPr>
            <a:xfrm>
              <a:off x="-40030" y="5384815"/>
              <a:ext cx="3810000" cy="101566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mn-cs"/>
                </a:rPr>
                <a:t>A </a:t>
              </a:r>
              <a:r>
                <a:rPr kumimoji="0" lang="en-US" sz="2000" b="1" i="0" u="none" strike="noStrike" kern="1200" cap="none" spc="0" normalizeH="0" baseline="0" noProof="0" dirty="0">
                  <a:ln>
                    <a:noFill/>
                  </a:ln>
                  <a:solidFill>
                    <a:srgbClr val="1901FF"/>
                  </a:solidFill>
                  <a:effectLst/>
                  <a:uLnTx/>
                  <a:uFillTx/>
                  <a:latin typeface="Gill Sans MT"/>
                  <a:ea typeface="+mn-ea"/>
                  <a:cs typeface="+mn-cs"/>
                </a:rPr>
                <a:t>1024-value </a:t>
              </a:r>
              <a:r>
                <a:rPr kumimoji="0" lang="en-US" sz="2000" b="1" i="0" u="none" strike="noStrike" kern="1200" cap="none" spc="0" normalizeH="0" baseline="0" noProof="0" dirty="0" err="1">
                  <a:ln>
                    <a:noFill/>
                  </a:ln>
                  <a:solidFill>
                    <a:srgbClr val="1901FF"/>
                  </a:solidFill>
                  <a:effectLst/>
                  <a:uLnTx/>
                  <a:uFillTx/>
                  <a:latin typeface="Gill Sans MT"/>
                  <a:ea typeface="+mn-ea"/>
                  <a:cs typeface="+mn-cs"/>
                </a:rPr>
                <a:t>bitonic</a:t>
              </a:r>
              <a:r>
                <a:rPr kumimoji="0" lang="en-US" sz="2000" b="1" i="0" u="none" strike="noStrike" kern="1200" cap="none" spc="0" normalizeH="0" baseline="0" noProof="0" dirty="0">
                  <a:ln>
                    <a:noFill/>
                  </a:ln>
                  <a:solidFill>
                    <a:srgbClr val="1901FF"/>
                  </a:solidFill>
                  <a:effectLst/>
                  <a:uLnTx/>
                  <a:uFillTx/>
                  <a:latin typeface="Gill Sans MT"/>
                  <a:ea typeface="+mn-ea"/>
                  <a:cs typeface="+mn-cs"/>
                </a:rPr>
                <a:t> sorter</a:t>
              </a:r>
              <a:r>
                <a:rPr kumimoji="0" lang="en-US" sz="2000" b="1" i="0" u="none" strike="noStrike" kern="1200" cap="none" spc="0" normalizeH="0" baseline="0" noProof="0" dirty="0">
                  <a:ln>
                    <a:noFill/>
                  </a:ln>
                  <a:solidFill>
                    <a:prstClr val="black"/>
                  </a:solidFill>
                  <a:effectLst/>
                  <a:uLnTx/>
                  <a:uFillTx/>
                  <a:latin typeface="Gill Sans MT"/>
                  <a:ea typeface="+mn-ea"/>
                  <a:cs typeface="+mn-cs"/>
                </a:rPr>
                <a:t>, whose basic building block is a network of comparators</a:t>
              </a:r>
            </a:p>
          </p:txBody>
        </p:sp>
        <p:cxnSp>
          <p:nvCxnSpPr>
            <p:cNvPr id="778" name="Curved Connector 777">
              <a:extLst>
                <a:ext uri="{FF2B5EF4-FFF2-40B4-BE49-F238E27FC236}">
                  <a16:creationId xmlns:a16="http://schemas.microsoft.com/office/drawing/2014/main" id="{7D1B2D13-CDD9-9434-7619-FBD35F52ECE5}"/>
                </a:ext>
              </a:extLst>
            </p:cNvPr>
            <p:cNvCxnSpPr>
              <a:cxnSpLocks/>
              <a:stCxn id="440" idx="2"/>
            </p:cNvCxnSpPr>
            <p:nvPr/>
          </p:nvCxnSpPr>
          <p:spPr>
            <a:xfrm rot="16200000" flipH="1">
              <a:off x="1542013" y="4725512"/>
              <a:ext cx="705824" cy="650615"/>
            </a:xfrm>
            <a:prstGeom prst="curvedConnector3">
              <a:avLst>
                <a:gd name="adj1" fmla="val 50000"/>
              </a:avLst>
            </a:prstGeom>
            <a:ln w="28575">
              <a:solidFill>
                <a:schemeClr val="tx1"/>
              </a:solidFill>
              <a:prstDash val="sysDash"/>
              <a:headEnd type="none" w="med" len="med"/>
              <a:tailEnd type="stealth" w="lg" len="lg"/>
            </a:ln>
          </p:spPr>
          <p:style>
            <a:lnRef idx="1">
              <a:schemeClr val="accent1"/>
            </a:lnRef>
            <a:fillRef idx="0">
              <a:schemeClr val="accent1"/>
            </a:fillRef>
            <a:effectRef idx="0">
              <a:schemeClr val="accent1"/>
            </a:effectRef>
            <a:fontRef idx="minor">
              <a:schemeClr val="tx1"/>
            </a:fontRef>
          </p:style>
        </p:cxnSp>
      </p:grpSp>
      <p:grpSp>
        <p:nvGrpSpPr>
          <p:cNvPr id="147" name="Group 146">
            <a:extLst>
              <a:ext uri="{FF2B5EF4-FFF2-40B4-BE49-F238E27FC236}">
                <a16:creationId xmlns:a16="http://schemas.microsoft.com/office/drawing/2014/main" id="{73DE6A68-E3E7-22F5-C4CA-CB6F64AB55B2}"/>
              </a:ext>
            </a:extLst>
          </p:cNvPr>
          <p:cNvGrpSpPr/>
          <p:nvPr/>
        </p:nvGrpSpPr>
        <p:grpSpPr>
          <a:xfrm>
            <a:off x="4094036" y="4939155"/>
            <a:ext cx="5334000" cy="1318931"/>
            <a:chOff x="4094036" y="4939155"/>
            <a:chExt cx="5334000" cy="1318931"/>
          </a:xfrm>
        </p:grpSpPr>
        <p:sp>
          <p:nvSpPr>
            <p:cNvPr id="176" name="Rectangle 175"/>
            <p:cNvSpPr/>
            <p:nvPr/>
          </p:nvSpPr>
          <p:spPr>
            <a:xfrm>
              <a:off x="4094036" y="5550200"/>
              <a:ext cx="5334000"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mn-cs"/>
                </a:rPr>
                <a:t>Similar design as our</a:t>
              </a:r>
              <a:br>
                <a:rPr kumimoji="0" lang="en-US" sz="2000" b="1" i="0" u="none" strike="noStrike" kern="1200" cap="none" spc="0" normalizeH="0" baseline="0" noProof="0" dirty="0">
                  <a:ln>
                    <a:noFill/>
                  </a:ln>
                  <a:solidFill>
                    <a:prstClr val="black"/>
                  </a:solidFill>
                  <a:effectLst/>
                  <a:uLnTx/>
                  <a:uFillTx/>
                  <a:latin typeface="Gill Sans MT"/>
                  <a:ea typeface="+mn-ea"/>
                  <a:cs typeface="+mn-cs"/>
                </a:rPr>
              </a:br>
              <a:r>
                <a:rPr kumimoji="0" lang="en-US" sz="2000" b="1" i="0" u="none" strike="noStrike" kern="1200" cap="none" spc="0" normalizeH="0" baseline="0" noProof="0" dirty="0">
                  <a:ln>
                    <a:noFill/>
                  </a:ln>
                  <a:solidFill>
                    <a:prstClr val="black"/>
                  </a:solidFill>
                  <a:effectLst/>
                  <a:uLnTx/>
                  <a:uFillTx/>
                  <a:latin typeface="Gill Sans MT"/>
                  <a:ea typeface="+mn-ea"/>
                  <a:cs typeface="+mn-cs"/>
                </a:rPr>
                <a:t> </a:t>
              </a:r>
              <a:r>
                <a:rPr kumimoji="0" lang="en-US" sz="2000" b="1" i="0" u="none" strike="noStrike" kern="1200" cap="none" spc="0" normalizeH="0" baseline="0" noProof="0" dirty="0">
                  <a:ln>
                    <a:noFill/>
                  </a:ln>
                  <a:solidFill>
                    <a:srgbClr val="1901FF"/>
                  </a:solidFill>
                  <a:effectLst/>
                  <a:uLnTx/>
                  <a:uFillTx/>
                  <a:latin typeface="Gill Sans MT"/>
                  <a:ea typeface="+mn-ea"/>
                  <a:cs typeface="+mn-cs"/>
                </a:rPr>
                <a:t>update gathering &amp; shipping unit</a:t>
              </a:r>
            </a:p>
          </p:txBody>
        </p:sp>
        <p:cxnSp>
          <p:nvCxnSpPr>
            <p:cNvPr id="782" name="Curved Connector 781">
              <a:extLst>
                <a:ext uri="{FF2B5EF4-FFF2-40B4-BE49-F238E27FC236}">
                  <a16:creationId xmlns:a16="http://schemas.microsoft.com/office/drawing/2014/main" id="{40797D89-1EC3-344D-9383-1A39EA05F699}"/>
                </a:ext>
              </a:extLst>
            </p:cNvPr>
            <p:cNvCxnSpPr>
              <a:cxnSpLocks/>
            </p:cNvCxnSpPr>
            <p:nvPr/>
          </p:nvCxnSpPr>
          <p:spPr>
            <a:xfrm>
              <a:off x="4975026" y="4939155"/>
              <a:ext cx="1550806" cy="611047"/>
            </a:xfrm>
            <a:prstGeom prst="curvedConnector3">
              <a:avLst>
                <a:gd name="adj1" fmla="val 50000"/>
              </a:avLst>
            </a:prstGeom>
            <a:ln w="28575">
              <a:solidFill>
                <a:schemeClr val="tx1"/>
              </a:solidFill>
              <a:prstDash val="sysDash"/>
              <a:headEnd type="none" w="med" len="med"/>
              <a:tailEnd type="stealth" w="lg" len="lg"/>
            </a:ln>
          </p:spPr>
          <p:style>
            <a:lnRef idx="1">
              <a:schemeClr val="accent1"/>
            </a:lnRef>
            <a:fillRef idx="0">
              <a:schemeClr val="accent1"/>
            </a:fillRef>
            <a:effectRef idx="0">
              <a:schemeClr val="accent1"/>
            </a:effectRef>
            <a:fontRef idx="minor">
              <a:schemeClr val="tx1"/>
            </a:fontRef>
          </p:style>
        </p:cxnSp>
        <p:cxnSp>
          <p:nvCxnSpPr>
            <p:cNvPr id="783" name="Curved Connector 782">
              <a:extLst>
                <a:ext uri="{FF2B5EF4-FFF2-40B4-BE49-F238E27FC236}">
                  <a16:creationId xmlns:a16="http://schemas.microsoft.com/office/drawing/2014/main" id="{B7043079-C211-EF62-8ACA-EEE792F13982}"/>
                </a:ext>
              </a:extLst>
            </p:cNvPr>
            <p:cNvCxnSpPr>
              <a:cxnSpLocks/>
              <a:stCxn id="532" idx="2"/>
              <a:endCxn id="176" idx="0"/>
            </p:cNvCxnSpPr>
            <p:nvPr/>
          </p:nvCxnSpPr>
          <p:spPr>
            <a:xfrm rot="5400000">
              <a:off x="6995681" y="4719254"/>
              <a:ext cx="596301" cy="1065590"/>
            </a:xfrm>
            <a:prstGeom prst="curvedConnector3">
              <a:avLst>
                <a:gd name="adj1" fmla="val 50000"/>
              </a:avLst>
            </a:prstGeom>
            <a:ln w="28575">
              <a:solidFill>
                <a:schemeClr val="tx1"/>
              </a:solidFill>
              <a:prstDash val="sysDash"/>
              <a:headEnd type="none" w="med" len="med"/>
              <a:tailEnd type="stealth"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04505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fade">
                                      <p:cBhvr>
                                        <p:cTn id="7" dur="500"/>
                                        <p:tgtEl>
                                          <p:spTgt spid="16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5"/>
                                        </p:tgtEl>
                                        <p:attrNameLst>
                                          <p:attrName>style.visibility</p:attrName>
                                        </p:attrNameLst>
                                      </p:cBhvr>
                                      <p:to>
                                        <p:strVal val="visible"/>
                                      </p:to>
                                    </p:set>
                                    <p:animEffect transition="in" filter="fade">
                                      <p:cBhvr>
                                        <p:cTn id="12" dur="500"/>
                                        <p:tgtEl>
                                          <p:spTgt spid="14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8"/>
                                        </p:tgtEl>
                                        <p:attrNameLst>
                                          <p:attrName>style.visibility</p:attrName>
                                        </p:attrNameLst>
                                      </p:cBhvr>
                                      <p:to>
                                        <p:strVal val="visible"/>
                                      </p:to>
                                    </p:set>
                                    <p:animEffect transition="in" filter="fade">
                                      <p:cBhvr>
                                        <p:cTn id="17" dur="500"/>
                                        <p:tgtEl>
                                          <p:spTgt spid="14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6"/>
                                        </p:tgtEl>
                                        <p:attrNameLst>
                                          <p:attrName>style.visibility</p:attrName>
                                        </p:attrNameLst>
                                      </p:cBhvr>
                                      <p:to>
                                        <p:strVal val="visible"/>
                                      </p:to>
                                    </p:set>
                                    <p:animEffect transition="in" filter="fade">
                                      <p:cBhvr>
                                        <p:cTn id="22" dur="500"/>
                                        <p:tgtEl>
                                          <p:spTgt spid="146"/>
                                        </p:tgtEl>
                                      </p:cBhvr>
                                    </p:animEffect>
                                  </p:childTnLst>
                                </p:cTn>
                              </p:par>
                              <p:par>
                                <p:cTn id="23" presetID="10" presetClass="entr" presetSubtype="0" fill="hold" nodeType="withEffect">
                                  <p:stCondLst>
                                    <p:cond delay="0"/>
                                  </p:stCondLst>
                                  <p:childTnLst>
                                    <p:set>
                                      <p:cBhvr>
                                        <p:cTn id="24" dur="1" fill="hold">
                                          <p:stCondLst>
                                            <p:cond delay="0"/>
                                          </p:stCondLst>
                                        </p:cTn>
                                        <p:tgtEl>
                                          <p:spTgt spid="203"/>
                                        </p:tgtEl>
                                        <p:attrNameLst>
                                          <p:attrName>style.visibility</p:attrName>
                                        </p:attrNameLst>
                                      </p:cBhvr>
                                      <p:to>
                                        <p:strVal val="visible"/>
                                      </p:to>
                                    </p:set>
                                    <p:animEffect transition="in" filter="fade">
                                      <p:cBhvr>
                                        <p:cTn id="25" dur="500"/>
                                        <p:tgtEl>
                                          <p:spTgt spid="20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500"/>
                                        <p:tgtEl>
                                          <p:spTgt spid="6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47"/>
                                        </p:tgtEl>
                                        <p:attrNameLst>
                                          <p:attrName>style.visibility</p:attrName>
                                        </p:attrNameLst>
                                      </p:cBhvr>
                                      <p:to>
                                        <p:strVal val="visible"/>
                                      </p:to>
                                    </p:set>
                                    <p:animEffect transition="in" filter="fade">
                                      <p:cBhvr>
                                        <p:cTn id="35"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E7B14F-CABD-6936-D3BD-2EDD8A59A220}"/>
              </a:ext>
            </a:extLst>
          </p:cNvPr>
          <p:cNvSpPr>
            <a:spLocks noGrp="1"/>
          </p:cNvSpPr>
          <p:nvPr>
            <p:ph type="title"/>
          </p:nvPr>
        </p:nvSpPr>
        <p:spPr/>
        <p:txBody>
          <a:bodyPr/>
          <a:lstStyle/>
          <a:p>
            <a:r>
              <a:rPr lang="en-US" dirty="0"/>
              <a:t>Outline</a:t>
            </a:r>
          </a:p>
        </p:txBody>
      </p:sp>
      <p:sp>
        <p:nvSpPr>
          <p:cNvPr id="4" name="Slide Number Placeholder 3">
            <a:extLst>
              <a:ext uri="{FF2B5EF4-FFF2-40B4-BE49-F238E27FC236}">
                <a16:creationId xmlns:a16="http://schemas.microsoft.com/office/drawing/2014/main" id="{1F3FB61B-B82A-A592-5700-EFB77F4382EC}"/>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pSp>
        <p:nvGrpSpPr>
          <p:cNvPr id="106" name="Group 105">
            <a:extLst>
              <a:ext uri="{FF2B5EF4-FFF2-40B4-BE49-F238E27FC236}">
                <a16:creationId xmlns:a16="http://schemas.microsoft.com/office/drawing/2014/main" id="{888C02F9-30CF-F68B-DB8B-58D67FF4D50E}"/>
              </a:ext>
            </a:extLst>
          </p:cNvPr>
          <p:cNvGrpSpPr/>
          <p:nvPr/>
        </p:nvGrpSpPr>
        <p:grpSpPr>
          <a:xfrm>
            <a:off x="0" y="813845"/>
            <a:ext cx="9144000" cy="646331"/>
            <a:chOff x="0" y="760286"/>
            <a:chExt cx="9144000" cy="646331"/>
          </a:xfrm>
        </p:grpSpPr>
        <p:sp>
          <p:nvSpPr>
            <p:cNvPr id="107" name="Rectangle 106">
              <a:extLst>
                <a:ext uri="{FF2B5EF4-FFF2-40B4-BE49-F238E27FC236}">
                  <a16:creationId xmlns:a16="http://schemas.microsoft.com/office/drawing/2014/main" id="{1DA35DCC-ECFB-21C1-79A3-3543FFDD55DF}"/>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Introduction</a:t>
              </a:r>
            </a:p>
          </p:txBody>
        </p:sp>
        <p:sp>
          <p:nvSpPr>
            <p:cNvPr id="108" name="TextBox 107">
              <a:extLst>
                <a:ext uri="{FF2B5EF4-FFF2-40B4-BE49-F238E27FC236}">
                  <a16:creationId xmlns:a16="http://schemas.microsoft.com/office/drawing/2014/main" id="{5259BFF8-6024-EC44-A0D5-85CFA4D5E985}"/>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1</a:t>
              </a:r>
            </a:p>
          </p:txBody>
        </p:sp>
      </p:grpSp>
      <p:grpSp>
        <p:nvGrpSpPr>
          <p:cNvPr id="109" name="Group 108">
            <a:extLst>
              <a:ext uri="{FF2B5EF4-FFF2-40B4-BE49-F238E27FC236}">
                <a16:creationId xmlns:a16="http://schemas.microsoft.com/office/drawing/2014/main" id="{6B8788BF-293D-4973-AB47-68B2E2E6BD39}"/>
              </a:ext>
            </a:extLst>
          </p:cNvPr>
          <p:cNvGrpSpPr/>
          <p:nvPr/>
        </p:nvGrpSpPr>
        <p:grpSpPr>
          <a:xfrm>
            <a:off x="0" y="1535161"/>
            <a:ext cx="9144000" cy="646331"/>
            <a:chOff x="0" y="760286"/>
            <a:chExt cx="9144000" cy="646331"/>
          </a:xfrm>
        </p:grpSpPr>
        <p:sp>
          <p:nvSpPr>
            <p:cNvPr id="110" name="Rectangle 109">
              <a:extLst>
                <a:ext uri="{FF2B5EF4-FFF2-40B4-BE49-F238E27FC236}">
                  <a16:creationId xmlns:a16="http://schemas.microsoft.com/office/drawing/2014/main" id="{A0B187D4-3F67-CAD7-690B-EDE63E21E754}"/>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Limitations of HTAP Systems</a:t>
              </a:r>
            </a:p>
          </p:txBody>
        </p:sp>
        <p:sp>
          <p:nvSpPr>
            <p:cNvPr id="111" name="TextBox 110">
              <a:extLst>
                <a:ext uri="{FF2B5EF4-FFF2-40B4-BE49-F238E27FC236}">
                  <a16:creationId xmlns:a16="http://schemas.microsoft.com/office/drawing/2014/main" id="{81AB0A63-373A-1F1A-F1B3-B74BE2F4D1B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2</a:t>
              </a:r>
            </a:p>
          </p:txBody>
        </p:sp>
      </p:grpSp>
      <p:grpSp>
        <p:nvGrpSpPr>
          <p:cNvPr id="112" name="Group 111">
            <a:extLst>
              <a:ext uri="{FF2B5EF4-FFF2-40B4-BE49-F238E27FC236}">
                <a16:creationId xmlns:a16="http://schemas.microsoft.com/office/drawing/2014/main" id="{2A143D2D-19E2-52B1-17BC-06B16F96E249}"/>
              </a:ext>
            </a:extLst>
          </p:cNvPr>
          <p:cNvGrpSpPr/>
          <p:nvPr/>
        </p:nvGrpSpPr>
        <p:grpSpPr>
          <a:xfrm>
            <a:off x="0" y="2257892"/>
            <a:ext cx="9144000" cy="646331"/>
            <a:chOff x="0" y="760286"/>
            <a:chExt cx="9144000" cy="646331"/>
          </a:xfrm>
        </p:grpSpPr>
        <p:sp>
          <p:nvSpPr>
            <p:cNvPr id="113" name="Rectangle 112">
              <a:extLst>
                <a:ext uri="{FF2B5EF4-FFF2-40B4-BE49-F238E27FC236}">
                  <a16:creationId xmlns:a16="http://schemas.microsoft.com/office/drawing/2014/main" id="{EFAB3207-DB1D-28FF-8125-D3D210B822E7}"/>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Polynesia: Overview</a:t>
              </a:r>
            </a:p>
          </p:txBody>
        </p:sp>
        <p:sp>
          <p:nvSpPr>
            <p:cNvPr id="114" name="TextBox 113">
              <a:extLst>
                <a:ext uri="{FF2B5EF4-FFF2-40B4-BE49-F238E27FC236}">
                  <a16:creationId xmlns:a16="http://schemas.microsoft.com/office/drawing/2014/main" id="{0B7FF3A4-E3A2-A98C-84A4-3269E9C0425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3</a:t>
              </a:r>
            </a:p>
          </p:txBody>
        </p:sp>
      </p:grpSp>
      <p:grpSp>
        <p:nvGrpSpPr>
          <p:cNvPr id="115" name="Group 114">
            <a:extLst>
              <a:ext uri="{FF2B5EF4-FFF2-40B4-BE49-F238E27FC236}">
                <a16:creationId xmlns:a16="http://schemas.microsoft.com/office/drawing/2014/main" id="{B2156272-2484-2BAA-22D9-EA8615BAF1C6}"/>
              </a:ext>
            </a:extLst>
          </p:cNvPr>
          <p:cNvGrpSpPr/>
          <p:nvPr/>
        </p:nvGrpSpPr>
        <p:grpSpPr>
          <a:xfrm>
            <a:off x="0" y="2977957"/>
            <a:ext cx="9144000" cy="646331"/>
            <a:chOff x="0" y="760286"/>
            <a:chExt cx="9144000" cy="646331"/>
          </a:xfrm>
        </p:grpSpPr>
        <p:sp>
          <p:nvSpPr>
            <p:cNvPr id="116" name="Rectangle 115">
              <a:extLst>
                <a:ext uri="{FF2B5EF4-FFF2-40B4-BE49-F238E27FC236}">
                  <a16:creationId xmlns:a16="http://schemas.microsoft.com/office/drawing/2014/main" id="{A22E679E-D4E7-644A-9EE5-593619794B7B}"/>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Update Propagation Mechanism</a:t>
              </a:r>
            </a:p>
          </p:txBody>
        </p:sp>
        <p:sp>
          <p:nvSpPr>
            <p:cNvPr id="117" name="TextBox 116">
              <a:extLst>
                <a:ext uri="{FF2B5EF4-FFF2-40B4-BE49-F238E27FC236}">
                  <a16:creationId xmlns:a16="http://schemas.microsoft.com/office/drawing/2014/main" id="{422CF713-8B79-CBA1-66CE-A439C5912CEC}"/>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4</a:t>
              </a:r>
            </a:p>
          </p:txBody>
        </p:sp>
      </p:grpSp>
      <p:grpSp>
        <p:nvGrpSpPr>
          <p:cNvPr id="118" name="Group 117">
            <a:extLst>
              <a:ext uri="{FF2B5EF4-FFF2-40B4-BE49-F238E27FC236}">
                <a16:creationId xmlns:a16="http://schemas.microsoft.com/office/drawing/2014/main" id="{203AEF00-029E-E7CC-7615-106033E29340}"/>
              </a:ext>
            </a:extLst>
          </p:cNvPr>
          <p:cNvGrpSpPr/>
          <p:nvPr/>
        </p:nvGrpSpPr>
        <p:grpSpPr>
          <a:xfrm>
            <a:off x="0" y="3700496"/>
            <a:ext cx="9144000" cy="646331"/>
            <a:chOff x="0" y="760286"/>
            <a:chExt cx="9144000" cy="646331"/>
          </a:xfrm>
        </p:grpSpPr>
        <p:sp>
          <p:nvSpPr>
            <p:cNvPr id="119" name="Rectangle 118">
              <a:extLst>
                <a:ext uri="{FF2B5EF4-FFF2-40B4-BE49-F238E27FC236}">
                  <a16:creationId xmlns:a16="http://schemas.microsoft.com/office/drawing/2014/main" id="{0808F5C9-848A-A9F9-C758-AA50E383EFCB}"/>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1E497D"/>
                  </a:solidFill>
                  <a:effectLst/>
                  <a:uLnTx/>
                  <a:uFillTx/>
                  <a:latin typeface="Gill Sans MT"/>
                  <a:ea typeface="+mn-ea"/>
                  <a:cs typeface="+mn-cs"/>
                </a:rPr>
                <a:t>Consistency Mechanism</a:t>
              </a:r>
            </a:p>
          </p:txBody>
        </p:sp>
        <p:sp>
          <p:nvSpPr>
            <p:cNvPr id="120" name="TextBox 119">
              <a:extLst>
                <a:ext uri="{FF2B5EF4-FFF2-40B4-BE49-F238E27FC236}">
                  <a16:creationId xmlns:a16="http://schemas.microsoft.com/office/drawing/2014/main" id="{770C552A-8962-3D0E-9FB0-A20B2CC20E4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1E497D"/>
                  </a:solidFill>
                  <a:effectLst/>
                  <a:uLnTx/>
                  <a:uFillTx/>
                  <a:latin typeface="Arial Black" panose="020B0A04020102020204" pitchFamily="34" charset="0"/>
                  <a:ea typeface="+mn-ea"/>
                  <a:cs typeface="+mn-cs"/>
                </a:rPr>
                <a:t>5</a:t>
              </a:r>
            </a:p>
          </p:txBody>
        </p:sp>
      </p:grpSp>
      <p:grpSp>
        <p:nvGrpSpPr>
          <p:cNvPr id="121" name="Group 120">
            <a:extLst>
              <a:ext uri="{FF2B5EF4-FFF2-40B4-BE49-F238E27FC236}">
                <a16:creationId xmlns:a16="http://schemas.microsoft.com/office/drawing/2014/main" id="{8A88DDB2-DBAB-27B3-993E-43DEB8AA0FEB}"/>
              </a:ext>
            </a:extLst>
          </p:cNvPr>
          <p:cNvGrpSpPr/>
          <p:nvPr/>
        </p:nvGrpSpPr>
        <p:grpSpPr>
          <a:xfrm>
            <a:off x="0" y="4418573"/>
            <a:ext cx="9144000" cy="646331"/>
            <a:chOff x="0" y="760286"/>
            <a:chExt cx="9144000" cy="646331"/>
          </a:xfrm>
        </p:grpSpPr>
        <p:sp>
          <p:nvSpPr>
            <p:cNvPr id="122" name="Rectangle 121">
              <a:extLst>
                <a:ext uri="{FF2B5EF4-FFF2-40B4-BE49-F238E27FC236}">
                  <a16:creationId xmlns:a16="http://schemas.microsoft.com/office/drawing/2014/main" id="{99CC86A4-B0C5-59F2-C8B8-B0C836F348D8}"/>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Analytical Engine</a:t>
              </a:r>
            </a:p>
          </p:txBody>
        </p:sp>
        <p:sp>
          <p:nvSpPr>
            <p:cNvPr id="123" name="TextBox 122">
              <a:extLst>
                <a:ext uri="{FF2B5EF4-FFF2-40B4-BE49-F238E27FC236}">
                  <a16:creationId xmlns:a16="http://schemas.microsoft.com/office/drawing/2014/main" id="{A2C64389-E06E-68A0-4308-1BF9AD770666}"/>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6</a:t>
              </a:r>
            </a:p>
          </p:txBody>
        </p:sp>
      </p:grpSp>
      <p:grpSp>
        <p:nvGrpSpPr>
          <p:cNvPr id="124" name="Group 123">
            <a:extLst>
              <a:ext uri="{FF2B5EF4-FFF2-40B4-BE49-F238E27FC236}">
                <a16:creationId xmlns:a16="http://schemas.microsoft.com/office/drawing/2014/main" id="{3CB50F68-85A2-6B8E-41E6-97BEED44B5FD}"/>
              </a:ext>
            </a:extLst>
          </p:cNvPr>
          <p:cNvGrpSpPr/>
          <p:nvPr/>
        </p:nvGrpSpPr>
        <p:grpSpPr>
          <a:xfrm>
            <a:off x="0" y="5138763"/>
            <a:ext cx="9144000" cy="646331"/>
            <a:chOff x="0" y="760286"/>
            <a:chExt cx="9144000" cy="646331"/>
          </a:xfrm>
        </p:grpSpPr>
        <p:sp>
          <p:nvSpPr>
            <p:cNvPr id="125" name="Rectangle 124">
              <a:extLst>
                <a:ext uri="{FF2B5EF4-FFF2-40B4-BE49-F238E27FC236}">
                  <a16:creationId xmlns:a16="http://schemas.microsoft.com/office/drawing/2014/main" id="{2BB17E3B-7B6F-8649-B580-6EEE8442B50C}"/>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Evaluation</a:t>
              </a:r>
            </a:p>
          </p:txBody>
        </p:sp>
        <p:sp>
          <p:nvSpPr>
            <p:cNvPr id="126" name="TextBox 125">
              <a:extLst>
                <a:ext uri="{FF2B5EF4-FFF2-40B4-BE49-F238E27FC236}">
                  <a16:creationId xmlns:a16="http://schemas.microsoft.com/office/drawing/2014/main" id="{239E8245-9518-2866-9522-FBAF347D986B}"/>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7</a:t>
              </a:r>
            </a:p>
          </p:txBody>
        </p:sp>
      </p:grpSp>
      <p:grpSp>
        <p:nvGrpSpPr>
          <p:cNvPr id="127" name="Group 126">
            <a:extLst>
              <a:ext uri="{FF2B5EF4-FFF2-40B4-BE49-F238E27FC236}">
                <a16:creationId xmlns:a16="http://schemas.microsoft.com/office/drawing/2014/main" id="{686CE7F1-78CD-C7C3-2299-22651F996394}"/>
              </a:ext>
            </a:extLst>
          </p:cNvPr>
          <p:cNvGrpSpPr/>
          <p:nvPr/>
        </p:nvGrpSpPr>
        <p:grpSpPr>
          <a:xfrm>
            <a:off x="0" y="5856861"/>
            <a:ext cx="9144000" cy="646331"/>
            <a:chOff x="0" y="760286"/>
            <a:chExt cx="9144000" cy="646331"/>
          </a:xfrm>
        </p:grpSpPr>
        <p:sp>
          <p:nvSpPr>
            <p:cNvPr id="128" name="Rectangle 127">
              <a:extLst>
                <a:ext uri="{FF2B5EF4-FFF2-40B4-BE49-F238E27FC236}">
                  <a16:creationId xmlns:a16="http://schemas.microsoft.com/office/drawing/2014/main" id="{E7BDD726-CA50-3CE6-7DF7-2091269B9AB5}"/>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Conclusion</a:t>
              </a:r>
            </a:p>
          </p:txBody>
        </p:sp>
        <p:sp>
          <p:nvSpPr>
            <p:cNvPr id="129" name="TextBox 128">
              <a:extLst>
                <a:ext uri="{FF2B5EF4-FFF2-40B4-BE49-F238E27FC236}">
                  <a16:creationId xmlns:a16="http://schemas.microsoft.com/office/drawing/2014/main" id="{08A61280-2D12-28EF-367C-EF4687451655}"/>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8</a:t>
              </a:r>
            </a:p>
          </p:txBody>
        </p:sp>
      </p:grpSp>
      <p:graphicFrame>
        <p:nvGraphicFramePr>
          <p:cNvPr id="29" name="Table 4">
            <a:extLst>
              <a:ext uri="{FF2B5EF4-FFF2-40B4-BE49-F238E27FC236}">
                <a16:creationId xmlns:a16="http://schemas.microsoft.com/office/drawing/2014/main" id="{4411DC49-13B1-39FF-F3D1-BE02AE20E8A2}"/>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340552098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9601200" cy="914400"/>
          </a:xfrm>
        </p:spPr>
        <p:txBody>
          <a:bodyPr/>
          <a:lstStyle/>
          <a:p>
            <a:r>
              <a:rPr lang="en-US" sz="3600" dirty="0"/>
              <a:t>Consistency Mechanism:  Algorithm</a:t>
            </a:r>
          </a:p>
        </p:txBody>
      </p:sp>
      <p:sp>
        <p:nvSpPr>
          <p:cNvPr id="30" name="Rectangle 29"/>
          <p:cNvSpPr/>
          <p:nvPr/>
        </p:nvSpPr>
        <p:spPr>
          <a:xfrm>
            <a:off x="0" y="702299"/>
            <a:ext cx="9144000" cy="830997"/>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For each column, there is </a:t>
            </a:r>
            <a:r>
              <a:rPr kumimoji="0" lang="en-US" sz="2400" b="1" i="0" u="none" strike="noStrike" kern="1200" cap="none" spc="0" normalizeH="0" baseline="0" noProof="0" dirty="0">
                <a:ln>
                  <a:noFill/>
                </a:ln>
                <a:solidFill>
                  <a:srgbClr val="0000FF"/>
                </a:solidFill>
                <a:effectLst/>
                <a:uLnTx/>
                <a:uFillTx/>
                <a:latin typeface="Gill Sans MT"/>
                <a:ea typeface="+mn-ea"/>
                <a:cs typeface="Gill Sans MT"/>
              </a:rPr>
              <a:t>a chain of snapshots </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where each</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 chain entry corresponds to a </a:t>
            </a:r>
            <a:r>
              <a:rPr kumimoji="0" lang="en-US" sz="2400" b="1" i="0" u="none" strike="noStrike" kern="1200" cap="none" spc="0" normalizeH="0" baseline="0" noProof="0" dirty="0">
                <a:ln>
                  <a:noFill/>
                </a:ln>
                <a:solidFill>
                  <a:srgbClr val="1901FF"/>
                </a:solidFill>
                <a:effectLst/>
                <a:uLnTx/>
                <a:uFillTx/>
                <a:latin typeface="Gill Sans MT"/>
                <a:ea typeface="+mn-ea"/>
                <a:cs typeface="Gill Sans MT"/>
              </a:rPr>
              <a:t>version of the column</a:t>
            </a:r>
          </a:p>
        </p:txBody>
      </p:sp>
      <p:sp>
        <p:nvSpPr>
          <p:cNvPr id="11" name="Rectangle 10"/>
          <p:cNvSpPr/>
          <p:nvPr/>
        </p:nvSpPr>
        <p:spPr>
          <a:xfrm>
            <a:off x="5417555" y="4217804"/>
            <a:ext cx="3666893" cy="101566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Unlike chains in MVCC, each version is associated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with a column,</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 </a:t>
            </a:r>
            <a:r>
              <a:rPr kumimoji="0" lang="en-US" sz="2000" b="1" i="0" u="none" strike="noStrike" kern="1200" cap="none" spc="0" normalizeH="0" baseline="0" noProof="0" dirty="0">
                <a:ln>
                  <a:noFill/>
                </a:ln>
                <a:solidFill>
                  <a:srgbClr val="C00000"/>
                </a:solidFill>
                <a:effectLst/>
                <a:uLnTx/>
                <a:uFillTx/>
                <a:latin typeface="Gill Sans MT"/>
                <a:ea typeface="+mn-ea"/>
                <a:cs typeface="Gill Sans MT"/>
              </a:rPr>
              <a:t>not a row</a:t>
            </a:r>
          </a:p>
        </p:txBody>
      </p:sp>
      <p:grpSp>
        <p:nvGrpSpPr>
          <p:cNvPr id="56" name="Group 55">
            <a:extLst>
              <a:ext uri="{FF2B5EF4-FFF2-40B4-BE49-F238E27FC236}">
                <a16:creationId xmlns:a16="http://schemas.microsoft.com/office/drawing/2014/main" id="{1E1E0E46-24B1-A991-CA6B-14E128CDFE3B}"/>
              </a:ext>
            </a:extLst>
          </p:cNvPr>
          <p:cNvGrpSpPr/>
          <p:nvPr/>
        </p:nvGrpSpPr>
        <p:grpSpPr>
          <a:xfrm>
            <a:off x="5089602" y="1745155"/>
            <a:ext cx="2743200" cy="2129210"/>
            <a:chOff x="5089602" y="1745155"/>
            <a:chExt cx="2743200" cy="2129210"/>
          </a:xfrm>
        </p:grpSpPr>
        <p:sp>
          <p:nvSpPr>
            <p:cNvPr id="22" name="Rounded Rectangle 21"/>
            <p:cNvSpPr/>
            <p:nvPr/>
          </p:nvSpPr>
          <p:spPr>
            <a:xfrm>
              <a:off x="5546802" y="2365862"/>
              <a:ext cx="685800" cy="1508503"/>
            </a:xfrm>
            <a:prstGeom prst="roundRect">
              <a:avLst/>
            </a:prstGeom>
            <a:solidFill>
              <a:schemeClr val="bg2">
                <a:lumMod val="75000"/>
              </a:schemeClr>
            </a:solidFill>
            <a:ln w="9525" cap="flat" cmpd="sng" algn="ctr">
              <a:solidFill>
                <a:srgbClr val="0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srgbClr val="000000"/>
                </a:solidFill>
                <a:effectLst/>
                <a:uLnTx/>
                <a:uFillTx/>
                <a:latin typeface="Gill Sans MT"/>
                <a:ea typeface="+mn-ea"/>
                <a:cs typeface="Gill Sans MT"/>
              </a:endParaRPr>
            </a:p>
          </p:txBody>
        </p:sp>
        <p:cxnSp>
          <p:nvCxnSpPr>
            <p:cNvPr id="23" name="Straight Arrow Connector 22"/>
            <p:cNvCxnSpPr>
              <a:stCxn id="21" idx="3"/>
              <a:endCxn id="22" idx="1"/>
            </p:cNvCxnSpPr>
            <p:nvPr/>
          </p:nvCxnSpPr>
          <p:spPr>
            <a:xfrm>
              <a:off x="5089602" y="3120110"/>
              <a:ext cx="457200" cy="3"/>
            </a:xfrm>
            <a:prstGeom prst="straightConnector1">
              <a:avLst/>
            </a:prstGeom>
            <a:ln w="28575" cmpd="sng">
              <a:solidFill>
                <a:srgbClr val="000000"/>
              </a:solidFill>
              <a:prstDash val="sysDash"/>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24" name="Rounded Rectangle 23"/>
            <p:cNvSpPr/>
            <p:nvPr/>
          </p:nvSpPr>
          <p:spPr>
            <a:xfrm>
              <a:off x="6766002" y="2346857"/>
              <a:ext cx="685800" cy="1526457"/>
            </a:xfrm>
            <a:prstGeom prst="roundRect">
              <a:avLst/>
            </a:prstGeom>
            <a:solidFill>
              <a:schemeClr val="bg2">
                <a:lumMod val="75000"/>
              </a:schemeClr>
            </a:solidFill>
            <a:ln w="9525" cap="flat" cmpd="sng" algn="ctr">
              <a:solidFill>
                <a:srgbClr val="0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srgbClr val="000000"/>
                </a:solidFill>
                <a:effectLst/>
                <a:uLnTx/>
                <a:uFillTx/>
                <a:latin typeface="Gill Sans MT"/>
                <a:ea typeface="+mn-ea"/>
                <a:cs typeface="Gill Sans MT"/>
              </a:endParaRPr>
            </a:p>
          </p:txBody>
        </p:sp>
        <p:cxnSp>
          <p:nvCxnSpPr>
            <p:cNvPr id="25" name="Straight Arrow Connector 24"/>
            <p:cNvCxnSpPr>
              <a:stCxn id="22" idx="3"/>
              <a:endCxn id="24" idx="1"/>
            </p:cNvCxnSpPr>
            <p:nvPr/>
          </p:nvCxnSpPr>
          <p:spPr>
            <a:xfrm flipV="1">
              <a:off x="6232602" y="3110085"/>
              <a:ext cx="533400" cy="10028"/>
            </a:xfrm>
            <a:prstGeom prst="straightConnector1">
              <a:avLst/>
            </a:prstGeom>
            <a:ln w="28575" cmpd="sng">
              <a:solidFill>
                <a:srgbClr val="000000"/>
              </a:solidFill>
              <a:prstDash val="sysDash"/>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385002" y="1745155"/>
              <a:ext cx="1447800" cy="584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Snapshot</a:t>
              </a:r>
              <a:br>
                <a:rPr kumimoji="0" lang="en-US" sz="16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V1</a:t>
              </a: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sp>
          <p:nvSpPr>
            <p:cNvPr id="19" name="TextBox 18"/>
            <p:cNvSpPr txBox="1"/>
            <p:nvPr/>
          </p:nvSpPr>
          <p:spPr>
            <a:xfrm>
              <a:off x="5164873" y="1755768"/>
              <a:ext cx="14478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Snapshot</a:t>
              </a:r>
              <a:br>
                <a:rPr kumimoji="0" lang="en-US" sz="16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V2</a:t>
              </a: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grpSp>
        <p:nvGrpSpPr>
          <p:cNvPr id="49" name="Group 48">
            <a:extLst>
              <a:ext uri="{FF2B5EF4-FFF2-40B4-BE49-F238E27FC236}">
                <a16:creationId xmlns:a16="http://schemas.microsoft.com/office/drawing/2014/main" id="{FA027F7C-A901-00B0-B01A-34ED56E64D5A}"/>
              </a:ext>
            </a:extLst>
          </p:cNvPr>
          <p:cNvGrpSpPr/>
          <p:nvPr/>
        </p:nvGrpSpPr>
        <p:grpSpPr>
          <a:xfrm>
            <a:off x="1420851" y="1732685"/>
            <a:ext cx="4053716" cy="2141676"/>
            <a:chOff x="1420851" y="1732685"/>
            <a:chExt cx="4053716" cy="2141676"/>
          </a:xfrm>
        </p:grpSpPr>
        <p:sp>
          <p:nvSpPr>
            <p:cNvPr id="21" name="Rounded Rectangle 20"/>
            <p:cNvSpPr/>
            <p:nvPr/>
          </p:nvSpPr>
          <p:spPr>
            <a:xfrm>
              <a:off x="4403802" y="2365859"/>
              <a:ext cx="685800" cy="1508502"/>
            </a:xfrm>
            <a:prstGeom prst="roundRect">
              <a:avLst/>
            </a:prstGeom>
            <a:solidFill>
              <a:schemeClr val="bg2">
                <a:lumMod val="75000"/>
              </a:schemeClr>
            </a:solidFill>
            <a:ln w="9525" cap="flat" cmpd="sng" algn="ctr">
              <a:solidFill>
                <a:srgbClr val="0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srgbClr val="000000"/>
                </a:solidFill>
                <a:effectLst/>
                <a:uLnTx/>
                <a:uFillTx/>
                <a:latin typeface="Gill Sans MT"/>
                <a:ea typeface="+mn-ea"/>
                <a:cs typeface="Gill Sans MT"/>
              </a:endParaRPr>
            </a:p>
          </p:txBody>
        </p:sp>
        <p:grpSp>
          <p:nvGrpSpPr>
            <p:cNvPr id="26" name="Group 25"/>
            <p:cNvGrpSpPr/>
            <p:nvPr/>
          </p:nvGrpSpPr>
          <p:grpSpPr>
            <a:xfrm>
              <a:off x="1866900" y="1732685"/>
              <a:ext cx="2819400" cy="2140629"/>
              <a:chOff x="1577898" y="1885641"/>
              <a:chExt cx="2819400" cy="2457759"/>
            </a:xfrm>
          </p:grpSpPr>
          <p:sp>
            <p:nvSpPr>
              <p:cNvPr id="28" name="Rounded Rectangle 27"/>
              <p:cNvSpPr/>
              <p:nvPr/>
            </p:nvSpPr>
            <p:spPr>
              <a:xfrm>
                <a:off x="2667000" y="2590800"/>
                <a:ext cx="685800" cy="1752600"/>
              </a:xfrm>
              <a:prstGeom prst="roundRect">
                <a:avLst/>
              </a:prstGeom>
              <a:solidFill>
                <a:schemeClr val="tx2"/>
              </a:solidFill>
              <a:ln w="9525" cap="flat" cmpd="sng" algn="ctr">
                <a:solidFill>
                  <a:srgbClr val="000000"/>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srgbClr val="000000"/>
                  </a:solidFill>
                  <a:effectLst/>
                  <a:uLnTx/>
                  <a:uFillTx/>
                  <a:latin typeface="Gill Sans MT"/>
                  <a:ea typeface="+mn-ea"/>
                  <a:cs typeface="Gill Sans MT"/>
                </a:endParaRPr>
              </a:p>
            </p:txBody>
          </p:sp>
          <p:sp>
            <p:nvSpPr>
              <p:cNvPr id="29" name="TextBox 28"/>
              <p:cNvSpPr txBox="1"/>
              <p:nvPr/>
            </p:nvSpPr>
            <p:spPr>
              <a:xfrm>
                <a:off x="1577898" y="1885641"/>
                <a:ext cx="2819400" cy="74208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Compressed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Column</a:t>
                </a:r>
                <a:endParaRPr kumimoji="0" lang="en-US" sz="2400" b="1" i="0" u="none" strike="noStrike" kern="1200" cap="none" spc="0" normalizeH="0" baseline="0" noProof="0" dirty="0">
                  <a:ln>
                    <a:noFill/>
                  </a:ln>
                  <a:solidFill>
                    <a:prstClr val="black"/>
                  </a:solidFill>
                  <a:effectLst/>
                  <a:uLnTx/>
                  <a:uFillTx/>
                  <a:latin typeface="Gill Sans MT"/>
                  <a:ea typeface="+mn-ea"/>
                  <a:cs typeface="Gill Sans MT"/>
                </a:endParaRPr>
              </a:p>
            </p:txBody>
          </p:sp>
        </p:grpSp>
        <p:cxnSp>
          <p:nvCxnSpPr>
            <p:cNvPr id="27" name="Straight Arrow Connector 26"/>
            <p:cNvCxnSpPr>
              <a:stCxn id="28" idx="3"/>
              <a:endCxn id="21" idx="1"/>
            </p:cNvCxnSpPr>
            <p:nvPr/>
          </p:nvCxnSpPr>
          <p:spPr>
            <a:xfrm>
              <a:off x="3641802" y="3110085"/>
              <a:ext cx="762000" cy="10026"/>
            </a:xfrm>
            <a:prstGeom prst="straightConnector1">
              <a:avLst/>
            </a:prstGeom>
            <a:ln w="28575" cmpd="sng">
              <a:solidFill>
                <a:srgbClr val="000000"/>
              </a:solidFill>
              <a:prstDash val="sysDash"/>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026767" y="1755768"/>
              <a:ext cx="14478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Snapshot</a:t>
              </a:r>
              <a:br>
                <a:rPr kumimoji="0" lang="en-US" sz="16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1600" b="1" i="0" u="none" strike="noStrike" kern="1200" cap="none" spc="0" normalizeH="0" baseline="0" noProof="0" dirty="0">
                  <a:ln>
                    <a:noFill/>
                  </a:ln>
                  <a:solidFill>
                    <a:prstClr val="black"/>
                  </a:solidFill>
                  <a:effectLst/>
                  <a:uLnTx/>
                  <a:uFillTx/>
                  <a:latin typeface="Gill Sans MT"/>
                  <a:ea typeface="+mn-ea"/>
                  <a:cs typeface="Gill Sans MT"/>
                </a:rPr>
                <a:t>V3</a:t>
              </a:r>
              <a:endParaRPr kumimoji="0" lang="en-US" sz="2000" b="1" i="0" u="none" strike="noStrike" kern="1200" cap="none" spc="0" normalizeH="0" baseline="0" noProof="0" dirty="0">
                <a:ln>
                  <a:noFill/>
                </a:ln>
                <a:solidFill>
                  <a:prstClr val="black"/>
                </a:solidFill>
                <a:effectLst/>
                <a:uLnTx/>
                <a:uFillTx/>
                <a:latin typeface="Gill Sans MT"/>
                <a:ea typeface="+mn-ea"/>
                <a:cs typeface="Gill Sans MT"/>
              </a:endParaRPr>
            </a:p>
          </p:txBody>
        </p:sp>
        <p:grpSp>
          <p:nvGrpSpPr>
            <p:cNvPr id="38" name="Group 37"/>
            <p:cNvGrpSpPr/>
            <p:nvPr/>
          </p:nvGrpSpPr>
          <p:grpSpPr>
            <a:xfrm>
              <a:off x="1943867" y="2961492"/>
              <a:ext cx="783535" cy="239486"/>
              <a:chOff x="3962400" y="2362200"/>
              <a:chExt cx="783535" cy="239486"/>
            </a:xfrm>
          </p:grpSpPr>
          <p:cxnSp>
            <p:nvCxnSpPr>
              <p:cNvPr id="41" name="Straight Connector 40"/>
              <p:cNvCxnSpPr/>
              <p:nvPr/>
            </p:nvCxnSpPr>
            <p:spPr>
              <a:xfrm flipH="1">
                <a:off x="3962400" y="2362200"/>
                <a:ext cx="783535" cy="0"/>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3962400" y="2601686"/>
                <a:ext cx="783535" cy="0"/>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4466101" y="2362200"/>
                <a:ext cx="0" cy="239486"/>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4186267" y="2362200"/>
                <a:ext cx="0" cy="239486"/>
              </a:xfrm>
              <a:prstGeom prst="line">
                <a:avLst/>
              </a:prstGeom>
              <a:ln w="38100" cmpd="sng">
                <a:solidFill>
                  <a:schemeClr val="tx1"/>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40" name="TextBox 39"/>
            <p:cNvSpPr txBox="1"/>
            <p:nvPr/>
          </p:nvSpPr>
          <p:spPr>
            <a:xfrm>
              <a:off x="1420851" y="2524561"/>
              <a:ext cx="18288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Updates</a:t>
              </a:r>
              <a:endParaRPr kumimoji="0" lang="en-US" sz="1600" b="1" i="0" u="none" strike="noStrike" kern="1200" cap="none" spc="0" normalizeH="0" baseline="0" noProof="0" dirty="0">
                <a:ln>
                  <a:noFill/>
                </a:ln>
                <a:solidFill>
                  <a:prstClr val="black"/>
                </a:solidFill>
                <a:effectLst/>
                <a:uLnTx/>
                <a:uFillTx/>
                <a:latin typeface="Gill Sans MT"/>
                <a:ea typeface="+mn-ea"/>
                <a:cs typeface="Gill Sans MT"/>
              </a:endParaRPr>
            </a:p>
          </p:txBody>
        </p:sp>
      </p:grpSp>
      <p:sp>
        <p:nvSpPr>
          <p:cNvPr id="62" name="Rectangle 61"/>
          <p:cNvSpPr/>
          <p:nvPr/>
        </p:nvSpPr>
        <p:spPr>
          <a:xfrm>
            <a:off x="0" y="5302357"/>
            <a:ext cx="9144000" cy="1200329"/>
          </a:xfrm>
          <a:prstGeom prst="rect">
            <a:avLst/>
          </a:prstGeom>
          <a:solidFill>
            <a:schemeClr val="tx2">
              <a:lumMod val="75000"/>
            </a:schemeClr>
          </a:solid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Polynesia creates a new snapshot only if </a:t>
            </a:r>
            <a:br>
              <a:rPr kumimoji="0" lang="en-US" sz="2400" b="1" i="0" u="none" strike="noStrike" kern="1200" cap="none" spc="0" normalizeH="0" baseline="0" noProof="0" dirty="0">
                <a:ln>
                  <a:noFill/>
                </a:ln>
                <a:solidFill>
                  <a:prstClr val="white"/>
                </a:solidFill>
                <a:effectLst/>
                <a:uLnTx/>
                <a:uFillTx/>
                <a:latin typeface="Gill Sans MT"/>
                <a:ea typeface="+mn-ea"/>
                <a:cs typeface="Gill Sans MT"/>
              </a:rPr>
            </a:b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(1) any of the columns are dirty, and</a:t>
            </a:r>
            <a:br>
              <a:rPr kumimoji="0" lang="en-US" sz="2400" b="1" i="0" u="none" strike="noStrike" kern="1200" cap="none" spc="0" normalizeH="0" baseline="0" noProof="0" dirty="0">
                <a:ln>
                  <a:noFill/>
                </a:ln>
                <a:solidFill>
                  <a:prstClr val="white"/>
                </a:solidFill>
                <a:effectLst/>
                <a:uLnTx/>
                <a:uFillTx/>
                <a:latin typeface="Gill Sans MT"/>
                <a:ea typeface="+mn-ea"/>
                <a:cs typeface="Gill Sans MT"/>
              </a:rPr>
            </a:b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 (2) no current snapshot exists for the same column </a:t>
            </a:r>
          </a:p>
        </p:txBody>
      </p:sp>
      <p:pic>
        <p:nvPicPr>
          <p:cNvPr id="51" name="Picture 50">
            <a:extLst>
              <a:ext uri="{FF2B5EF4-FFF2-40B4-BE49-F238E27FC236}">
                <a16:creationId xmlns:a16="http://schemas.microsoft.com/office/drawing/2014/main" id="{CA1F7050-A456-A1E5-B108-C1BDC4FFF860}"/>
              </a:ext>
            </a:extLst>
          </p:cNvPr>
          <p:cNvPicPr>
            <a:picLocks noChangeAspect="1"/>
          </p:cNvPicPr>
          <p:nvPr/>
        </p:nvPicPr>
        <p:blipFill>
          <a:blip r:embed="rId3"/>
          <a:stretch>
            <a:fillRect/>
          </a:stretch>
        </p:blipFill>
        <p:spPr>
          <a:xfrm>
            <a:off x="28576" y="6572248"/>
            <a:ext cx="928688" cy="213727"/>
          </a:xfrm>
          <a:prstGeom prst="rect">
            <a:avLst/>
          </a:prstGeom>
        </p:spPr>
      </p:pic>
      <p:sp>
        <p:nvSpPr>
          <p:cNvPr id="36" name="Slide Number Placeholder 35">
            <a:extLst>
              <a:ext uri="{FF2B5EF4-FFF2-40B4-BE49-F238E27FC236}">
                <a16:creationId xmlns:a16="http://schemas.microsoft.com/office/drawing/2014/main" id="{D5E4DD4E-2C7F-D348-D8B5-AC3825C9222A}"/>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E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69</a:t>
            </a:fld>
            <a:endParaRPr kumimoji="0" lang="en-US" sz="2400" b="1" i="0" u="none" strike="noStrike" kern="1200" cap="none" spc="0" normalizeH="0" baseline="0" noProof="0">
              <a:ln>
                <a:noFill/>
              </a:ln>
              <a:solidFill>
                <a:srgbClr val="1E497D"/>
              </a:solidFill>
              <a:effectLst/>
              <a:uLnTx/>
              <a:uFillTx/>
              <a:latin typeface="Gill Sans MT"/>
              <a:ea typeface="+mn-ea"/>
              <a:cs typeface="+mn-cs"/>
            </a:endParaRPr>
          </a:p>
        </p:txBody>
      </p:sp>
      <p:graphicFrame>
        <p:nvGraphicFramePr>
          <p:cNvPr id="53" name="Table 4">
            <a:extLst>
              <a:ext uri="{FF2B5EF4-FFF2-40B4-BE49-F238E27FC236}">
                <a16:creationId xmlns:a16="http://schemas.microsoft.com/office/drawing/2014/main" id="{A85B032E-757C-15A8-088D-10C34C3CD103}"/>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1E497D"/>
                          </a:solidFill>
                          <a:latin typeface="+mn-lt"/>
                          <a:cs typeface="Futura Medium" panose="020B0602020204020303" pitchFamily="34" charset="-79"/>
                        </a:rPr>
                        <a:t>●</a:t>
                      </a: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grpSp>
        <p:nvGrpSpPr>
          <p:cNvPr id="52" name="Group 51">
            <a:extLst>
              <a:ext uri="{FF2B5EF4-FFF2-40B4-BE49-F238E27FC236}">
                <a16:creationId xmlns:a16="http://schemas.microsoft.com/office/drawing/2014/main" id="{83DA5C22-95CD-1284-FA8E-AFAA5CCBE1D7}"/>
              </a:ext>
            </a:extLst>
          </p:cNvPr>
          <p:cNvGrpSpPr/>
          <p:nvPr/>
        </p:nvGrpSpPr>
        <p:grpSpPr>
          <a:xfrm>
            <a:off x="7433" y="3345152"/>
            <a:ext cx="4191000" cy="1928931"/>
            <a:chOff x="7433" y="3345152"/>
            <a:chExt cx="4191000" cy="1928931"/>
          </a:xfrm>
        </p:grpSpPr>
        <p:sp>
          <p:nvSpPr>
            <p:cNvPr id="46" name="Rectangle 45"/>
            <p:cNvSpPr/>
            <p:nvPr/>
          </p:nvSpPr>
          <p:spPr>
            <a:xfrm>
              <a:off x="7433" y="4073754"/>
              <a:ext cx="4191000"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Polynesia </a:t>
              </a:r>
              <a:r>
                <a:rPr kumimoji="0" lang="en-US" sz="1800" b="1" i="0" u="none" strike="noStrike" kern="1200" cap="none" spc="0" normalizeH="0" baseline="0" noProof="0" dirty="0">
                  <a:ln>
                    <a:noFill/>
                  </a:ln>
                  <a:solidFill>
                    <a:srgbClr val="C00000"/>
                  </a:solidFill>
                  <a:effectLst/>
                  <a:uLnTx/>
                  <a:uFillTx/>
                  <a:latin typeface="Gill Sans MT"/>
                  <a:ea typeface="+mn-ea"/>
                  <a:cs typeface="Gill Sans MT"/>
                </a:rPr>
                <a:t>does not </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create a snapshot every time a column is updated. Instead, Polynesia marks the column as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dirty</a:t>
              </a:r>
            </a:p>
          </p:txBody>
        </p:sp>
        <p:cxnSp>
          <p:nvCxnSpPr>
            <p:cNvPr id="55" name="Curved Connector 54">
              <a:extLst>
                <a:ext uri="{FF2B5EF4-FFF2-40B4-BE49-F238E27FC236}">
                  <a16:creationId xmlns:a16="http://schemas.microsoft.com/office/drawing/2014/main" id="{26A04B7B-36E9-C580-B889-9F7342EEE39F}"/>
                </a:ext>
              </a:extLst>
            </p:cNvPr>
            <p:cNvCxnSpPr>
              <a:cxnSpLocks/>
              <a:endCxn id="46" idx="0"/>
            </p:cNvCxnSpPr>
            <p:nvPr/>
          </p:nvCxnSpPr>
          <p:spPr>
            <a:xfrm rot="5400000">
              <a:off x="2087509" y="3360576"/>
              <a:ext cx="728602" cy="697754"/>
            </a:xfrm>
            <a:prstGeom prst="curvedConnector3">
              <a:avLst>
                <a:gd name="adj1" fmla="val 50000"/>
              </a:avLst>
            </a:prstGeom>
            <a:ln w="28575">
              <a:solidFill>
                <a:schemeClr val="tx1"/>
              </a:solidFill>
              <a:prstDash val="sysDash"/>
              <a:headEnd type="none" w="med" len="med"/>
              <a:tailEnd type="stealth" w="lg" len="lg"/>
            </a:ln>
          </p:spPr>
          <p:style>
            <a:lnRef idx="1">
              <a:schemeClr val="accent1"/>
            </a:lnRef>
            <a:fillRef idx="0">
              <a:schemeClr val="accent1"/>
            </a:fillRef>
            <a:effectRef idx="0">
              <a:schemeClr val="accent1"/>
            </a:effectRef>
            <a:fontRef idx="minor">
              <a:schemeClr val="tx1"/>
            </a:fontRef>
          </p:style>
        </p:cxnSp>
      </p:grpSp>
      <p:cxnSp>
        <p:nvCxnSpPr>
          <p:cNvPr id="58" name="Curved Connector 57">
            <a:extLst>
              <a:ext uri="{FF2B5EF4-FFF2-40B4-BE49-F238E27FC236}">
                <a16:creationId xmlns:a16="http://schemas.microsoft.com/office/drawing/2014/main" id="{D3F4517F-13E3-1A28-6F2E-63A98531D03F}"/>
              </a:ext>
            </a:extLst>
          </p:cNvPr>
          <p:cNvCxnSpPr>
            <a:cxnSpLocks/>
            <a:endCxn id="11" idx="1"/>
          </p:cNvCxnSpPr>
          <p:nvPr/>
        </p:nvCxnSpPr>
        <p:spPr>
          <a:xfrm rot="5400000">
            <a:off x="4833801" y="4127185"/>
            <a:ext cx="1182206" cy="14697"/>
          </a:xfrm>
          <a:prstGeom prst="curvedConnector4">
            <a:avLst>
              <a:gd name="adj1" fmla="val 28522"/>
              <a:gd name="adj2" fmla="val 1655419"/>
            </a:avLst>
          </a:prstGeom>
          <a:ln w="28575">
            <a:solidFill>
              <a:schemeClr val="tx1"/>
            </a:solidFill>
            <a:prstDash val="sysDash"/>
            <a:headEnd type="none" w="med" len="med"/>
            <a:tailEnd type="stealth"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83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500"/>
                                        <p:tgtEl>
                                          <p:spTgt spid="4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500"/>
                                        <p:tgtEl>
                                          <p:spTgt spid="5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500"/>
                                        <p:tgtEl>
                                          <p:spTgt spid="6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nodeType="with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fade">
                                      <p:cBhvr>
                                        <p:cTn id="3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1" grpId="0"/>
      <p:bldP spid="6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9906000" cy="914400"/>
          </a:xfrm>
        </p:spPr>
        <p:txBody>
          <a:bodyPr/>
          <a:lstStyle/>
          <a:p>
            <a:r>
              <a:rPr lang="en-US" dirty="0">
                <a:latin typeface="Gill Sans MT"/>
                <a:cs typeface="Gill Sans MT"/>
              </a:rPr>
              <a:t>Why Specialized ML Accelerator?</a:t>
            </a:r>
          </a:p>
        </p:txBody>
      </p:sp>
      <p:sp>
        <p:nvSpPr>
          <p:cNvPr id="3" name="Content Placeholder 2"/>
          <p:cNvSpPr>
            <a:spLocks noGrp="1"/>
          </p:cNvSpPr>
          <p:nvPr>
            <p:ph idx="1"/>
          </p:nvPr>
        </p:nvSpPr>
        <p:spPr>
          <a:xfrm>
            <a:off x="152400" y="990600"/>
            <a:ext cx="8610600" cy="5562600"/>
          </a:xfrm>
        </p:spPr>
        <p:txBody>
          <a:bodyPr>
            <a:noAutofit/>
          </a:bodyPr>
          <a:lstStyle/>
          <a:p>
            <a:pPr marL="457200" lvl="1" indent="0">
              <a:buNone/>
            </a:pPr>
            <a:endParaRPr lang="en-US" sz="2400" dirty="0">
              <a:solidFill>
                <a:srgbClr val="595959"/>
              </a:solidFill>
              <a:latin typeface="Gill Sans MT"/>
              <a:cs typeface="Gill Sans MT"/>
            </a:endParaRPr>
          </a:p>
          <a:p>
            <a:pPr lvl="2"/>
            <a:endParaRPr lang="en-US" sz="1800" dirty="0">
              <a:solidFill>
                <a:srgbClr val="595959"/>
              </a:solidFill>
              <a:latin typeface="Gill Sans MT"/>
              <a:cs typeface="Gill Sans MT"/>
            </a:endParaRPr>
          </a:p>
          <a:p>
            <a:pPr marL="914400" lvl="2" indent="0">
              <a:buNone/>
            </a:pPr>
            <a:endParaRPr lang="en-US" sz="1400" dirty="0">
              <a:solidFill>
                <a:srgbClr val="0000FF"/>
              </a:solidFill>
              <a:latin typeface="Gill Sans MT"/>
              <a:cs typeface="Gill Sans MT"/>
            </a:endParaRPr>
          </a:p>
          <a:p>
            <a:pPr lvl="1"/>
            <a:endParaRPr lang="en-US" sz="1600" dirty="0">
              <a:latin typeface="Gill Sans MT"/>
              <a:cs typeface="Gill Sans MT"/>
            </a:endParaRPr>
          </a:p>
        </p:txBody>
      </p:sp>
      <p:sp>
        <p:nvSpPr>
          <p:cNvPr id="17" name="Rectangle 16"/>
          <p:cNvSpPr/>
          <p:nvPr/>
        </p:nvSpPr>
        <p:spPr>
          <a:xfrm>
            <a:off x="0" y="1066800"/>
            <a:ext cx="9144000" cy="461665"/>
          </a:xfrm>
          <a:prstGeom prst="rect">
            <a:avLst/>
          </a:prstGeom>
          <a:solidFill>
            <a:srgbClr val="800000"/>
          </a:solid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Gill Sans MT"/>
                <a:ea typeface="+mn-ea"/>
                <a:cs typeface="Gill Sans MT"/>
              </a:rPr>
              <a:t>Edge devices have limited battery and computation budget</a:t>
            </a:r>
          </a:p>
        </p:txBody>
      </p:sp>
      <p:sp>
        <p:nvSpPr>
          <p:cNvPr id="18" name="TextBox 17"/>
          <p:cNvSpPr txBox="1"/>
          <p:nvPr/>
        </p:nvSpPr>
        <p:spPr>
          <a:xfrm>
            <a:off x="609600" y="3040888"/>
            <a:ext cx="3396668"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C00000"/>
                </a:solidFill>
                <a:effectLst/>
                <a:uLnTx/>
                <a:uFillTx/>
                <a:latin typeface="Gill Sans MT"/>
                <a:ea typeface="+mn-ea"/>
                <a:cs typeface="Gill Sans MT"/>
              </a:rPr>
              <a:t>Limited</a:t>
            </a:r>
            <a:r>
              <a:rPr kumimoji="0" lang="en-US" sz="2200" b="1" i="0" u="none" strike="noStrike" kern="1200" cap="none" spc="0" normalizeH="0" baseline="0" noProof="0" dirty="0">
                <a:ln>
                  <a:noFill/>
                </a:ln>
                <a:solidFill>
                  <a:srgbClr val="000000"/>
                </a:solidFill>
                <a:effectLst/>
                <a:uLnTx/>
                <a:uFillTx/>
                <a:latin typeface="Gill Sans MT"/>
                <a:ea typeface="+mn-ea"/>
                <a:cs typeface="Gill Sans MT"/>
              </a:rPr>
              <a:t> Power Budget</a:t>
            </a:r>
          </a:p>
        </p:txBody>
      </p:sp>
      <p:pic>
        <p:nvPicPr>
          <p:cNvPr id="19" name="Picture 18"/>
          <p:cNvPicPr>
            <a:picLocks noChangeAspect="1"/>
          </p:cNvPicPr>
          <p:nvPr/>
        </p:nvPicPr>
        <p:blipFill>
          <a:blip r:embed="rId3"/>
          <a:stretch>
            <a:fillRect/>
          </a:stretch>
        </p:blipFill>
        <p:spPr>
          <a:xfrm>
            <a:off x="5878341" y="1828800"/>
            <a:ext cx="1513059" cy="1371600"/>
          </a:xfrm>
          <a:prstGeom prst="rect">
            <a:avLst/>
          </a:prstGeom>
        </p:spPr>
      </p:pic>
      <p:sp>
        <p:nvSpPr>
          <p:cNvPr id="21" name="TextBox 20"/>
          <p:cNvSpPr txBox="1"/>
          <p:nvPr/>
        </p:nvSpPr>
        <p:spPr>
          <a:xfrm>
            <a:off x="4114800" y="3048000"/>
            <a:ext cx="5105399"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C00000"/>
                </a:solidFill>
                <a:effectLst/>
                <a:uLnTx/>
                <a:uFillTx/>
                <a:latin typeface="Gill Sans MT"/>
                <a:ea typeface="+mn-ea"/>
                <a:cs typeface="Gill Sans MT"/>
              </a:rPr>
              <a:t>Limited</a:t>
            </a:r>
            <a:r>
              <a:rPr kumimoji="0" lang="en-US" sz="2200" b="1" i="0" u="none" strike="noStrike" kern="1200" cap="none" spc="0" normalizeH="0" baseline="0" noProof="0" dirty="0">
                <a:ln>
                  <a:noFill/>
                </a:ln>
                <a:solidFill>
                  <a:srgbClr val="000000"/>
                </a:solidFill>
                <a:effectLst/>
                <a:uLnTx/>
                <a:uFillTx/>
                <a:latin typeface="Gill Sans MT"/>
                <a:ea typeface="+mn-ea"/>
                <a:cs typeface="Gill Sans MT"/>
              </a:rPr>
              <a:t> Computational Resources</a:t>
            </a:r>
          </a:p>
        </p:txBody>
      </p:sp>
      <p:sp>
        <p:nvSpPr>
          <p:cNvPr id="11" name="Rectangle 10"/>
          <p:cNvSpPr/>
          <p:nvPr/>
        </p:nvSpPr>
        <p:spPr>
          <a:xfrm>
            <a:off x="0" y="3820271"/>
            <a:ext cx="9144000" cy="892552"/>
          </a:xfrm>
          <a:prstGeom prst="rect">
            <a:avLst/>
          </a:prstGeom>
          <a:solidFill>
            <a:schemeClr val="tx2">
              <a:lumMod val="75000"/>
            </a:schemeClr>
          </a:solid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FFFFFF"/>
                </a:solidFill>
                <a:effectLst/>
                <a:uLnTx/>
                <a:uFillTx/>
                <a:latin typeface="Gill Sans MT"/>
                <a:ea typeface="+mn-ea"/>
                <a:cs typeface="Gill Sans MT"/>
              </a:rPr>
              <a:t>Specialized accelerators can significantly improve </a:t>
            </a:r>
            <a:br>
              <a:rPr kumimoji="0" lang="en-US" sz="2600" b="1" i="0" u="none" strike="noStrike" kern="1200" cap="none" spc="0" normalizeH="0" baseline="0" noProof="0" dirty="0">
                <a:ln>
                  <a:noFill/>
                </a:ln>
                <a:solidFill>
                  <a:srgbClr val="FFFFFF"/>
                </a:solidFill>
                <a:effectLst/>
                <a:uLnTx/>
                <a:uFillTx/>
                <a:latin typeface="Gill Sans MT"/>
                <a:ea typeface="+mn-ea"/>
                <a:cs typeface="Gill Sans MT"/>
              </a:rPr>
            </a:br>
            <a:r>
              <a:rPr kumimoji="0" lang="en-US" sz="2600" b="1" i="0" u="none" strike="noStrike" kern="1200" cap="none" spc="0" normalizeH="0" baseline="0" noProof="0" dirty="0">
                <a:ln>
                  <a:noFill/>
                </a:ln>
                <a:solidFill>
                  <a:srgbClr val="FFFFFF"/>
                </a:solidFill>
                <a:effectLst/>
                <a:uLnTx/>
                <a:uFillTx/>
                <a:latin typeface="Gill Sans MT"/>
                <a:ea typeface="+mn-ea"/>
                <a:cs typeface="Gill Sans MT"/>
              </a:rPr>
              <a:t>inference latency and energy consumption</a:t>
            </a:r>
          </a:p>
        </p:txBody>
      </p:sp>
      <p:sp>
        <p:nvSpPr>
          <p:cNvPr id="12" name="TextBox 11"/>
          <p:cNvSpPr txBox="1"/>
          <p:nvPr/>
        </p:nvSpPr>
        <p:spPr>
          <a:xfrm>
            <a:off x="491833" y="6087744"/>
            <a:ext cx="4147133"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t>Apple Neural Engine (A12)</a:t>
            </a:r>
          </a:p>
        </p:txBody>
      </p:sp>
      <p:pic>
        <p:nvPicPr>
          <p:cNvPr id="15" name="Picture 14"/>
          <p:cNvPicPr>
            <a:picLocks noChangeAspect="1"/>
          </p:cNvPicPr>
          <p:nvPr/>
        </p:nvPicPr>
        <p:blipFill>
          <a:blip r:embed="rId4"/>
          <a:stretch>
            <a:fillRect/>
          </a:stretch>
        </p:blipFill>
        <p:spPr>
          <a:xfrm>
            <a:off x="1981200" y="4865575"/>
            <a:ext cx="1168400" cy="1168400"/>
          </a:xfrm>
          <a:prstGeom prst="rect">
            <a:avLst/>
          </a:prstGeom>
        </p:spPr>
      </p:pic>
      <p:grpSp>
        <p:nvGrpSpPr>
          <p:cNvPr id="5" name="Group 4"/>
          <p:cNvGrpSpPr/>
          <p:nvPr/>
        </p:nvGrpSpPr>
        <p:grpSpPr>
          <a:xfrm>
            <a:off x="5290132" y="4408375"/>
            <a:ext cx="3091868" cy="2138065"/>
            <a:chOff x="5290132" y="4572000"/>
            <a:chExt cx="3091868" cy="2138065"/>
          </a:xfrm>
        </p:grpSpPr>
        <p:sp>
          <p:nvSpPr>
            <p:cNvPr id="13" name="TextBox 12"/>
            <p:cNvSpPr txBox="1"/>
            <p:nvPr/>
          </p:nvSpPr>
          <p:spPr>
            <a:xfrm>
              <a:off x="5290132" y="6248400"/>
              <a:ext cx="309186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Gill Sans MT"/>
                  <a:ea typeface="+mn-ea"/>
                  <a:cs typeface="Gill Sans MT"/>
                </a:rPr>
                <a:t>Google Edge TPU</a:t>
              </a:r>
            </a:p>
          </p:txBody>
        </p:sp>
        <p:pic>
          <p:nvPicPr>
            <p:cNvPr id="16" name="Picture 15"/>
            <p:cNvPicPr>
              <a:picLocks noChangeAspect="1"/>
            </p:cNvPicPr>
            <p:nvPr/>
          </p:nvPicPr>
          <p:blipFill>
            <a:blip r:embed="rId5"/>
            <a:stretch>
              <a:fillRect/>
            </a:stretch>
          </p:blipFill>
          <p:spPr>
            <a:xfrm>
              <a:off x="5715000" y="4572000"/>
              <a:ext cx="2057400" cy="2057400"/>
            </a:xfrm>
            <a:prstGeom prst="rect">
              <a:avLst/>
            </a:prstGeom>
          </p:spPr>
        </p:pic>
      </p:grpSp>
      <p:pic>
        <p:nvPicPr>
          <p:cNvPr id="23" name="Picture 22"/>
          <p:cNvPicPr>
            <a:picLocks noChangeAspect="1"/>
          </p:cNvPicPr>
          <p:nvPr/>
        </p:nvPicPr>
        <p:blipFill>
          <a:blip r:embed="rId6"/>
          <a:stretch>
            <a:fillRect/>
          </a:stretch>
        </p:blipFill>
        <p:spPr>
          <a:xfrm>
            <a:off x="1828800" y="1847088"/>
            <a:ext cx="1219200" cy="1219200"/>
          </a:xfrm>
          <a:prstGeom prst="rect">
            <a:avLst/>
          </a:prstGeom>
        </p:spPr>
      </p:pic>
      <p:pic>
        <p:nvPicPr>
          <p:cNvPr id="20" name="Picture 19" descr="safari.png"/>
          <p:cNvPicPr>
            <a:picLocks noChangeAspect="1"/>
          </p:cNvPicPr>
          <p:nvPr/>
        </p:nvPicPr>
        <p:blipFill>
          <a:blip r:embed="rId7" cstate="print"/>
          <a:stretch>
            <a:fillRect/>
          </a:stretch>
        </p:blipFill>
        <p:spPr>
          <a:xfrm>
            <a:off x="76200" y="6580445"/>
            <a:ext cx="959296" cy="277563"/>
          </a:xfrm>
          <a:prstGeom prst="rect">
            <a:avLst/>
          </a:prstGeom>
        </p:spPr>
      </p:pic>
      <p:sp>
        <p:nvSpPr>
          <p:cNvPr id="22" name="Slide Number Placeholder 4">
            <a:extLst>
              <a:ext uri="{FF2B5EF4-FFF2-40B4-BE49-F238E27FC236}">
                <a16:creationId xmlns:a16="http://schemas.microsoft.com/office/drawing/2014/main" id="{1EF39F23-15D7-0243-9822-CDD1F7CDC3E1}"/>
              </a:ext>
            </a:extLst>
          </p:cNvPr>
          <p:cNvSpPr>
            <a:spLocks noGrp="1"/>
          </p:cNvSpPr>
          <p:nvPr>
            <p:ph type="sldNum" sz="quarter" idx="12"/>
          </p:nvPr>
        </p:nvSpPr>
        <p:spPr>
          <a:xfrm>
            <a:off x="7315200" y="6492883"/>
            <a:ext cx="1828800" cy="365125"/>
          </a:xfrm>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2400" b="1" i="0" u="none" strike="noStrike" kern="1200" cap="none" spc="0" normalizeH="0" baseline="0" noProof="0">
              <a:ln>
                <a:noFill/>
              </a:ln>
              <a:solidFill>
                <a:srgbClr val="0070C0"/>
              </a:solidFill>
              <a:effectLst/>
              <a:uLnTx/>
              <a:uFillTx/>
              <a:latin typeface="Gill Sans MT"/>
              <a:ea typeface="+mn-ea"/>
              <a:cs typeface="+mn-cs"/>
            </a:endParaRPr>
          </a:p>
        </p:txBody>
      </p:sp>
      <p:graphicFrame>
        <p:nvGraphicFramePr>
          <p:cNvPr id="24" name="Table 4">
            <a:extLst>
              <a:ext uri="{FF2B5EF4-FFF2-40B4-BE49-F238E27FC236}">
                <a16:creationId xmlns:a16="http://schemas.microsoft.com/office/drawing/2014/main" id="{23C0944A-745A-024A-851C-06F68906E151}"/>
              </a:ext>
            </a:extLst>
          </p:cNvPr>
          <p:cNvGraphicFramePr>
            <a:graphicFrameLocks/>
          </p:cNvGraphicFramePr>
          <p:nvPr>
            <p:extLst>
              <p:ext uri="{D42A27DB-BD31-4B8C-83A1-F6EECF244321}">
                <p14:modId xmlns:p14="http://schemas.microsoft.com/office/powerpoint/2010/main" val="1222121004"/>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002060"/>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3630178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21" grpId="0"/>
      <p:bldP spid="11" grpId="0" animBg="1"/>
      <p:bldP spid="1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9601200" cy="914400"/>
          </a:xfrm>
        </p:spPr>
        <p:txBody>
          <a:bodyPr/>
          <a:lstStyle/>
          <a:p>
            <a:r>
              <a:rPr lang="en-US" sz="3600" dirty="0"/>
              <a:t>Consistency Mechanism: Hardware</a:t>
            </a:r>
          </a:p>
        </p:txBody>
      </p:sp>
      <p:sp>
        <p:nvSpPr>
          <p:cNvPr id="211" name="Rectangle 210"/>
          <p:cNvSpPr/>
          <p:nvPr/>
        </p:nvSpPr>
        <p:spPr>
          <a:xfrm>
            <a:off x="-10633" y="746816"/>
            <a:ext cx="9144000" cy="800219"/>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300" b="1" i="0" u="none" strike="noStrike" kern="1200" cap="none" spc="0" normalizeH="0" baseline="0" noProof="0" dirty="0">
                <a:ln>
                  <a:noFill/>
                </a:ln>
                <a:solidFill>
                  <a:prstClr val="black"/>
                </a:solidFill>
                <a:effectLst/>
                <a:uLnTx/>
                <a:uFillTx/>
                <a:latin typeface="Gill Sans MT"/>
                <a:ea typeface="+mn-ea"/>
                <a:cs typeface="Gill Sans MT"/>
              </a:rPr>
              <a:t>Our algorithm success at satisfying </a:t>
            </a:r>
            <a:r>
              <a:rPr kumimoji="0" lang="en-US" sz="2300" b="1" i="0" u="none" strike="noStrike" kern="1200" cap="none" spc="0" normalizeH="0" baseline="0" noProof="0" dirty="0">
                <a:ln>
                  <a:noFill/>
                </a:ln>
                <a:solidFill>
                  <a:srgbClr val="0000FF"/>
                </a:solidFill>
                <a:effectLst/>
                <a:uLnTx/>
                <a:uFillTx/>
                <a:latin typeface="Gill Sans MT"/>
                <a:ea typeface="+mn-ea"/>
                <a:cs typeface="Gill Sans MT"/>
              </a:rPr>
              <a:t>performance isolation </a:t>
            </a:r>
            <a:r>
              <a:rPr kumimoji="0" lang="en-US" sz="2300" b="1" i="0" u="none" strike="noStrike" kern="1200" cap="none" spc="0" normalizeH="0" baseline="0" noProof="0" dirty="0">
                <a:ln>
                  <a:noFill/>
                </a:ln>
                <a:solidFill>
                  <a:prstClr val="black"/>
                </a:solidFill>
                <a:effectLst/>
                <a:uLnTx/>
                <a:uFillTx/>
                <a:latin typeface="Gill Sans MT"/>
                <a:ea typeface="+mn-ea"/>
                <a:cs typeface="Gill Sans MT"/>
              </a:rPr>
              <a:t>relies </a:t>
            </a:r>
            <a:br>
              <a:rPr kumimoji="0" lang="en-US" sz="23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2300" b="1" i="0" u="none" strike="noStrike" kern="1200" cap="none" spc="0" normalizeH="0" baseline="0" noProof="0" dirty="0">
                <a:ln>
                  <a:noFill/>
                </a:ln>
                <a:solidFill>
                  <a:prstClr val="black"/>
                </a:solidFill>
                <a:effectLst/>
                <a:uLnTx/>
                <a:uFillTx/>
                <a:latin typeface="Gill Sans MT"/>
                <a:ea typeface="+mn-ea"/>
                <a:cs typeface="Gill Sans MT"/>
              </a:rPr>
              <a:t>on how fast we can do </a:t>
            </a:r>
            <a:r>
              <a:rPr kumimoji="0" lang="en-US" sz="2300" b="1" i="0" u="none" strike="noStrike" kern="1200" cap="none" spc="0" normalizeH="0" baseline="0" noProof="0" dirty="0" err="1">
                <a:ln>
                  <a:noFill/>
                </a:ln>
                <a:solidFill>
                  <a:srgbClr val="0000FF"/>
                </a:solidFill>
                <a:effectLst/>
                <a:uLnTx/>
                <a:uFillTx/>
                <a:latin typeface="Gill Sans MT"/>
                <a:ea typeface="+mn-ea"/>
                <a:cs typeface="Gill Sans MT"/>
              </a:rPr>
              <a:t>memcpy</a:t>
            </a:r>
            <a:r>
              <a:rPr kumimoji="0" lang="en-US" sz="2300" b="1" i="0" u="none" strike="noStrike" kern="1200" cap="none" spc="0" normalizeH="0" baseline="0" noProof="0" dirty="0">
                <a:ln>
                  <a:noFill/>
                </a:ln>
                <a:solidFill>
                  <a:srgbClr val="0000FF"/>
                </a:solidFill>
                <a:effectLst/>
                <a:uLnTx/>
                <a:uFillTx/>
                <a:latin typeface="Gill Sans MT"/>
                <a:ea typeface="+mn-ea"/>
                <a:cs typeface="Gill Sans MT"/>
              </a:rPr>
              <a:t> </a:t>
            </a:r>
            <a:r>
              <a:rPr kumimoji="0" lang="en-US" sz="2300" b="1" i="0" u="none" strike="noStrike" kern="1200" cap="none" spc="0" normalizeH="0" baseline="0" noProof="0" dirty="0">
                <a:ln>
                  <a:noFill/>
                </a:ln>
                <a:solidFill>
                  <a:prstClr val="black"/>
                </a:solidFill>
                <a:effectLst/>
                <a:uLnTx/>
                <a:uFillTx/>
                <a:latin typeface="Gill Sans MT"/>
                <a:ea typeface="+mn-ea"/>
                <a:cs typeface="Gill Sans MT"/>
              </a:rPr>
              <a:t>to minimize </a:t>
            </a:r>
            <a:r>
              <a:rPr kumimoji="0" lang="en-US" sz="2300" b="1" i="0" u="none" strike="noStrike" kern="1200" cap="none" spc="0" normalizeH="0" baseline="0" noProof="0" dirty="0">
                <a:ln>
                  <a:noFill/>
                </a:ln>
                <a:solidFill>
                  <a:srgbClr val="C00000"/>
                </a:solidFill>
                <a:effectLst/>
                <a:uLnTx/>
                <a:uFillTx/>
                <a:latin typeface="Gill Sans MT"/>
                <a:ea typeface="+mn-ea"/>
                <a:cs typeface="Gill Sans MT"/>
              </a:rPr>
              <a:t>snapshotting latency</a:t>
            </a:r>
          </a:p>
        </p:txBody>
      </p:sp>
      <p:sp>
        <p:nvSpPr>
          <p:cNvPr id="334" name="Rectangle 333"/>
          <p:cNvSpPr/>
          <p:nvPr/>
        </p:nvSpPr>
        <p:spPr>
          <a:xfrm>
            <a:off x="5786431" y="2882092"/>
            <a:ext cx="3357179" cy="175432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Look-ups at the tracking buffer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a:t>
            </a:r>
            <a:r>
              <a:rPr kumimoji="0" lang="en-US" sz="1800" b="1" i="0" u="none" strike="noStrike" kern="1200" cap="none" spc="0" normalizeH="0" baseline="0" noProof="0" dirty="0">
                <a:ln>
                  <a:noFill/>
                </a:ln>
                <a:solidFill>
                  <a:srgbClr val="C00000"/>
                </a:solidFill>
                <a:effectLst/>
                <a:uLnTx/>
                <a:uFillTx/>
                <a:latin typeface="Gill Sans MT"/>
                <a:ea typeface="+mn-ea"/>
                <a:cs typeface="Gill Sans MT"/>
              </a:rPr>
              <a:t>limit performance</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a:t>
            </a:r>
            <a:br>
              <a:rPr kumimoji="0" lang="en-US" sz="18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1800" b="1" i="0" u="none" strike="noStrike" kern="1200" cap="none" spc="0" normalizeH="0" baseline="0" noProof="0" dirty="0">
                <a:ln>
                  <a:noFill/>
                </a:ln>
                <a:solidFill>
                  <a:prstClr val="black"/>
                </a:solidFill>
                <a:effectLst/>
                <a:uLnTx/>
                <a:uFillTx/>
                <a:latin typeface="Gill Sans MT"/>
                <a:ea typeface="+mn-ea"/>
                <a:cs typeface="Gill Sans MT"/>
                <a:sym typeface="Wingdings"/>
              </a:rPr>
              <a:t>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sym typeface="Wingdings"/>
              </a:rPr>
              <a:t>use a</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 hash index </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to alleviate performance bottlenecks</a:t>
            </a:r>
            <a:endParaRPr kumimoji="0" lang="en-US" sz="1800" b="1" i="0" u="none" strike="noStrike" kern="1200" cap="none" spc="0" normalizeH="0" baseline="0" noProof="0" dirty="0">
              <a:ln>
                <a:noFill/>
              </a:ln>
              <a:solidFill>
                <a:srgbClr val="0000FF"/>
              </a:solidFill>
              <a:effectLst/>
              <a:uLnTx/>
              <a:uFillTx/>
              <a:latin typeface="Gill Sans MT"/>
              <a:ea typeface="+mn-ea"/>
              <a:cs typeface="Gill Sans MT"/>
            </a:endParaRPr>
          </a:p>
        </p:txBody>
      </p:sp>
      <p:grpSp>
        <p:nvGrpSpPr>
          <p:cNvPr id="7" name="Group 6">
            <a:extLst>
              <a:ext uri="{FF2B5EF4-FFF2-40B4-BE49-F238E27FC236}">
                <a16:creationId xmlns:a16="http://schemas.microsoft.com/office/drawing/2014/main" id="{2435FECA-0CEB-24BB-BD0A-37E5943003A8}"/>
              </a:ext>
            </a:extLst>
          </p:cNvPr>
          <p:cNvGrpSpPr/>
          <p:nvPr/>
        </p:nvGrpSpPr>
        <p:grpSpPr>
          <a:xfrm>
            <a:off x="3476698" y="1721774"/>
            <a:ext cx="2495404" cy="3488935"/>
            <a:chOff x="3615464" y="2341540"/>
            <a:chExt cx="1901692" cy="2658840"/>
          </a:xfrm>
        </p:grpSpPr>
        <p:sp>
          <p:nvSpPr>
            <p:cNvPr id="116" name="Rounded Rectangle 115">
              <a:extLst>
                <a:ext uri="{FF2B5EF4-FFF2-40B4-BE49-F238E27FC236}">
                  <a16:creationId xmlns:a16="http://schemas.microsoft.com/office/drawing/2014/main" id="{DAF52E04-22D2-E690-5F57-18B70A3F9407}"/>
                </a:ext>
              </a:extLst>
            </p:cNvPr>
            <p:cNvSpPr/>
            <p:nvPr/>
          </p:nvSpPr>
          <p:spPr>
            <a:xfrm>
              <a:off x="3615466" y="2341540"/>
              <a:ext cx="1901690" cy="2658840"/>
            </a:xfrm>
            <a:prstGeom prst="roundRect">
              <a:avLst>
                <a:gd name="adj" fmla="val 2880"/>
              </a:avLst>
            </a:prstGeom>
            <a:solidFill>
              <a:srgbClr val="70AD47">
                <a:lumMod val="20000"/>
                <a:lumOff val="80000"/>
              </a:srgbClr>
            </a:solidFill>
            <a:ln w="25400" cap="flat" cmpd="sng" algn="ctr">
              <a:solidFill>
                <a:sysClr val="windowText" lastClr="000000"/>
              </a:solidFill>
              <a:prstDash val="solid"/>
              <a:miter lim="800000"/>
            </a:ln>
            <a:effectLst/>
          </p:spPr>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prstClr val="black"/>
                  </a:solidFill>
                  <a:effectLst/>
                  <a:uLnTx/>
                  <a:uFillTx/>
                  <a:latin typeface="Gill Sans MT" panose="020B0502020104020203" pitchFamily="34" charset="77"/>
                  <a:ea typeface="+mn-ea"/>
                  <a:cs typeface="+mn-cs"/>
                </a:rPr>
                <a:t>Copy Unit</a:t>
              </a:r>
            </a:p>
          </p:txBody>
        </p:sp>
        <p:sp>
          <p:nvSpPr>
            <p:cNvPr id="117" name="Rectangle 116">
              <a:extLst>
                <a:ext uri="{FF2B5EF4-FFF2-40B4-BE49-F238E27FC236}">
                  <a16:creationId xmlns:a16="http://schemas.microsoft.com/office/drawing/2014/main" id="{49362133-057C-FB60-C0FB-214B6BA30D91}"/>
                </a:ext>
              </a:extLst>
            </p:cNvPr>
            <p:cNvSpPr/>
            <p:nvPr/>
          </p:nvSpPr>
          <p:spPr>
            <a:xfrm>
              <a:off x="4034352" y="4106411"/>
              <a:ext cx="1075882" cy="178555"/>
            </a:xfrm>
            <a:prstGeom prst="rect">
              <a:avLst/>
            </a:prstGeom>
            <a:solidFill>
              <a:srgbClr val="70AD47">
                <a:lumMod val="40000"/>
                <a:lumOff val="60000"/>
              </a:srgbClr>
            </a:solid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Hash Index</a:t>
              </a:r>
            </a:p>
          </p:txBody>
        </p:sp>
        <p:grpSp>
          <p:nvGrpSpPr>
            <p:cNvPr id="118" name="Group 117">
              <a:extLst>
                <a:ext uri="{FF2B5EF4-FFF2-40B4-BE49-F238E27FC236}">
                  <a16:creationId xmlns:a16="http://schemas.microsoft.com/office/drawing/2014/main" id="{DB7F3E4D-130C-6E4C-803B-D3E4DEBA7FEB}"/>
                </a:ext>
              </a:extLst>
            </p:cNvPr>
            <p:cNvGrpSpPr/>
            <p:nvPr/>
          </p:nvGrpSpPr>
          <p:grpSpPr>
            <a:xfrm>
              <a:off x="3659711" y="2969387"/>
              <a:ext cx="717471" cy="663417"/>
              <a:chOff x="5875967" y="2861738"/>
              <a:chExt cx="599662" cy="368159"/>
            </a:xfrm>
            <a:solidFill>
              <a:srgbClr val="70AD47">
                <a:lumMod val="40000"/>
                <a:lumOff val="60000"/>
              </a:srgbClr>
            </a:solidFill>
          </p:grpSpPr>
          <p:sp>
            <p:nvSpPr>
              <p:cNvPr id="119" name="Rectangle 118">
                <a:extLst>
                  <a:ext uri="{FF2B5EF4-FFF2-40B4-BE49-F238E27FC236}">
                    <a16:creationId xmlns:a16="http://schemas.microsoft.com/office/drawing/2014/main" id="{174CD217-22CD-BA4A-50BA-AFC787A28C71}"/>
                  </a:ext>
                </a:extLst>
              </p:cNvPr>
              <p:cNvSpPr/>
              <p:nvPr/>
            </p:nvSpPr>
            <p:spPr>
              <a:xfrm>
                <a:off x="5875967" y="2967708"/>
                <a:ext cx="456007" cy="262189"/>
              </a:xfrm>
              <a:prstGeom prst="rect">
                <a:avLst/>
              </a:prstGeom>
              <a:grp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Fetch Unit</a:t>
                </a:r>
              </a:p>
            </p:txBody>
          </p:sp>
          <p:sp>
            <p:nvSpPr>
              <p:cNvPr id="120" name="Rectangle 119">
                <a:extLst>
                  <a:ext uri="{FF2B5EF4-FFF2-40B4-BE49-F238E27FC236}">
                    <a16:creationId xmlns:a16="http://schemas.microsoft.com/office/drawing/2014/main" id="{4B04F64F-CEAA-1D58-A9DD-D7FEF80D67F0}"/>
                  </a:ext>
                </a:extLst>
              </p:cNvPr>
              <p:cNvSpPr/>
              <p:nvPr/>
            </p:nvSpPr>
            <p:spPr>
              <a:xfrm>
                <a:off x="5925771" y="2932822"/>
                <a:ext cx="456007" cy="262189"/>
              </a:xfrm>
              <a:prstGeom prst="rect">
                <a:avLst/>
              </a:prstGeom>
              <a:grp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Fetch Unit</a:t>
                </a:r>
              </a:p>
            </p:txBody>
          </p:sp>
          <p:sp>
            <p:nvSpPr>
              <p:cNvPr id="121" name="Rectangle 120">
                <a:extLst>
                  <a:ext uri="{FF2B5EF4-FFF2-40B4-BE49-F238E27FC236}">
                    <a16:creationId xmlns:a16="http://schemas.microsoft.com/office/drawing/2014/main" id="{63414A49-79B6-CC88-47B2-35B8C8676040}"/>
                  </a:ext>
                </a:extLst>
              </p:cNvPr>
              <p:cNvSpPr/>
              <p:nvPr/>
            </p:nvSpPr>
            <p:spPr>
              <a:xfrm>
                <a:off x="5969644" y="2897936"/>
                <a:ext cx="456007" cy="262189"/>
              </a:xfrm>
              <a:prstGeom prst="rect">
                <a:avLst/>
              </a:prstGeom>
              <a:grp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Fetch Unit</a:t>
                </a:r>
              </a:p>
            </p:txBody>
          </p:sp>
          <p:sp>
            <p:nvSpPr>
              <p:cNvPr id="122" name="Rectangle 121">
                <a:extLst>
                  <a:ext uri="{FF2B5EF4-FFF2-40B4-BE49-F238E27FC236}">
                    <a16:creationId xmlns:a16="http://schemas.microsoft.com/office/drawing/2014/main" id="{9C65BAA7-E732-44ED-9DEF-B6EAF3DBC380}"/>
                  </a:ext>
                </a:extLst>
              </p:cNvPr>
              <p:cNvSpPr/>
              <p:nvPr/>
            </p:nvSpPr>
            <p:spPr>
              <a:xfrm>
                <a:off x="6019622" y="2861738"/>
                <a:ext cx="456007" cy="262189"/>
              </a:xfrm>
              <a:prstGeom prst="rect">
                <a:avLst/>
              </a:prstGeom>
              <a:grp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Fetch Unit</a:t>
                </a:r>
              </a:p>
            </p:txBody>
          </p:sp>
        </p:grpSp>
        <p:sp>
          <p:nvSpPr>
            <p:cNvPr id="123" name="TextBox 122">
              <a:extLst>
                <a:ext uri="{FF2B5EF4-FFF2-40B4-BE49-F238E27FC236}">
                  <a16:creationId xmlns:a16="http://schemas.microsoft.com/office/drawing/2014/main" id="{EBE1CD27-E9DD-400D-C7A0-CB6E9FE569FD}"/>
                </a:ext>
              </a:extLst>
            </p:cNvPr>
            <p:cNvSpPr txBox="1"/>
            <p:nvPr/>
          </p:nvSpPr>
          <p:spPr>
            <a:xfrm>
              <a:off x="3931672" y="4659767"/>
              <a:ext cx="1369244" cy="307777"/>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Tracking Buffer</a:t>
              </a:r>
            </a:p>
          </p:txBody>
        </p:sp>
        <p:grpSp>
          <p:nvGrpSpPr>
            <p:cNvPr id="124" name="Group 123">
              <a:extLst>
                <a:ext uri="{FF2B5EF4-FFF2-40B4-BE49-F238E27FC236}">
                  <a16:creationId xmlns:a16="http://schemas.microsoft.com/office/drawing/2014/main" id="{DB650FCA-32F8-0C37-740B-8123B3186FD8}"/>
                </a:ext>
              </a:extLst>
            </p:cNvPr>
            <p:cNvGrpSpPr/>
            <p:nvPr/>
          </p:nvGrpSpPr>
          <p:grpSpPr>
            <a:xfrm>
              <a:off x="3764865" y="4465868"/>
              <a:ext cx="1614270" cy="198917"/>
              <a:chOff x="5331224" y="1852641"/>
              <a:chExt cx="1288673" cy="169078"/>
            </a:xfrm>
          </p:grpSpPr>
          <p:sp>
            <p:nvSpPr>
              <p:cNvPr id="125" name="Rectangle 124">
                <a:extLst>
                  <a:ext uri="{FF2B5EF4-FFF2-40B4-BE49-F238E27FC236}">
                    <a16:creationId xmlns:a16="http://schemas.microsoft.com/office/drawing/2014/main" id="{FC40C5FF-9385-AD69-5848-FF5DA4BE9008}"/>
                  </a:ext>
                </a:extLst>
              </p:cNvPr>
              <p:cNvSpPr/>
              <p:nvPr/>
            </p:nvSpPr>
            <p:spPr>
              <a:xfrm rot="5400000">
                <a:off x="5896067" y="1297888"/>
                <a:ext cx="158988" cy="1288673"/>
              </a:xfrm>
              <a:prstGeom prst="rect">
                <a:avLst/>
              </a:prstGeom>
              <a:solidFill>
                <a:srgbClr val="70AD47">
                  <a:lumMod val="40000"/>
                  <a:lumOff val="60000"/>
                </a:srgbClr>
              </a:solid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endParaRPr>
              </a:p>
            </p:txBody>
          </p:sp>
          <p:grpSp>
            <p:nvGrpSpPr>
              <p:cNvPr id="126" name="Group 125">
                <a:extLst>
                  <a:ext uri="{FF2B5EF4-FFF2-40B4-BE49-F238E27FC236}">
                    <a16:creationId xmlns:a16="http://schemas.microsoft.com/office/drawing/2014/main" id="{160E7ACF-4971-7E20-05BF-788DACC5B068}"/>
                  </a:ext>
                </a:extLst>
              </p:cNvPr>
              <p:cNvGrpSpPr/>
              <p:nvPr/>
            </p:nvGrpSpPr>
            <p:grpSpPr>
              <a:xfrm>
                <a:off x="5461022" y="1852641"/>
                <a:ext cx="1022405" cy="168976"/>
                <a:chOff x="3407269" y="3342320"/>
                <a:chExt cx="1090488" cy="168976"/>
              </a:xfrm>
            </p:grpSpPr>
            <p:grpSp>
              <p:nvGrpSpPr>
                <p:cNvPr id="127" name="Group 126">
                  <a:extLst>
                    <a:ext uri="{FF2B5EF4-FFF2-40B4-BE49-F238E27FC236}">
                      <a16:creationId xmlns:a16="http://schemas.microsoft.com/office/drawing/2014/main" id="{65B70C28-0F11-BA68-1B30-AD81DC982D17}"/>
                    </a:ext>
                  </a:extLst>
                </p:cNvPr>
                <p:cNvGrpSpPr/>
                <p:nvPr/>
              </p:nvGrpSpPr>
              <p:grpSpPr>
                <a:xfrm>
                  <a:off x="4360597" y="3346354"/>
                  <a:ext cx="137160" cy="164942"/>
                  <a:chOff x="2847806" y="2444088"/>
                  <a:chExt cx="137160" cy="142832"/>
                </a:xfrm>
                <a:solidFill>
                  <a:sysClr val="window" lastClr="FFFFFF"/>
                </a:solidFill>
              </p:grpSpPr>
              <p:cxnSp>
                <p:nvCxnSpPr>
                  <p:cNvPr id="138" name="Straight Connector 137">
                    <a:extLst>
                      <a:ext uri="{FF2B5EF4-FFF2-40B4-BE49-F238E27FC236}">
                        <a16:creationId xmlns:a16="http://schemas.microsoft.com/office/drawing/2014/main" id="{F36F85A9-8C17-AB9D-CEE1-8AD6F2C1BDC4}"/>
                      </a:ext>
                    </a:extLst>
                  </p:cNvPr>
                  <p:cNvCxnSpPr/>
                  <p:nvPr/>
                </p:nvCxnSpPr>
                <p:spPr>
                  <a:xfrm>
                    <a:off x="2984966" y="2454297"/>
                    <a:ext cx="0" cy="132623"/>
                  </a:xfrm>
                  <a:prstGeom prst="line">
                    <a:avLst/>
                  </a:prstGeom>
                  <a:grpFill/>
                  <a:ln w="22225" cap="flat" cmpd="sng" algn="ctr">
                    <a:solidFill>
                      <a:sysClr val="windowText" lastClr="000000"/>
                    </a:solidFill>
                    <a:prstDash val="solid"/>
                    <a:miter lim="800000"/>
                  </a:ln>
                  <a:effectLst/>
                </p:spPr>
              </p:cxnSp>
              <p:cxnSp>
                <p:nvCxnSpPr>
                  <p:cNvPr id="139" name="Straight Connector 138">
                    <a:extLst>
                      <a:ext uri="{FF2B5EF4-FFF2-40B4-BE49-F238E27FC236}">
                        <a16:creationId xmlns:a16="http://schemas.microsoft.com/office/drawing/2014/main" id="{D35B243C-E211-50C4-BC88-BCAEA3A9912C}"/>
                      </a:ext>
                    </a:extLst>
                  </p:cNvPr>
                  <p:cNvCxnSpPr/>
                  <p:nvPr/>
                </p:nvCxnSpPr>
                <p:spPr>
                  <a:xfrm>
                    <a:off x="2847806" y="2444088"/>
                    <a:ext cx="0" cy="132623"/>
                  </a:xfrm>
                  <a:prstGeom prst="line">
                    <a:avLst/>
                  </a:prstGeom>
                  <a:grpFill/>
                  <a:ln w="22225" cap="flat" cmpd="sng" algn="ctr">
                    <a:solidFill>
                      <a:sysClr val="windowText" lastClr="000000"/>
                    </a:solidFill>
                    <a:prstDash val="solid"/>
                    <a:miter lim="800000"/>
                  </a:ln>
                  <a:effectLst/>
                </p:spPr>
              </p:cxnSp>
            </p:grpSp>
            <p:grpSp>
              <p:nvGrpSpPr>
                <p:cNvPr id="128" name="Group 127">
                  <a:extLst>
                    <a:ext uri="{FF2B5EF4-FFF2-40B4-BE49-F238E27FC236}">
                      <a16:creationId xmlns:a16="http://schemas.microsoft.com/office/drawing/2014/main" id="{88FEA8D1-D463-7212-003E-0B4B5C0D152B}"/>
                    </a:ext>
                  </a:extLst>
                </p:cNvPr>
                <p:cNvGrpSpPr/>
                <p:nvPr/>
              </p:nvGrpSpPr>
              <p:grpSpPr>
                <a:xfrm>
                  <a:off x="3812579" y="3342320"/>
                  <a:ext cx="411480" cy="164942"/>
                  <a:chOff x="2847806" y="2444088"/>
                  <a:chExt cx="411480" cy="142832"/>
                </a:xfrm>
                <a:solidFill>
                  <a:sysClr val="window" lastClr="FFFFFF"/>
                </a:solidFill>
              </p:grpSpPr>
              <p:grpSp>
                <p:nvGrpSpPr>
                  <p:cNvPr id="133" name="Group 132">
                    <a:extLst>
                      <a:ext uri="{FF2B5EF4-FFF2-40B4-BE49-F238E27FC236}">
                        <a16:creationId xmlns:a16="http://schemas.microsoft.com/office/drawing/2014/main" id="{7660CD36-8E59-3423-B5B4-CED4BA2B56EC}"/>
                      </a:ext>
                    </a:extLst>
                  </p:cNvPr>
                  <p:cNvGrpSpPr/>
                  <p:nvPr/>
                </p:nvGrpSpPr>
                <p:grpSpPr>
                  <a:xfrm>
                    <a:off x="2984966" y="2450780"/>
                    <a:ext cx="274320" cy="136140"/>
                    <a:chOff x="2210266" y="2784155"/>
                    <a:chExt cx="274320" cy="136140"/>
                  </a:xfrm>
                  <a:grpFill/>
                </p:grpSpPr>
                <p:cxnSp>
                  <p:nvCxnSpPr>
                    <p:cNvPr id="135" name="Straight Connector 134">
                      <a:extLst>
                        <a:ext uri="{FF2B5EF4-FFF2-40B4-BE49-F238E27FC236}">
                          <a16:creationId xmlns:a16="http://schemas.microsoft.com/office/drawing/2014/main" id="{30281DC3-C3E3-9699-FED3-5987EB401E59}"/>
                        </a:ext>
                      </a:extLst>
                    </p:cNvPr>
                    <p:cNvCxnSpPr/>
                    <p:nvPr/>
                  </p:nvCxnSpPr>
                  <p:spPr>
                    <a:xfrm>
                      <a:off x="2347426" y="2784497"/>
                      <a:ext cx="0" cy="132623"/>
                    </a:xfrm>
                    <a:prstGeom prst="line">
                      <a:avLst/>
                    </a:prstGeom>
                    <a:grpFill/>
                    <a:ln w="22225" cap="flat" cmpd="sng" algn="ctr">
                      <a:solidFill>
                        <a:sysClr val="windowText" lastClr="000000"/>
                      </a:solidFill>
                      <a:prstDash val="solid"/>
                      <a:miter lim="800000"/>
                    </a:ln>
                    <a:effectLst/>
                  </p:spPr>
                </p:cxnSp>
                <p:cxnSp>
                  <p:nvCxnSpPr>
                    <p:cNvPr id="136" name="Straight Connector 135">
                      <a:extLst>
                        <a:ext uri="{FF2B5EF4-FFF2-40B4-BE49-F238E27FC236}">
                          <a16:creationId xmlns:a16="http://schemas.microsoft.com/office/drawing/2014/main" id="{D1CDFF22-FE2A-0B90-8AEB-2628C23BC7F6}"/>
                        </a:ext>
                      </a:extLst>
                    </p:cNvPr>
                    <p:cNvCxnSpPr/>
                    <p:nvPr/>
                  </p:nvCxnSpPr>
                  <p:spPr>
                    <a:xfrm>
                      <a:off x="2210266" y="2787672"/>
                      <a:ext cx="0" cy="132623"/>
                    </a:xfrm>
                    <a:prstGeom prst="line">
                      <a:avLst/>
                    </a:prstGeom>
                    <a:grpFill/>
                    <a:ln w="22225" cap="flat" cmpd="sng" algn="ctr">
                      <a:solidFill>
                        <a:sysClr val="windowText" lastClr="000000"/>
                      </a:solidFill>
                      <a:prstDash val="solid"/>
                      <a:miter lim="800000"/>
                    </a:ln>
                    <a:effectLst/>
                  </p:spPr>
                </p:cxnSp>
                <p:cxnSp>
                  <p:nvCxnSpPr>
                    <p:cNvPr id="137" name="Straight Connector 136">
                      <a:extLst>
                        <a:ext uri="{FF2B5EF4-FFF2-40B4-BE49-F238E27FC236}">
                          <a16:creationId xmlns:a16="http://schemas.microsoft.com/office/drawing/2014/main" id="{369FF83B-44FB-1D06-0FC5-05C267B58E60}"/>
                        </a:ext>
                      </a:extLst>
                    </p:cNvPr>
                    <p:cNvCxnSpPr/>
                    <p:nvPr/>
                  </p:nvCxnSpPr>
                  <p:spPr>
                    <a:xfrm>
                      <a:off x="2484586" y="2784155"/>
                      <a:ext cx="0" cy="132623"/>
                    </a:xfrm>
                    <a:prstGeom prst="line">
                      <a:avLst/>
                    </a:prstGeom>
                    <a:grpFill/>
                    <a:ln w="22225" cap="flat" cmpd="sng" algn="ctr">
                      <a:solidFill>
                        <a:sysClr val="windowText" lastClr="000000"/>
                      </a:solidFill>
                      <a:prstDash val="solid"/>
                      <a:miter lim="800000"/>
                    </a:ln>
                    <a:effectLst/>
                  </p:spPr>
                </p:cxnSp>
              </p:grpSp>
              <p:cxnSp>
                <p:nvCxnSpPr>
                  <p:cNvPr id="134" name="Straight Connector 133">
                    <a:extLst>
                      <a:ext uri="{FF2B5EF4-FFF2-40B4-BE49-F238E27FC236}">
                        <a16:creationId xmlns:a16="http://schemas.microsoft.com/office/drawing/2014/main" id="{1A68C15E-A7C3-A35B-1646-CB1CB2524985}"/>
                      </a:ext>
                    </a:extLst>
                  </p:cNvPr>
                  <p:cNvCxnSpPr/>
                  <p:nvPr/>
                </p:nvCxnSpPr>
                <p:spPr>
                  <a:xfrm>
                    <a:off x="2847806" y="2444088"/>
                    <a:ext cx="0" cy="132623"/>
                  </a:xfrm>
                  <a:prstGeom prst="line">
                    <a:avLst/>
                  </a:prstGeom>
                  <a:grpFill/>
                  <a:ln w="22225" cap="flat" cmpd="sng" algn="ctr">
                    <a:solidFill>
                      <a:sysClr val="windowText" lastClr="000000"/>
                    </a:solidFill>
                    <a:prstDash val="solid"/>
                    <a:miter lim="800000"/>
                  </a:ln>
                  <a:effectLst/>
                </p:spPr>
              </p:cxnSp>
            </p:grpSp>
            <p:grpSp>
              <p:nvGrpSpPr>
                <p:cNvPr id="129" name="Group 128">
                  <a:extLst>
                    <a:ext uri="{FF2B5EF4-FFF2-40B4-BE49-F238E27FC236}">
                      <a16:creationId xmlns:a16="http://schemas.microsoft.com/office/drawing/2014/main" id="{94E25EC6-A554-F0CE-26F8-B5DD8EEC4901}"/>
                    </a:ext>
                  </a:extLst>
                </p:cNvPr>
                <p:cNvGrpSpPr/>
                <p:nvPr/>
              </p:nvGrpSpPr>
              <p:grpSpPr>
                <a:xfrm>
                  <a:off x="3407269" y="3350046"/>
                  <a:ext cx="274320" cy="157214"/>
                  <a:chOff x="2210266" y="2784155"/>
                  <a:chExt cx="274320" cy="136140"/>
                </a:xfrm>
                <a:solidFill>
                  <a:sysClr val="window" lastClr="FFFFFF"/>
                </a:solidFill>
              </p:grpSpPr>
              <p:cxnSp>
                <p:nvCxnSpPr>
                  <p:cNvPr id="130" name="Straight Connector 129">
                    <a:extLst>
                      <a:ext uri="{FF2B5EF4-FFF2-40B4-BE49-F238E27FC236}">
                        <a16:creationId xmlns:a16="http://schemas.microsoft.com/office/drawing/2014/main" id="{BACB5DF0-DE75-AA91-E0A9-9121E7A647D8}"/>
                      </a:ext>
                    </a:extLst>
                  </p:cNvPr>
                  <p:cNvCxnSpPr/>
                  <p:nvPr/>
                </p:nvCxnSpPr>
                <p:spPr>
                  <a:xfrm>
                    <a:off x="2347426" y="2784497"/>
                    <a:ext cx="0" cy="132623"/>
                  </a:xfrm>
                  <a:prstGeom prst="line">
                    <a:avLst/>
                  </a:prstGeom>
                  <a:grpFill/>
                  <a:ln w="22225" cap="flat" cmpd="sng" algn="ctr">
                    <a:solidFill>
                      <a:sysClr val="windowText" lastClr="000000"/>
                    </a:solidFill>
                    <a:prstDash val="solid"/>
                    <a:miter lim="800000"/>
                  </a:ln>
                  <a:effectLst/>
                </p:spPr>
              </p:cxnSp>
              <p:cxnSp>
                <p:nvCxnSpPr>
                  <p:cNvPr id="131" name="Straight Connector 130">
                    <a:extLst>
                      <a:ext uri="{FF2B5EF4-FFF2-40B4-BE49-F238E27FC236}">
                        <a16:creationId xmlns:a16="http://schemas.microsoft.com/office/drawing/2014/main" id="{24DF841D-DA61-54B7-27E2-DB6A5440953E}"/>
                      </a:ext>
                    </a:extLst>
                  </p:cNvPr>
                  <p:cNvCxnSpPr/>
                  <p:nvPr/>
                </p:nvCxnSpPr>
                <p:spPr>
                  <a:xfrm>
                    <a:off x="2210266" y="2787672"/>
                    <a:ext cx="0" cy="132623"/>
                  </a:xfrm>
                  <a:prstGeom prst="line">
                    <a:avLst/>
                  </a:prstGeom>
                  <a:grpFill/>
                  <a:ln w="22225" cap="flat" cmpd="sng" algn="ctr">
                    <a:solidFill>
                      <a:sysClr val="windowText" lastClr="000000"/>
                    </a:solidFill>
                    <a:prstDash val="solid"/>
                    <a:miter lim="800000"/>
                  </a:ln>
                  <a:effectLst/>
                </p:spPr>
              </p:cxnSp>
              <p:cxnSp>
                <p:nvCxnSpPr>
                  <p:cNvPr id="132" name="Straight Connector 131">
                    <a:extLst>
                      <a:ext uri="{FF2B5EF4-FFF2-40B4-BE49-F238E27FC236}">
                        <a16:creationId xmlns:a16="http://schemas.microsoft.com/office/drawing/2014/main" id="{8D64DEC4-18F0-79EA-5F92-BF4737F2C8CE}"/>
                      </a:ext>
                    </a:extLst>
                  </p:cNvPr>
                  <p:cNvCxnSpPr/>
                  <p:nvPr/>
                </p:nvCxnSpPr>
                <p:spPr>
                  <a:xfrm>
                    <a:off x="2484586" y="2784155"/>
                    <a:ext cx="0" cy="132623"/>
                  </a:xfrm>
                  <a:prstGeom prst="line">
                    <a:avLst/>
                  </a:prstGeom>
                  <a:grpFill/>
                  <a:ln w="22225" cap="flat" cmpd="sng" algn="ctr">
                    <a:solidFill>
                      <a:sysClr val="windowText" lastClr="000000"/>
                    </a:solidFill>
                    <a:prstDash val="solid"/>
                    <a:miter lim="800000"/>
                  </a:ln>
                  <a:effectLst/>
                </p:spPr>
              </p:cxnSp>
            </p:grpSp>
          </p:grpSp>
        </p:grpSp>
        <p:cxnSp>
          <p:nvCxnSpPr>
            <p:cNvPr id="140" name="Elbow Connector 139">
              <a:extLst>
                <a:ext uri="{FF2B5EF4-FFF2-40B4-BE49-F238E27FC236}">
                  <a16:creationId xmlns:a16="http://schemas.microsoft.com/office/drawing/2014/main" id="{A0686DD3-9D7C-63AA-357B-269AA0BC1BDD}"/>
                </a:ext>
              </a:extLst>
            </p:cNvPr>
            <p:cNvCxnSpPr>
              <a:cxnSpLocks/>
              <a:stCxn id="125" idx="2"/>
            </p:cNvCxnSpPr>
            <p:nvPr/>
          </p:nvCxnSpPr>
          <p:spPr>
            <a:xfrm rot="10800000">
              <a:off x="3719299" y="3697519"/>
              <a:ext cx="45566" cy="873743"/>
            </a:xfrm>
            <a:prstGeom prst="bentConnector2">
              <a:avLst/>
            </a:prstGeom>
            <a:noFill/>
            <a:ln w="22225" cap="flat" cmpd="sng" algn="ctr">
              <a:solidFill>
                <a:sysClr val="windowText" lastClr="000000"/>
              </a:solidFill>
              <a:prstDash val="solid"/>
              <a:miter lim="800000"/>
              <a:tailEnd type="triangle" w="med" len="med"/>
            </a:ln>
            <a:effectLst/>
          </p:spPr>
        </p:cxnSp>
        <p:grpSp>
          <p:nvGrpSpPr>
            <p:cNvPr id="141" name="Group 140">
              <a:extLst>
                <a:ext uri="{FF2B5EF4-FFF2-40B4-BE49-F238E27FC236}">
                  <a16:creationId xmlns:a16="http://schemas.microsoft.com/office/drawing/2014/main" id="{9A9A9137-938F-9B48-B8CD-6EEAF1BC3643}"/>
                </a:ext>
              </a:extLst>
            </p:cNvPr>
            <p:cNvGrpSpPr/>
            <p:nvPr/>
          </p:nvGrpSpPr>
          <p:grpSpPr>
            <a:xfrm>
              <a:off x="4414088" y="2969388"/>
              <a:ext cx="1030326" cy="633968"/>
              <a:chOff x="5882617" y="2775127"/>
              <a:chExt cx="811670" cy="340450"/>
            </a:xfrm>
          </p:grpSpPr>
          <p:sp>
            <p:nvSpPr>
              <p:cNvPr id="142" name="Rectangle 141">
                <a:extLst>
                  <a:ext uri="{FF2B5EF4-FFF2-40B4-BE49-F238E27FC236}">
                    <a16:creationId xmlns:a16="http://schemas.microsoft.com/office/drawing/2014/main" id="{C141B07C-F817-C049-5B7E-0D70C40E64AA}"/>
                  </a:ext>
                </a:extLst>
              </p:cNvPr>
              <p:cNvSpPr/>
              <p:nvPr/>
            </p:nvSpPr>
            <p:spPr>
              <a:xfrm>
                <a:off x="5987704" y="2856683"/>
                <a:ext cx="706583" cy="258894"/>
              </a:xfrm>
              <a:prstGeom prst="rect">
                <a:avLst/>
              </a:prstGeom>
              <a:solidFill>
                <a:srgbClr val="70AD47">
                  <a:lumMod val="40000"/>
                  <a:lumOff val="60000"/>
                </a:srgbClr>
              </a:solid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Write-Back Unit</a:t>
                </a:r>
              </a:p>
            </p:txBody>
          </p:sp>
          <p:sp>
            <p:nvSpPr>
              <p:cNvPr id="143" name="Rectangle 142">
                <a:extLst>
                  <a:ext uri="{FF2B5EF4-FFF2-40B4-BE49-F238E27FC236}">
                    <a16:creationId xmlns:a16="http://schemas.microsoft.com/office/drawing/2014/main" id="{ADFD34C7-B4A4-89CF-B1EB-9DAFC539CF49}"/>
                  </a:ext>
                </a:extLst>
              </p:cNvPr>
              <p:cNvSpPr/>
              <p:nvPr/>
            </p:nvSpPr>
            <p:spPr>
              <a:xfrm>
                <a:off x="5956229" y="2827634"/>
                <a:ext cx="706583" cy="258894"/>
              </a:xfrm>
              <a:prstGeom prst="rect">
                <a:avLst/>
              </a:prstGeom>
              <a:solidFill>
                <a:srgbClr val="70AD47">
                  <a:lumMod val="40000"/>
                  <a:lumOff val="60000"/>
                </a:srgbClr>
              </a:solid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Write-Back Unit</a:t>
                </a:r>
              </a:p>
            </p:txBody>
          </p:sp>
          <p:sp>
            <p:nvSpPr>
              <p:cNvPr id="144" name="Rectangle 143">
                <a:extLst>
                  <a:ext uri="{FF2B5EF4-FFF2-40B4-BE49-F238E27FC236}">
                    <a16:creationId xmlns:a16="http://schemas.microsoft.com/office/drawing/2014/main" id="{F5DDAA54-E256-B6F3-9C23-D10CC4E2C3D5}"/>
                  </a:ext>
                </a:extLst>
              </p:cNvPr>
              <p:cNvSpPr/>
              <p:nvPr/>
            </p:nvSpPr>
            <p:spPr>
              <a:xfrm>
                <a:off x="5917318" y="2800437"/>
                <a:ext cx="706583" cy="258894"/>
              </a:xfrm>
              <a:prstGeom prst="rect">
                <a:avLst/>
              </a:prstGeom>
              <a:solidFill>
                <a:srgbClr val="70AD47">
                  <a:lumMod val="40000"/>
                  <a:lumOff val="60000"/>
                </a:srgbClr>
              </a:solid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Write-Back Unit</a:t>
                </a:r>
              </a:p>
            </p:txBody>
          </p:sp>
          <p:sp>
            <p:nvSpPr>
              <p:cNvPr id="145" name="Rectangle 144">
                <a:extLst>
                  <a:ext uri="{FF2B5EF4-FFF2-40B4-BE49-F238E27FC236}">
                    <a16:creationId xmlns:a16="http://schemas.microsoft.com/office/drawing/2014/main" id="{D4057746-A41A-DD38-E80E-ED177333102A}"/>
                  </a:ext>
                </a:extLst>
              </p:cNvPr>
              <p:cNvSpPr/>
              <p:nvPr/>
            </p:nvSpPr>
            <p:spPr>
              <a:xfrm>
                <a:off x="5882617" y="2775127"/>
                <a:ext cx="706583" cy="258894"/>
              </a:xfrm>
              <a:prstGeom prst="rect">
                <a:avLst/>
              </a:prstGeom>
              <a:solidFill>
                <a:srgbClr val="70AD47">
                  <a:lumMod val="40000"/>
                  <a:lumOff val="60000"/>
                </a:srgbClr>
              </a:solidFill>
              <a:ln w="22225"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Writeback Unit</a:t>
                </a:r>
              </a:p>
            </p:txBody>
          </p:sp>
        </p:grpSp>
        <p:cxnSp>
          <p:nvCxnSpPr>
            <p:cNvPr id="146" name="Straight Connector 145">
              <a:extLst>
                <a:ext uri="{FF2B5EF4-FFF2-40B4-BE49-F238E27FC236}">
                  <a16:creationId xmlns:a16="http://schemas.microsoft.com/office/drawing/2014/main" id="{5B251F42-0B16-678E-4CE9-256ABFD6B83D}"/>
                </a:ext>
              </a:extLst>
            </p:cNvPr>
            <p:cNvCxnSpPr>
              <a:cxnSpLocks/>
            </p:cNvCxnSpPr>
            <p:nvPr/>
          </p:nvCxnSpPr>
          <p:spPr>
            <a:xfrm>
              <a:off x="3719298" y="3875301"/>
              <a:ext cx="1719220" cy="0"/>
            </a:xfrm>
            <a:prstGeom prst="line">
              <a:avLst/>
            </a:prstGeom>
            <a:noFill/>
            <a:ln w="22225" cap="flat" cmpd="sng" algn="ctr">
              <a:solidFill>
                <a:sysClr val="windowText" lastClr="000000"/>
              </a:solidFill>
              <a:prstDash val="solid"/>
              <a:miter lim="800000"/>
            </a:ln>
            <a:effectLst/>
          </p:spPr>
        </p:cxnSp>
        <p:cxnSp>
          <p:nvCxnSpPr>
            <p:cNvPr id="147" name="Straight Arrow Connector 146">
              <a:extLst>
                <a:ext uri="{FF2B5EF4-FFF2-40B4-BE49-F238E27FC236}">
                  <a16:creationId xmlns:a16="http://schemas.microsoft.com/office/drawing/2014/main" id="{4B3523DF-1979-DF16-199A-D3DBB7073AC2}"/>
                </a:ext>
              </a:extLst>
            </p:cNvPr>
            <p:cNvCxnSpPr>
              <a:cxnSpLocks/>
              <a:endCxn id="117" idx="0"/>
            </p:cNvCxnSpPr>
            <p:nvPr/>
          </p:nvCxnSpPr>
          <p:spPr>
            <a:xfrm>
              <a:off x="4572293" y="3875301"/>
              <a:ext cx="0" cy="231110"/>
            </a:xfrm>
            <a:prstGeom prst="straightConnector1">
              <a:avLst/>
            </a:prstGeom>
            <a:noFill/>
            <a:ln w="22225" cap="flat" cmpd="sng" algn="ctr">
              <a:solidFill>
                <a:sysClr val="windowText" lastClr="000000"/>
              </a:solidFill>
              <a:prstDash val="solid"/>
              <a:miter lim="800000"/>
              <a:tailEnd type="triangle" w="sm" len="sm"/>
            </a:ln>
            <a:effectLst/>
          </p:spPr>
        </p:cxnSp>
        <p:cxnSp>
          <p:nvCxnSpPr>
            <p:cNvPr id="148" name="Straight Arrow Connector 147">
              <a:extLst>
                <a:ext uri="{FF2B5EF4-FFF2-40B4-BE49-F238E27FC236}">
                  <a16:creationId xmlns:a16="http://schemas.microsoft.com/office/drawing/2014/main" id="{696FD8F9-C4CD-790B-E2E6-97A3837065A9}"/>
                </a:ext>
              </a:extLst>
            </p:cNvPr>
            <p:cNvCxnSpPr>
              <a:cxnSpLocks/>
              <a:stCxn id="117" idx="2"/>
              <a:endCxn id="125" idx="1"/>
            </p:cNvCxnSpPr>
            <p:nvPr/>
          </p:nvCxnSpPr>
          <p:spPr>
            <a:xfrm flipH="1">
              <a:off x="4572000" y="4284966"/>
              <a:ext cx="293" cy="192772"/>
            </a:xfrm>
            <a:prstGeom prst="straightConnector1">
              <a:avLst/>
            </a:prstGeom>
            <a:noFill/>
            <a:ln w="22225" cap="flat" cmpd="sng" algn="ctr">
              <a:solidFill>
                <a:sysClr val="windowText" lastClr="000000"/>
              </a:solidFill>
              <a:prstDash val="solid"/>
              <a:miter lim="800000"/>
              <a:tailEnd type="triangle" w="sm" len="sm"/>
            </a:ln>
            <a:effectLst/>
          </p:spPr>
        </p:cxnSp>
        <p:cxnSp>
          <p:nvCxnSpPr>
            <p:cNvPr id="149" name="Straight Arrow Connector 148">
              <a:extLst>
                <a:ext uri="{FF2B5EF4-FFF2-40B4-BE49-F238E27FC236}">
                  <a16:creationId xmlns:a16="http://schemas.microsoft.com/office/drawing/2014/main" id="{F9D9069D-CE4D-470F-FF78-4F2A81BD0E30}"/>
                </a:ext>
              </a:extLst>
            </p:cNvPr>
            <p:cNvCxnSpPr>
              <a:cxnSpLocks/>
              <a:stCxn id="145" idx="0"/>
              <a:endCxn id="150" idx="2"/>
            </p:cNvCxnSpPr>
            <p:nvPr/>
          </p:nvCxnSpPr>
          <p:spPr>
            <a:xfrm flipH="1" flipV="1">
              <a:off x="4566310" y="2838354"/>
              <a:ext cx="296243" cy="131034"/>
            </a:xfrm>
            <a:prstGeom prst="straightConnector1">
              <a:avLst/>
            </a:prstGeom>
            <a:noFill/>
            <a:ln w="12700" cap="flat" cmpd="sng" algn="ctr">
              <a:solidFill>
                <a:sysClr val="windowText" lastClr="000000"/>
              </a:solidFill>
              <a:prstDash val="solid"/>
              <a:miter lim="800000"/>
              <a:headEnd type="triangle" w="sm" len="sm"/>
              <a:tailEnd type="triangle" w="sm" len="sm"/>
            </a:ln>
            <a:effectLst/>
          </p:spPr>
        </p:cxnSp>
        <p:sp>
          <p:nvSpPr>
            <p:cNvPr id="150" name="TextBox 149">
              <a:extLst>
                <a:ext uri="{FF2B5EF4-FFF2-40B4-BE49-F238E27FC236}">
                  <a16:creationId xmlns:a16="http://schemas.microsoft.com/office/drawing/2014/main" id="{CB3C8168-6D0D-B4BA-F2CA-1D67FAC69D1B}"/>
                </a:ext>
              </a:extLst>
            </p:cNvPr>
            <p:cNvSpPr txBox="1"/>
            <p:nvPr/>
          </p:nvSpPr>
          <p:spPr>
            <a:xfrm>
              <a:off x="3615464" y="2653688"/>
              <a:ext cx="1901691" cy="184666"/>
            </a:xfrm>
            <a:prstGeom prst="rect">
              <a:avLst/>
            </a:prstGeom>
            <a:noFill/>
          </p:spPr>
          <p:txBody>
            <a:bodyPr wrap="square" lIns="0" tIns="0" rIns="0" bIns="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Mem. Ctrl.</a:t>
              </a:r>
            </a:p>
          </p:txBody>
        </p:sp>
        <p:sp>
          <p:nvSpPr>
            <p:cNvPr id="151" name="TextBox 150">
              <a:extLst>
                <a:ext uri="{FF2B5EF4-FFF2-40B4-BE49-F238E27FC236}">
                  <a16:creationId xmlns:a16="http://schemas.microsoft.com/office/drawing/2014/main" id="{38923A94-892C-A6A3-0314-45BFCA9E2789}"/>
                </a:ext>
              </a:extLst>
            </p:cNvPr>
            <p:cNvSpPr txBox="1"/>
            <p:nvPr/>
          </p:nvSpPr>
          <p:spPr>
            <a:xfrm>
              <a:off x="4018927" y="3700332"/>
              <a:ext cx="1119963" cy="184666"/>
            </a:xfrm>
            <a:prstGeom prst="rect">
              <a:avLst/>
            </a:prstGeom>
            <a:noFill/>
          </p:spPr>
          <p:txBody>
            <a:bodyPr wrap="square" lIns="0" tIns="0" rIns="0" bIns="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Memory Address</a:t>
              </a:r>
            </a:p>
          </p:txBody>
        </p:sp>
        <p:cxnSp>
          <p:nvCxnSpPr>
            <p:cNvPr id="152" name="Straight Arrow Connector 151">
              <a:extLst>
                <a:ext uri="{FF2B5EF4-FFF2-40B4-BE49-F238E27FC236}">
                  <a16:creationId xmlns:a16="http://schemas.microsoft.com/office/drawing/2014/main" id="{DEED903B-711D-23B6-EA8C-8C25BC4DC905}"/>
                </a:ext>
              </a:extLst>
            </p:cNvPr>
            <p:cNvCxnSpPr>
              <a:cxnSpLocks/>
              <a:stCxn id="150" idx="2"/>
              <a:endCxn id="122" idx="0"/>
            </p:cNvCxnSpPr>
            <p:nvPr/>
          </p:nvCxnSpPr>
          <p:spPr>
            <a:xfrm flipH="1">
              <a:off x="4104385" y="2838354"/>
              <a:ext cx="461925" cy="131033"/>
            </a:xfrm>
            <a:prstGeom prst="straightConnector1">
              <a:avLst/>
            </a:prstGeom>
            <a:noFill/>
            <a:ln w="12700" cap="flat" cmpd="sng" algn="ctr">
              <a:solidFill>
                <a:sysClr val="windowText" lastClr="000000"/>
              </a:solidFill>
              <a:prstDash val="solid"/>
              <a:miter lim="800000"/>
              <a:headEnd type="triangle" w="sm" len="sm"/>
              <a:tailEnd type="triangle" w="sm" len="sm"/>
            </a:ln>
            <a:effectLst/>
          </p:spPr>
        </p:cxnSp>
        <p:cxnSp>
          <p:nvCxnSpPr>
            <p:cNvPr id="153" name="Elbow Connector 152">
              <a:extLst>
                <a:ext uri="{FF2B5EF4-FFF2-40B4-BE49-F238E27FC236}">
                  <a16:creationId xmlns:a16="http://schemas.microsoft.com/office/drawing/2014/main" id="{21B61805-32EF-FB2E-BF20-062D1A60D299}"/>
                </a:ext>
              </a:extLst>
            </p:cNvPr>
            <p:cNvCxnSpPr>
              <a:cxnSpLocks/>
            </p:cNvCxnSpPr>
            <p:nvPr/>
          </p:nvCxnSpPr>
          <p:spPr>
            <a:xfrm rot="10800000" flipH="1">
              <a:off x="5392952" y="3691681"/>
              <a:ext cx="45566" cy="873743"/>
            </a:xfrm>
            <a:prstGeom prst="bentConnector2">
              <a:avLst/>
            </a:prstGeom>
            <a:noFill/>
            <a:ln w="22225" cap="flat" cmpd="sng" algn="ctr">
              <a:solidFill>
                <a:sysClr val="windowText" lastClr="000000"/>
              </a:solidFill>
              <a:prstDash val="solid"/>
              <a:miter lim="800000"/>
              <a:tailEnd type="triangle" w="med" len="med"/>
            </a:ln>
            <a:effectLst/>
          </p:spPr>
        </p:cxnSp>
      </p:grpSp>
      <p:grpSp>
        <p:nvGrpSpPr>
          <p:cNvPr id="27" name="Group 26">
            <a:extLst>
              <a:ext uri="{FF2B5EF4-FFF2-40B4-BE49-F238E27FC236}">
                <a16:creationId xmlns:a16="http://schemas.microsoft.com/office/drawing/2014/main" id="{8BDD88CC-5DF7-3CBC-886E-8B0988BF7EAA}"/>
              </a:ext>
            </a:extLst>
          </p:cNvPr>
          <p:cNvGrpSpPr/>
          <p:nvPr/>
        </p:nvGrpSpPr>
        <p:grpSpPr>
          <a:xfrm>
            <a:off x="384160" y="4705533"/>
            <a:ext cx="4953000" cy="1798491"/>
            <a:chOff x="384160" y="4705533"/>
            <a:chExt cx="4953000" cy="1798491"/>
          </a:xfrm>
        </p:grpSpPr>
        <p:sp>
          <p:nvSpPr>
            <p:cNvPr id="216" name="Rectangle 215"/>
            <p:cNvSpPr/>
            <p:nvPr/>
          </p:nvSpPr>
          <p:spPr>
            <a:xfrm>
              <a:off x="384160" y="5180585"/>
              <a:ext cx="4953000" cy="132343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Track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outstanding</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 reads, as they may come back from memory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out of order</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 Allows to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immediately</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 initiate a write </a:t>
              </a:r>
              <a:br>
                <a:rPr kumimoji="0" lang="en-US" sz="20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after a read is complete</a:t>
              </a:r>
            </a:p>
          </p:txBody>
        </p:sp>
        <p:cxnSp>
          <p:nvCxnSpPr>
            <p:cNvPr id="154" name="Curved Connector 153">
              <a:extLst>
                <a:ext uri="{FF2B5EF4-FFF2-40B4-BE49-F238E27FC236}">
                  <a16:creationId xmlns:a16="http://schemas.microsoft.com/office/drawing/2014/main" id="{B456FC54-349F-D1CC-2469-F068F17CEE6C}"/>
                </a:ext>
              </a:extLst>
            </p:cNvPr>
            <p:cNvCxnSpPr>
              <a:cxnSpLocks/>
              <a:endCxn id="216" idx="0"/>
            </p:cNvCxnSpPr>
            <p:nvPr/>
          </p:nvCxnSpPr>
          <p:spPr>
            <a:xfrm rot="10800000" flipV="1">
              <a:off x="2860660" y="4705533"/>
              <a:ext cx="756872" cy="475051"/>
            </a:xfrm>
            <a:prstGeom prst="curvedConnector2">
              <a:avLst/>
            </a:prstGeom>
            <a:ln w="28575">
              <a:solidFill>
                <a:schemeClr val="tx1"/>
              </a:solidFill>
              <a:prstDash val="sysDash"/>
              <a:headEnd type="none" w="med" len="med"/>
              <a:tailEnd type="stealth" w="lg" len="lg"/>
            </a:ln>
          </p:spPr>
          <p:style>
            <a:lnRef idx="1">
              <a:schemeClr val="accent1"/>
            </a:lnRef>
            <a:fillRef idx="0">
              <a:schemeClr val="accent1"/>
            </a:fillRef>
            <a:effectRef idx="0">
              <a:schemeClr val="accent1"/>
            </a:effectRef>
            <a:fontRef idx="minor">
              <a:schemeClr val="tx1"/>
            </a:fontRef>
          </p:style>
        </p:cxnSp>
      </p:grpSp>
      <p:grpSp>
        <p:nvGrpSpPr>
          <p:cNvPr id="26" name="Group 25">
            <a:extLst>
              <a:ext uri="{FF2B5EF4-FFF2-40B4-BE49-F238E27FC236}">
                <a16:creationId xmlns:a16="http://schemas.microsoft.com/office/drawing/2014/main" id="{CE43B34F-9ED3-7D99-1160-6AA622C5874F}"/>
              </a:ext>
            </a:extLst>
          </p:cNvPr>
          <p:cNvGrpSpPr/>
          <p:nvPr/>
        </p:nvGrpSpPr>
        <p:grpSpPr>
          <a:xfrm>
            <a:off x="-456240" y="1747906"/>
            <a:ext cx="4138072" cy="1323439"/>
            <a:chOff x="-456240" y="1747906"/>
            <a:chExt cx="4138072" cy="1323439"/>
          </a:xfrm>
        </p:grpSpPr>
        <p:sp>
          <p:nvSpPr>
            <p:cNvPr id="213" name="Rectangle 212"/>
            <p:cNvSpPr/>
            <p:nvPr/>
          </p:nvSpPr>
          <p:spPr>
            <a:xfrm>
              <a:off x="-456240" y="1747906"/>
              <a:ext cx="4126479" cy="132343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Multiple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1901FF"/>
                  </a:solidFill>
                  <a:effectLst/>
                  <a:uLnTx/>
                  <a:uFillTx/>
                  <a:latin typeface="Gill Sans MT"/>
                  <a:ea typeface="+mn-ea"/>
                  <a:cs typeface="Gill Sans MT"/>
                </a:rPr>
                <a:t>fetch</a:t>
              </a: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 </a:t>
              </a:r>
              <a:r>
                <a:rPr kumimoji="0" lang="en-US" sz="2000" b="1" i="0" u="none" strike="noStrike" kern="1200" cap="none" spc="0" normalizeH="0" baseline="0" noProof="0" dirty="0">
                  <a:ln>
                    <a:noFill/>
                  </a:ln>
                  <a:solidFill>
                    <a:srgbClr val="1901FF"/>
                  </a:solidFill>
                  <a:effectLst/>
                  <a:uLnTx/>
                  <a:uFillTx/>
                  <a:latin typeface="Gill Sans MT"/>
                  <a:ea typeface="+mn-ea"/>
                  <a:cs typeface="Gill Sans MT"/>
                </a:rPr>
                <a:t>and writeback units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Gill Sans MT"/>
                  <a:ea typeface="+mn-ea"/>
                  <a:cs typeface="Gill Sans MT"/>
                </a:rPr>
                <a:t>to issue multiple memory accesses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concurrently</a:t>
              </a:r>
            </a:p>
          </p:txBody>
        </p:sp>
        <p:cxnSp>
          <p:nvCxnSpPr>
            <p:cNvPr id="155" name="Curved Connector 154">
              <a:extLst>
                <a:ext uri="{FF2B5EF4-FFF2-40B4-BE49-F238E27FC236}">
                  <a16:creationId xmlns:a16="http://schemas.microsoft.com/office/drawing/2014/main" id="{72DDD42F-12F3-BB63-773B-AB9D22D08018}"/>
                </a:ext>
              </a:extLst>
            </p:cNvPr>
            <p:cNvCxnSpPr>
              <a:cxnSpLocks/>
              <a:stCxn id="121" idx="1"/>
              <a:endCxn id="213" idx="2"/>
            </p:cNvCxnSpPr>
            <p:nvPr/>
          </p:nvCxnSpPr>
          <p:spPr>
            <a:xfrm rot="10800000" flipV="1">
              <a:off x="1607000" y="2941211"/>
              <a:ext cx="2074832" cy="130134"/>
            </a:xfrm>
            <a:prstGeom prst="curvedConnector4">
              <a:avLst>
                <a:gd name="adj1" fmla="val 279"/>
                <a:gd name="adj2" fmla="val 413867"/>
              </a:avLst>
            </a:prstGeom>
            <a:ln w="28575">
              <a:solidFill>
                <a:schemeClr val="tx1"/>
              </a:solidFill>
              <a:prstDash val="sysDash"/>
              <a:headEnd type="none" w="med" len="med"/>
              <a:tailEnd type="stealth" w="lg" len="lg"/>
            </a:ln>
          </p:spPr>
          <p:style>
            <a:lnRef idx="1">
              <a:schemeClr val="accent1"/>
            </a:lnRef>
            <a:fillRef idx="0">
              <a:schemeClr val="accent1"/>
            </a:fillRef>
            <a:effectRef idx="0">
              <a:schemeClr val="accent1"/>
            </a:effectRef>
            <a:fontRef idx="minor">
              <a:schemeClr val="tx1"/>
            </a:fontRef>
          </p:style>
        </p:cxnSp>
      </p:grpSp>
      <p:cxnSp>
        <p:nvCxnSpPr>
          <p:cNvPr id="156" name="Curved Connector 155">
            <a:extLst>
              <a:ext uri="{FF2B5EF4-FFF2-40B4-BE49-F238E27FC236}">
                <a16:creationId xmlns:a16="http://schemas.microsoft.com/office/drawing/2014/main" id="{A3626009-B01A-7CD9-4EF6-E9757E8AB0BE}"/>
              </a:ext>
            </a:extLst>
          </p:cNvPr>
          <p:cNvCxnSpPr>
            <a:cxnSpLocks/>
            <a:stCxn id="117" idx="3"/>
            <a:endCxn id="334" idx="2"/>
          </p:cNvCxnSpPr>
          <p:nvPr/>
        </p:nvCxnSpPr>
        <p:spPr>
          <a:xfrm>
            <a:off x="5438138" y="4154791"/>
            <a:ext cx="2026883" cy="481627"/>
          </a:xfrm>
          <a:prstGeom prst="curvedConnector4">
            <a:avLst>
              <a:gd name="adj1" fmla="val 8592"/>
              <a:gd name="adj2" fmla="val 147464"/>
            </a:avLst>
          </a:prstGeom>
          <a:ln w="28575">
            <a:solidFill>
              <a:schemeClr val="tx1"/>
            </a:solidFill>
            <a:prstDash val="sysDash"/>
            <a:headEnd type="none" w="med" len="med"/>
            <a:tailEnd type="stealth" w="lg" len="lg"/>
          </a:ln>
        </p:spPr>
        <p:style>
          <a:lnRef idx="1">
            <a:schemeClr val="accent1"/>
          </a:lnRef>
          <a:fillRef idx="0">
            <a:schemeClr val="accent1"/>
          </a:fillRef>
          <a:effectRef idx="0">
            <a:schemeClr val="accent1"/>
          </a:effectRef>
          <a:fontRef idx="minor">
            <a:schemeClr val="tx1"/>
          </a:fontRef>
        </p:style>
      </p:cxnSp>
      <p:pic>
        <p:nvPicPr>
          <p:cNvPr id="157" name="Picture 156">
            <a:extLst>
              <a:ext uri="{FF2B5EF4-FFF2-40B4-BE49-F238E27FC236}">
                <a16:creationId xmlns:a16="http://schemas.microsoft.com/office/drawing/2014/main" id="{1BF00A87-FE61-3FFA-F8AB-435CC44C8392}"/>
              </a:ext>
            </a:extLst>
          </p:cNvPr>
          <p:cNvPicPr>
            <a:picLocks noChangeAspect="1"/>
          </p:cNvPicPr>
          <p:nvPr/>
        </p:nvPicPr>
        <p:blipFill>
          <a:blip r:embed="rId3"/>
          <a:stretch>
            <a:fillRect/>
          </a:stretch>
        </p:blipFill>
        <p:spPr>
          <a:xfrm>
            <a:off x="28576" y="6572248"/>
            <a:ext cx="928688" cy="213727"/>
          </a:xfrm>
          <a:prstGeom prst="rect">
            <a:avLst/>
          </a:prstGeom>
        </p:spPr>
      </p:pic>
      <p:sp>
        <p:nvSpPr>
          <p:cNvPr id="24" name="Slide Number Placeholder 23">
            <a:extLst>
              <a:ext uri="{FF2B5EF4-FFF2-40B4-BE49-F238E27FC236}">
                <a16:creationId xmlns:a16="http://schemas.microsoft.com/office/drawing/2014/main" id="{25C82295-1447-E6D1-422E-7E4FE9A2C107}"/>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E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70</a:t>
            </a:fld>
            <a:endParaRPr kumimoji="0" lang="en-US" sz="2400" b="1" i="0" u="none" strike="noStrike" kern="1200" cap="none" spc="0" normalizeH="0" baseline="0" noProof="0">
              <a:ln>
                <a:noFill/>
              </a:ln>
              <a:solidFill>
                <a:srgbClr val="1E497D"/>
              </a:solidFill>
              <a:effectLst/>
              <a:uLnTx/>
              <a:uFillTx/>
              <a:latin typeface="Gill Sans MT"/>
              <a:ea typeface="+mn-ea"/>
              <a:cs typeface="+mn-cs"/>
            </a:endParaRPr>
          </a:p>
        </p:txBody>
      </p:sp>
      <p:graphicFrame>
        <p:nvGraphicFramePr>
          <p:cNvPr id="158" name="Table 4">
            <a:extLst>
              <a:ext uri="{FF2B5EF4-FFF2-40B4-BE49-F238E27FC236}">
                <a16:creationId xmlns:a16="http://schemas.microsoft.com/office/drawing/2014/main" id="{1CE70261-4E61-B58E-1701-A5004113F070}"/>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r>
                        <a:rPr lang="en-US" sz="800" dirty="0">
                          <a:solidFill>
                            <a:srgbClr val="1E497D"/>
                          </a:solidFill>
                          <a:latin typeface="+mn-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210529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1"/>
                                        </p:tgtEl>
                                        <p:attrNameLst>
                                          <p:attrName>style.visibility</p:attrName>
                                        </p:attrNameLst>
                                      </p:cBhvr>
                                      <p:to>
                                        <p:strVal val="visible"/>
                                      </p:to>
                                    </p:set>
                                    <p:animEffect transition="in" filter="fade">
                                      <p:cBhvr>
                                        <p:cTn id="7" dur="500"/>
                                        <p:tgtEl>
                                          <p:spTgt spid="2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6"/>
                                        </p:tgtEl>
                                        <p:attrNameLst>
                                          <p:attrName>style.visibility</p:attrName>
                                        </p:attrNameLst>
                                      </p:cBhvr>
                                      <p:to>
                                        <p:strVal val="visible"/>
                                      </p:to>
                                    </p:set>
                                    <p:animEffect transition="in" filter="fade">
                                      <p:cBhvr>
                                        <p:cTn id="27" dur="500"/>
                                        <p:tgtEl>
                                          <p:spTgt spid="15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34"/>
                                        </p:tgtEl>
                                        <p:attrNameLst>
                                          <p:attrName>style.visibility</p:attrName>
                                        </p:attrNameLst>
                                      </p:cBhvr>
                                      <p:to>
                                        <p:strVal val="visible"/>
                                      </p:to>
                                    </p:set>
                                    <p:animEffect transition="in" filter="fade">
                                      <p:cBhvr>
                                        <p:cTn id="30" dur="500"/>
                                        <p:tgtEl>
                                          <p:spTgt spid="3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33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E7B14F-CABD-6936-D3BD-2EDD8A59A220}"/>
              </a:ext>
            </a:extLst>
          </p:cNvPr>
          <p:cNvSpPr>
            <a:spLocks noGrp="1"/>
          </p:cNvSpPr>
          <p:nvPr>
            <p:ph type="title"/>
          </p:nvPr>
        </p:nvSpPr>
        <p:spPr/>
        <p:txBody>
          <a:bodyPr/>
          <a:lstStyle/>
          <a:p>
            <a:r>
              <a:rPr lang="en-US" dirty="0"/>
              <a:t>Outline</a:t>
            </a:r>
          </a:p>
        </p:txBody>
      </p:sp>
      <p:sp>
        <p:nvSpPr>
          <p:cNvPr id="4" name="Slide Number Placeholder 3">
            <a:extLst>
              <a:ext uri="{FF2B5EF4-FFF2-40B4-BE49-F238E27FC236}">
                <a16:creationId xmlns:a16="http://schemas.microsoft.com/office/drawing/2014/main" id="{1F3FB61B-B82A-A592-5700-EFB77F4382EC}"/>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71</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pSp>
        <p:nvGrpSpPr>
          <p:cNvPr id="106" name="Group 105">
            <a:extLst>
              <a:ext uri="{FF2B5EF4-FFF2-40B4-BE49-F238E27FC236}">
                <a16:creationId xmlns:a16="http://schemas.microsoft.com/office/drawing/2014/main" id="{888C02F9-30CF-F68B-DB8B-58D67FF4D50E}"/>
              </a:ext>
            </a:extLst>
          </p:cNvPr>
          <p:cNvGrpSpPr/>
          <p:nvPr/>
        </p:nvGrpSpPr>
        <p:grpSpPr>
          <a:xfrm>
            <a:off x="0" y="813845"/>
            <a:ext cx="9144000" cy="646331"/>
            <a:chOff x="0" y="760286"/>
            <a:chExt cx="9144000" cy="646331"/>
          </a:xfrm>
        </p:grpSpPr>
        <p:sp>
          <p:nvSpPr>
            <p:cNvPr id="107" name="Rectangle 106">
              <a:extLst>
                <a:ext uri="{FF2B5EF4-FFF2-40B4-BE49-F238E27FC236}">
                  <a16:creationId xmlns:a16="http://schemas.microsoft.com/office/drawing/2014/main" id="{1DA35DCC-ECFB-21C1-79A3-3543FFDD55DF}"/>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Introduction</a:t>
              </a:r>
            </a:p>
          </p:txBody>
        </p:sp>
        <p:sp>
          <p:nvSpPr>
            <p:cNvPr id="108" name="TextBox 107">
              <a:extLst>
                <a:ext uri="{FF2B5EF4-FFF2-40B4-BE49-F238E27FC236}">
                  <a16:creationId xmlns:a16="http://schemas.microsoft.com/office/drawing/2014/main" id="{5259BFF8-6024-EC44-A0D5-85CFA4D5E985}"/>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1</a:t>
              </a:r>
            </a:p>
          </p:txBody>
        </p:sp>
      </p:grpSp>
      <p:grpSp>
        <p:nvGrpSpPr>
          <p:cNvPr id="109" name="Group 108">
            <a:extLst>
              <a:ext uri="{FF2B5EF4-FFF2-40B4-BE49-F238E27FC236}">
                <a16:creationId xmlns:a16="http://schemas.microsoft.com/office/drawing/2014/main" id="{6B8788BF-293D-4973-AB47-68B2E2E6BD39}"/>
              </a:ext>
            </a:extLst>
          </p:cNvPr>
          <p:cNvGrpSpPr/>
          <p:nvPr/>
        </p:nvGrpSpPr>
        <p:grpSpPr>
          <a:xfrm>
            <a:off x="0" y="1535161"/>
            <a:ext cx="9144000" cy="646331"/>
            <a:chOff x="0" y="760286"/>
            <a:chExt cx="9144000" cy="646331"/>
          </a:xfrm>
        </p:grpSpPr>
        <p:sp>
          <p:nvSpPr>
            <p:cNvPr id="110" name="Rectangle 109">
              <a:extLst>
                <a:ext uri="{FF2B5EF4-FFF2-40B4-BE49-F238E27FC236}">
                  <a16:creationId xmlns:a16="http://schemas.microsoft.com/office/drawing/2014/main" id="{A0B187D4-3F67-CAD7-690B-EDE63E21E754}"/>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Limitations of HTAP Systems</a:t>
              </a:r>
            </a:p>
          </p:txBody>
        </p:sp>
        <p:sp>
          <p:nvSpPr>
            <p:cNvPr id="111" name="TextBox 110">
              <a:extLst>
                <a:ext uri="{FF2B5EF4-FFF2-40B4-BE49-F238E27FC236}">
                  <a16:creationId xmlns:a16="http://schemas.microsoft.com/office/drawing/2014/main" id="{81AB0A63-373A-1F1A-F1B3-B74BE2F4D1B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2</a:t>
              </a:r>
            </a:p>
          </p:txBody>
        </p:sp>
      </p:grpSp>
      <p:grpSp>
        <p:nvGrpSpPr>
          <p:cNvPr id="112" name="Group 111">
            <a:extLst>
              <a:ext uri="{FF2B5EF4-FFF2-40B4-BE49-F238E27FC236}">
                <a16:creationId xmlns:a16="http://schemas.microsoft.com/office/drawing/2014/main" id="{2A143D2D-19E2-52B1-17BC-06B16F96E249}"/>
              </a:ext>
            </a:extLst>
          </p:cNvPr>
          <p:cNvGrpSpPr/>
          <p:nvPr/>
        </p:nvGrpSpPr>
        <p:grpSpPr>
          <a:xfrm>
            <a:off x="0" y="2257892"/>
            <a:ext cx="9144000" cy="646331"/>
            <a:chOff x="0" y="760286"/>
            <a:chExt cx="9144000" cy="646331"/>
          </a:xfrm>
        </p:grpSpPr>
        <p:sp>
          <p:nvSpPr>
            <p:cNvPr id="113" name="Rectangle 112">
              <a:extLst>
                <a:ext uri="{FF2B5EF4-FFF2-40B4-BE49-F238E27FC236}">
                  <a16:creationId xmlns:a16="http://schemas.microsoft.com/office/drawing/2014/main" id="{EFAB3207-DB1D-28FF-8125-D3D210B822E7}"/>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Polynesia: Overview</a:t>
              </a:r>
            </a:p>
          </p:txBody>
        </p:sp>
        <p:sp>
          <p:nvSpPr>
            <p:cNvPr id="114" name="TextBox 113">
              <a:extLst>
                <a:ext uri="{FF2B5EF4-FFF2-40B4-BE49-F238E27FC236}">
                  <a16:creationId xmlns:a16="http://schemas.microsoft.com/office/drawing/2014/main" id="{0B7FF3A4-E3A2-A98C-84A4-3269E9C0425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3</a:t>
              </a:r>
            </a:p>
          </p:txBody>
        </p:sp>
      </p:grpSp>
      <p:grpSp>
        <p:nvGrpSpPr>
          <p:cNvPr id="115" name="Group 114">
            <a:extLst>
              <a:ext uri="{FF2B5EF4-FFF2-40B4-BE49-F238E27FC236}">
                <a16:creationId xmlns:a16="http://schemas.microsoft.com/office/drawing/2014/main" id="{B2156272-2484-2BAA-22D9-EA8615BAF1C6}"/>
              </a:ext>
            </a:extLst>
          </p:cNvPr>
          <p:cNvGrpSpPr/>
          <p:nvPr/>
        </p:nvGrpSpPr>
        <p:grpSpPr>
          <a:xfrm>
            <a:off x="0" y="2977957"/>
            <a:ext cx="9144000" cy="646331"/>
            <a:chOff x="0" y="760286"/>
            <a:chExt cx="9144000" cy="646331"/>
          </a:xfrm>
        </p:grpSpPr>
        <p:sp>
          <p:nvSpPr>
            <p:cNvPr id="116" name="Rectangle 115">
              <a:extLst>
                <a:ext uri="{FF2B5EF4-FFF2-40B4-BE49-F238E27FC236}">
                  <a16:creationId xmlns:a16="http://schemas.microsoft.com/office/drawing/2014/main" id="{A22E679E-D4E7-644A-9EE5-593619794B7B}"/>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Update Propagation Mechanism</a:t>
              </a:r>
            </a:p>
          </p:txBody>
        </p:sp>
        <p:sp>
          <p:nvSpPr>
            <p:cNvPr id="117" name="TextBox 116">
              <a:extLst>
                <a:ext uri="{FF2B5EF4-FFF2-40B4-BE49-F238E27FC236}">
                  <a16:creationId xmlns:a16="http://schemas.microsoft.com/office/drawing/2014/main" id="{422CF713-8B79-CBA1-66CE-A439C5912CEC}"/>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4</a:t>
              </a:r>
            </a:p>
          </p:txBody>
        </p:sp>
      </p:grpSp>
      <p:grpSp>
        <p:nvGrpSpPr>
          <p:cNvPr id="118" name="Group 117">
            <a:extLst>
              <a:ext uri="{FF2B5EF4-FFF2-40B4-BE49-F238E27FC236}">
                <a16:creationId xmlns:a16="http://schemas.microsoft.com/office/drawing/2014/main" id="{203AEF00-029E-E7CC-7615-106033E29340}"/>
              </a:ext>
            </a:extLst>
          </p:cNvPr>
          <p:cNvGrpSpPr/>
          <p:nvPr/>
        </p:nvGrpSpPr>
        <p:grpSpPr>
          <a:xfrm>
            <a:off x="0" y="3700496"/>
            <a:ext cx="9144000" cy="646331"/>
            <a:chOff x="0" y="760286"/>
            <a:chExt cx="9144000" cy="646331"/>
          </a:xfrm>
        </p:grpSpPr>
        <p:sp>
          <p:nvSpPr>
            <p:cNvPr id="119" name="Rectangle 118">
              <a:extLst>
                <a:ext uri="{FF2B5EF4-FFF2-40B4-BE49-F238E27FC236}">
                  <a16:creationId xmlns:a16="http://schemas.microsoft.com/office/drawing/2014/main" id="{0808F5C9-848A-A9F9-C758-AA50E383EFCB}"/>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Consistency Mechanism</a:t>
              </a:r>
            </a:p>
          </p:txBody>
        </p:sp>
        <p:sp>
          <p:nvSpPr>
            <p:cNvPr id="120" name="TextBox 119">
              <a:extLst>
                <a:ext uri="{FF2B5EF4-FFF2-40B4-BE49-F238E27FC236}">
                  <a16:creationId xmlns:a16="http://schemas.microsoft.com/office/drawing/2014/main" id="{770C552A-8962-3D0E-9FB0-A20B2CC20E4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5</a:t>
              </a:r>
            </a:p>
          </p:txBody>
        </p:sp>
      </p:grpSp>
      <p:grpSp>
        <p:nvGrpSpPr>
          <p:cNvPr id="121" name="Group 120">
            <a:extLst>
              <a:ext uri="{FF2B5EF4-FFF2-40B4-BE49-F238E27FC236}">
                <a16:creationId xmlns:a16="http://schemas.microsoft.com/office/drawing/2014/main" id="{8A88DDB2-DBAB-27B3-993E-43DEB8AA0FEB}"/>
              </a:ext>
            </a:extLst>
          </p:cNvPr>
          <p:cNvGrpSpPr/>
          <p:nvPr/>
        </p:nvGrpSpPr>
        <p:grpSpPr>
          <a:xfrm>
            <a:off x="0" y="4418573"/>
            <a:ext cx="9144000" cy="646331"/>
            <a:chOff x="0" y="760286"/>
            <a:chExt cx="9144000" cy="646331"/>
          </a:xfrm>
        </p:grpSpPr>
        <p:sp>
          <p:nvSpPr>
            <p:cNvPr id="122" name="Rectangle 121">
              <a:extLst>
                <a:ext uri="{FF2B5EF4-FFF2-40B4-BE49-F238E27FC236}">
                  <a16:creationId xmlns:a16="http://schemas.microsoft.com/office/drawing/2014/main" id="{99CC86A4-B0C5-59F2-C8B8-B0C836F348D8}"/>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1E497D"/>
                  </a:solidFill>
                  <a:effectLst/>
                  <a:uLnTx/>
                  <a:uFillTx/>
                  <a:latin typeface="Gill Sans MT"/>
                  <a:ea typeface="+mn-ea"/>
                  <a:cs typeface="+mn-cs"/>
                </a:rPr>
                <a:t>Analytical Engine</a:t>
              </a:r>
            </a:p>
          </p:txBody>
        </p:sp>
        <p:sp>
          <p:nvSpPr>
            <p:cNvPr id="123" name="TextBox 122">
              <a:extLst>
                <a:ext uri="{FF2B5EF4-FFF2-40B4-BE49-F238E27FC236}">
                  <a16:creationId xmlns:a16="http://schemas.microsoft.com/office/drawing/2014/main" id="{A2C64389-E06E-68A0-4308-1BF9AD770666}"/>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1E497D"/>
                  </a:solidFill>
                  <a:effectLst/>
                  <a:uLnTx/>
                  <a:uFillTx/>
                  <a:latin typeface="Arial Black" panose="020B0A04020102020204" pitchFamily="34" charset="0"/>
                  <a:ea typeface="+mn-ea"/>
                  <a:cs typeface="+mn-cs"/>
                </a:rPr>
                <a:t>6</a:t>
              </a:r>
            </a:p>
          </p:txBody>
        </p:sp>
      </p:grpSp>
      <p:grpSp>
        <p:nvGrpSpPr>
          <p:cNvPr id="124" name="Group 123">
            <a:extLst>
              <a:ext uri="{FF2B5EF4-FFF2-40B4-BE49-F238E27FC236}">
                <a16:creationId xmlns:a16="http://schemas.microsoft.com/office/drawing/2014/main" id="{3CB50F68-85A2-6B8E-41E6-97BEED44B5FD}"/>
              </a:ext>
            </a:extLst>
          </p:cNvPr>
          <p:cNvGrpSpPr/>
          <p:nvPr/>
        </p:nvGrpSpPr>
        <p:grpSpPr>
          <a:xfrm>
            <a:off x="0" y="5138763"/>
            <a:ext cx="9144000" cy="646331"/>
            <a:chOff x="0" y="760286"/>
            <a:chExt cx="9144000" cy="646331"/>
          </a:xfrm>
        </p:grpSpPr>
        <p:sp>
          <p:nvSpPr>
            <p:cNvPr id="125" name="Rectangle 124">
              <a:extLst>
                <a:ext uri="{FF2B5EF4-FFF2-40B4-BE49-F238E27FC236}">
                  <a16:creationId xmlns:a16="http://schemas.microsoft.com/office/drawing/2014/main" id="{2BB17E3B-7B6F-8649-B580-6EEE8442B50C}"/>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Evaluation</a:t>
              </a:r>
            </a:p>
          </p:txBody>
        </p:sp>
        <p:sp>
          <p:nvSpPr>
            <p:cNvPr id="126" name="TextBox 125">
              <a:extLst>
                <a:ext uri="{FF2B5EF4-FFF2-40B4-BE49-F238E27FC236}">
                  <a16:creationId xmlns:a16="http://schemas.microsoft.com/office/drawing/2014/main" id="{239E8245-9518-2866-9522-FBAF347D986B}"/>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7</a:t>
              </a:r>
            </a:p>
          </p:txBody>
        </p:sp>
      </p:grpSp>
      <p:grpSp>
        <p:nvGrpSpPr>
          <p:cNvPr id="127" name="Group 126">
            <a:extLst>
              <a:ext uri="{FF2B5EF4-FFF2-40B4-BE49-F238E27FC236}">
                <a16:creationId xmlns:a16="http://schemas.microsoft.com/office/drawing/2014/main" id="{686CE7F1-78CD-C7C3-2299-22651F996394}"/>
              </a:ext>
            </a:extLst>
          </p:cNvPr>
          <p:cNvGrpSpPr/>
          <p:nvPr/>
        </p:nvGrpSpPr>
        <p:grpSpPr>
          <a:xfrm>
            <a:off x="0" y="5856861"/>
            <a:ext cx="9144000" cy="646331"/>
            <a:chOff x="0" y="760286"/>
            <a:chExt cx="9144000" cy="646331"/>
          </a:xfrm>
        </p:grpSpPr>
        <p:sp>
          <p:nvSpPr>
            <p:cNvPr id="128" name="Rectangle 127">
              <a:extLst>
                <a:ext uri="{FF2B5EF4-FFF2-40B4-BE49-F238E27FC236}">
                  <a16:creationId xmlns:a16="http://schemas.microsoft.com/office/drawing/2014/main" id="{E7BDD726-CA50-3CE6-7DF7-2091269B9AB5}"/>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Conclusion</a:t>
              </a:r>
            </a:p>
          </p:txBody>
        </p:sp>
        <p:sp>
          <p:nvSpPr>
            <p:cNvPr id="129" name="TextBox 128">
              <a:extLst>
                <a:ext uri="{FF2B5EF4-FFF2-40B4-BE49-F238E27FC236}">
                  <a16:creationId xmlns:a16="http://schemas.microsoft.com/office/drawing/2014/main" id="{08A61280-2D12-28EF-367C-EF4687451655}"/>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8</a:t>
              </a:r>
            </a:p>
          </p:txBody>
        </p:sp>
      </p:grpSp>
      <p:graphicFrame>
        <p:nvGraphicFramePr>
          <p:cNvPr id="29" name="Table 4">
            <a:extLst>
              <a:ext uri="{FF2B5EF4-FFF2-40B4-BE49-F238E27FC236}">
                <a16:creationId xmlns:a16="http://schemas.microsoft.com/office/drawing/2014/main" id="{2BDB6E76-8848-C682-E26B-4607C2F8A255}"/>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1E497D"/>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283452262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14400"/>
            <a:ext cx="8839200" cy="6324600"/>
          </a:xfrm>
        </p:spPr>
        <p:txBody>
          <a:bodyPr>
            <a:normAutofit/>
          </a:bodyPr>
          <a:lstStyle/>
          <a:p>
            <a:pPr marL="0" lvl="1" indent="0">
              <a:buNone/>
            </a:pPr>
            <a:endParaRPr lang="en-US" sz="2800" dirty="0">
              <a:solidFill>
                <a:srgbClr val="0000FF"/>
              </a:solidFill>
            </a:endParaRPr>
          </a:p>
          <a:p>
            <a:pPr lvl="1"/>
            <a:endParaRPr lang="en-US" sz="2000" dirty="0">
              <a:solidFill>
                <a:srgbClr val="595959"/>
              </a:solidFill>
            </a:endParaRPr>
          </a:p>
          <a:p>
            <a:pPr lvl="1"/>
            <a:endParaRPr lang="en-US" sz="2000" dirty="0">
              <a:solidFill>
                <a:srgbClr val="595959"/>
              </a:solidFill>
            </a:endParaRPr>
          </a:p>
          <a:p>
            <a:endParaRPr lang="en-US" dirty="0"/>
          </a:p>
          <a:p>
            <a:endParaRPr lang="en-US" dirty="0"/>
          </a:p>
        </p:txBody>
      </p:sp>
      <p:sp>
        <p:nvSpPr>
          <p:cNvPr id="7" name="Rectangle 6"/>
          <p:cNvSpPr/>
          <p:nvPr/>
        </p:nvSpPr>
        <p:spPr>
          <a:xfrm>
            <a:off x="152400" y="762000"/>
            <a:ext cx="8915400" cy="49244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prstClr val="black"/>
                </a:solidFill>
                <a:effectLst/>
                <a:uLnTx/>
                <a:uFillTx/>
                <a:latin typeface="Gill Sans MT"/>
                <a:ea typeface="+mn-ea"/>
                <a:cs typeface="Gill Sans MT"/>
              </a:rPr>
              <a:t>Efficient analytical query execution </a:t>
            </a:r>
            <a:r>
              <a:rPr kumimoji="0" lang="en-US" sz="2600" b="1" i="0" u="none" strike="noStrike" kern="1200" cap="none" spc="0" normalizeH="0" baseline="0" noProof="0" dirty="0">
                <a:ln>
                  <a:noFill/>
                </a:ln>
                <a:solidFill>
                  <a:srgbClr val="C00000"/>
                </a:solidFill>
                <a:effectLst/>
                <a:uLnTx/>
                <a:uFillTx/>
                <a:latin typeface="Gill Sans MT"/>
                <a:ea typeface="+mn-ea"/>
                <a:cs typeface="Gill Sans MT"/>
              </a:rPr>
              <a:t>strongly depends </a:t>
            </a:r>
            <a:r>
              <a:rPr kumimoji="0" lang="en-US" sz="2600" b="1" i="0" u="none" strike="noStrike" kern="1200" cap="none" spc="0" normalizeH="0" baseline="0" noProof="0" dirty="0">
                <a:ln>
                  <a:noFill/>
                </a:ln>
                <a:solidFill>
                  <a:prstClr val="black"/>
                </a:solidFill>
                <a:effectLst/>
                <a:uLnTx/>
                <a:uFillTx/>
                <a:latin typeface="Gill Sans MT"/>
                <a:ea typeface="+mn-ea"/>
                <a:cs typeface="Gill Sans MT"/>
              </a:rPr>
              <a:t>on:</a:t>
            </a:r>
            <a:endParaRPr kumimoji="0" lang="en-US" sz="2600" b="1" i="0" u="none" strike="noStrike" kern="1200" cap="none" spc="0" normalizeH="0" baseline="0" noProof="0" dirty="0">
              <a:ln>
                <a:noFill/>
              </a:ln>
              <a:solidFill>
                <a:srgbClr val="C00000"/>
              </a:solidFill>
              <a:effectLst/>
              <a:uLnTx/>
              <a:uFillTx/>
              <a:latin typeface="Gill Sans MT"/>
              <a:ea typeface="+mn-ea"/>
              <a:cs typeface="Gill Sans MT"/>
            </a:endParaRPr>
          </a:p>
        </p:txBody>
      </p:sp>
      <p:grpSp>
        <p:nvGrpSpPr>
          <p:cNvPr id="17" name="Group 16"/>
          <p:cNvGrpSpPr/>
          <p:nvPr/>
        </p:nvGrpSpPr>
        <p:grpSpPr>
          <a:xfrm>
            <a:off x="0" y="1394090"/>
            <a:ext cx="9144000" cy="830997"/>
            <a:chOff x="0" y="3376034"/>
            <a:chExt cx="9144000" cy="830997"/>
          </a:xfrm>
        </p:grpSpPr>
        <p:grpSp>
          <p:nvGrpSpPr>
            <p:cNvPr id="18" name="Group 17"/>
            <p:cNvGrpSpPr/>
            <p:nvPr/>
          </p:nvGrpSpPr>
          <p:grpSpPr>
            <a:xfrm>
              <a:off x="0" y="3376034"/>
              <a:ext cx="9144000" cy="830997"/>
              <a:chOff x="0" y="2458716"/>
              <a:chExt cx="9144000" cy="705555"/>
            </a:xfrm>
          </p:grpSpPr>
          <p:sp>
            <p:nvSpPr>
              <p:cNvPr id="20" name="Rectangle 19"/>
              <p:cNvSpPr/>
              <p:nvPr/>
            </p:nvSpPr>
            <p:spPr>
              <a:xfrm>
                <a:off x="0" y="2503687"/>
                <a:ext cx="9144000" cy="621095"/>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21" name="TextBox 20"/>
              <p:cNvSpPr txBox="1"/>
              <p:nvPr/>
            </p:nvSpPr>
            <p:spPr>
              <a:xfrm>
                <a:off x="59389" y="2458716"/>
                <a:ext cx="474011" cy="7055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lumMod val="65000"/>
                        <a:lumOff val="35000"/>
                      </a:prstClr>
                    </a:solidFill>
                    <a:effectLst/>
                    <a:uLnTx/>
                    <a:uFillTx/>
                    <a:latin typeface="Arial Black" panose="020B0A04020102020204" pitchFamily="34" charset="0"/>
                    <a:ea typeface="+mn-ea"/>
                    <a:cs typeface="+mn-cs"/>
                  </a:rPr>
                  <a:t>1</a:t>
                </a:r>
              </a:p>
            </p:txBody>
          </p:sp>
        </p:grpSp>
        <p:sp>
          <p:nvSpPr>
            <p:cNvPr id="19" name="Rectangle 18"/>
            <p:cNvSpPr/>
            <p:nvPr/>
          </p:nvSpPr>
          <p:spPr>
            <a:xfrm>
              <a:off x="304800" y="3546157"/>
              <a:ext cx="8610600" cy="492443"/>
            </a:xfrm>
            <a:prstGeom prst="rect">
              <a:avLst/>
            </a:prstGeom>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000000"/>
                  </a:solidFill>
                  <a:effectLst/>
                  <a:uLnTx/>
                  <a:uFillTx/>
                  <a:latin typeface="Gill Sans MT"/>
                  <a:ea typeface="+mn-ea"/>
                  <a:cs typeface="Gill Sans MT"/>
                </a:rPr>
                <a:t>Data layout and data placement</a:t>
              </a:r>
            </a:p>
          </p:txBody>
        </p:sp>
      </p:grpSp>
      <p:grpSp>
        <p:nvGrpSpPr>
          <p:cNvPr id="23" name="Group 22"/>
          <p:cNvGrpSpPr/>
          <p:nvPr/>
        </p:nvGrpSpPr>
        <p:grpSpPr>
          <a:xfrm>
            <a:off x="890" y="2278053"/>
            <a:ext cx="9144000" cy="830997"/>
            <a:chOff x="0" y="3381623"/>
            <a:chExt cx="9144000" cy="830997"/>
          </a:xfrm>
        </p:grpSpPr>
        <p:grpSp>
          <p:nvGrpSpPr>
            <p:cNvPr id="24" name="Group 23"/>
            <p:cNvGrpSpPr/>
            <p:nvPr/>
          </p:nvGrpSpPr>
          <p:grpSpPr>
            <a:xfrm>
              <a:off x="0" y="3381623"/>
              <a:ext cx="9144000" cy="830997"/>
              <a:chOff x="0" y="2463461"/>
              <a:chExt cx="9144000" cy="705555"/>
            </a:xfrm>
          </p:grpSpPr>
          <p:sp>
            <p:nvSpPr>
              <p:cNvPr id="26" name="Rectangle 25"/>
              <p:cNvSpPr/>
              <p:nvPr/>
            </p:nvSpPr>
            <p:spPr>
              <a:xfrm>
                <a:off x="0" y="2503687"/>
                <a:ext cx="9144000" cy="621095"/>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27" name="TextBox 26"/>
              <p:cNvSpPr txBox="1"/>
              <p:nvPr/>
            </p:nvSpPr>
            <p:spPr>
              <a:xfrm>
                <a:off x="59393" y="2463461"/>
                <a:ext cx="474011" cy="7055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lumMod val="65000"/>
                        <a:lumOff val="35000"/>
                      </a:prstClr>
                    </a:solidFill>
                    <a:effectLst/>
                    <a:uLnTx/>
                    <a:uFillTx/>
                    <a:latin typeface="Arial Black" panose="020B0A04020102020204" pitchFamily="34" charset="0"/>
                    <a:ea typeface="+mn-ea"/>
                    <a:cs typeface="+mn-cs"/>
                  </a:rPr>
                  <a:t>2</a:t>
                </a:r>
              </a:p>
            </p:txBody>
          </p:sp>
        </p:grpSp>
        <p:sp>
          <p:nvSpPr>
            <p:cNvPr id="25" name="Rectangle 24"/>
            <p:cNvSpPr/>
            <p:nvPr/>
          </p:nvSpPr>
          <p:spPr>
            <a:xfrm>
              <a:off x="304800" y="3546157"/>
              <a:ext cx="8610600" cy="492443"/>
            </a:xfrm>
            <a:prstGeom prst="rect">
              <a:avLst/>
            </a:prstGeom>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000000"/>
                  </a:solidFill>
                  <a:effectLst/>
                  <a:uLnTx/>
                  <a:uFillTx/>
                  <a:latin typeface="Gill Sans MT"/>
                  <a:ea typeface="+mn-ea"/>
                  <a:cs typeface="Gill Sans MT"/>
                </a:rPr>
                <a:t>Task scheduling policy</a:t>
              </a:r>
            </a:p>
          </p:txBody>
        </p:sp>
      </p:grpSp>
      <p:grpSp>
        <p:nvGrpSpPr>
          <p:cNvPr id="28" name="Group 27"/>
          <p:cNvGrpSpPr/>
          <p:nvPr/>
        </p:nvGrpSpPr>
        <p:grpSpPr>
          <a:xfrm>
            <a:off x="890" y="3180495"/>
            <a:ext cx="9144000" cy="830997"/>
            <a:chOff x="0" y="3376879"/>
            <a:chExt cx="9144000" cy="830997"/>
          </a:xfrm>
        </p:grpSpPr>
        <p:grpSp>
          <p:nvGrpSpPr>
            <p:cNvPr id="29" name="Group 28"/>
            <p:cNvGrpSpPr/>
            <p:nvPr/>
          </p:nvGrpSpPr>
          <p:grpSpPr>
            <a:xfrm>
              <a:off x="0" y="3376879"/>
              <a:ext cx="9144000" cy="830997"/>
              <a:chOff x="0" y="2459433"/>
              <a:chExt cx="9144000" cy="705555"/>
            </a:xfrm>
          </p:grpSpPr>
          <p:sp>
            <p:nvSpPr>
              <p:cNvPr id="31" name="Rectangle 30"/>
              <p:cNvSpPr/>
              <p:nvPr/>
            </p:nvSpPr>
            <p:spPr>
              <a:xfrm>
                <a:off x="0" y="2503687"/>
                <a:ext cx="9144000" cy="621095"/>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32" name="TextBox 31"/>
              <p:cNvSpPr txBox="1"/>
              <p:nvPr/>
            </p:nvSpPr>
            <p:spPr>
              <a:xfrm>
                <a:off x="59392" y="2459433"/>
                <a:ext cx="474011" cy="7055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prstClr val="black">
                        <a:lumMod val="65000"/>
                        <a:lumOff val="35000"/>
                      </a:prstClr>
                    </a:solidFill>
                    <a:effectLst/>
                    <a:uLnTx/>
                    <a:uFillTx/>
                    <a:latin typeface="Arial Black" panose="020B0A04020102020204" pitchFamily="34" charset="0"/>
                    <a:ea typeface="+mn-ea"/>
                    <a:cs typeface="+mn-cs"/>
                  </a:rPr>
                  <a:t>3</a:t>
                </a:r>
              </a:p>
            </p:txBody>
          </p:sp>
        </p:grpSp>
        <p:sp>
          <p:nvSpPr>
            <p:cNvPr id="30" name="Rectangle 29"/>
            <p:cNvSpPr/>
            <p:nvPr/>
          </p:nvSpPr>
          <p:spPr>
            <a:xfrm>
              <a:off x="304800" y="3546157"/>
              <a:ext cx="8610600" cy="492443"/>
            </a:xfrm>
            <a:prstGeom prst="rect">
              <a:avLst/>
            </a:prstGeom>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000000"/>
                  </a:solidFill>
                  <a:effectLst/>
                  <a:uLnTx/>
                  <a:uFillTx/>
                  <a:latin typeface="Gill Sans MT"/>
                  <a:ea typeface="+mn-ea"/>
                  <a:cs typeface="Gill Sans MT"/>
                </a:rPr>
                <a:t>How each physical operator is executed</a:t>
              </a:r>
            </a:p>
          </p:txBody>
        </p:sp>
      </p:grpSp>
      <p:sp>
        <p:nvSpPr>
          <p:cNvPr id="22" name="Rectangle 21"/>
          <p:cNvSpPr/>
          <p:nvPr/>
        </p:nvSpPr>
        <p:spPr>
          <a:xfrm>
            <a:off x="541725" y="4163827"/>
            <a:ext cx="8214630" cy="76944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The execution of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physical operators </a:t>
            </a: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of analytical queries significantly benefit from </a:t>
            </a:r>
            <a:r>
              <a:rPr kumimoji="0" lang="en-US" sz="2200" b="1" i="0" u="none" strike="noStrike" kern="1200" cap="none" spc="0" normalizeH="0" baseline="0" noProof="0" dirty="0">
                <a:ln>
                  <a:noFill/>
                </a:ln>
                <a:solidFill>
                  <a:srgbClr val="0000FF"/>
                </a:solidFill>
                <a:effectLst/>
                <a:uLnTx/>
                <a:uFillTx/>
                <a:latin typeface="Gill Sans MT"/>
                <a:ea typeface="+mn-ea"/>
                <a:cs typeface="Gill Sans MT"/>
              </a:rPr>
              <a:t>PIM</a:t>
            </a:r>
          </a:p>
        </p:txBody>
      </p:sp>
      <p:cxnSp>
        <p:nvCxnSpPr>
          <p:cNvPr id="33" name="Straight Arrow Connector 32"/>
          <p:cNvCxnSpPr>
            <a:cxnSpLocks/>
          </p:cNvCxnSpPr>
          <p:nvPr/>
        </p:nvCxnSpPr>
        <p:spPr>
          <a:xfrm>
            <a:off x="4532003" y="4955570"/>
            <a:ext cx="0" cy="393192"/>
          </a:xfrm>
          <a:prstGeom prst="straightConnector1">
            <a:avLst/>
          </a:prstGeom>
          <a:ln w="76200" cmpd="sng">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4928" y="5528786"/>
            <a:ext cx="9148928" cy="769441"/>
          </a:xfrm>
          <a:prstGeom prst="rect">
            <a:avLst/>
          </a:prstGeom>
          <a:solidFill>
            <a:srgbClr val="800000"/>
          </a:solid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white"/>
                </a:solidFill>
                <a:effectLst/>
                <a:uLnTx/>
                <a:uFillTx/>
                <a:latin typeface="Gill Sans MT"/>
                <a:ea typeface="+mn-ea"/>
                <a:cs typeface="Gill Sans MT"/>
              </a:rPr>
              <a:t>Without PIM-aware data placement/task scheduler, </a:t>
            </a:r>
            <a:br>
              <a:rPr kumimoji="0" lang="en-US" sz="2200" b="1" i="0" u="none" strike="noStrike" kern="1200" cap="none" spc="0" normalizeH="0" baseline="0" noProof="0" dirty="0">
                <a:ln>
                  <a:noFill/>
                </a:ln>
                <a:solidFill>
                  <a:prstClr val="white"/>
                </a:solidFill>
                <a:effectLst/>
                <a:uLnTx/>
                <a:uFillTx/>
                <a:latin typeface="Gill Sans MT"/>
                <a:ea typeface="+mn-ea"/>
                <a:cs typeface="Gill Sans MT"/>
              </a:rPr>
            </a:br>
            <a:r>
              <a:rPr kumimoji="0" lang="en-US" sz="2200" b="1" i="0" u="none" strike="noStrike" kern="1200" cap="none" spc="0" normalizeH="0" baseline="0" noProof="0" dirty="0">
                <a:ln>
                  <a:noFill/>
                </a:ln>
                <a:solidFill>
                  <a:prstClr val="white"/>
                </a:solidFill>
                <a:effectLst/>
                <a:uLnTx/>
                <a:uFillTx/>
                <a:latin typeface="Gill Sans MT"/>
                <a:ea typeface="+mn-ea"/>
                <a:cs typeface="Gill Sans MT"/>
              </a:rPr>
              <a:t>PIM logic for operators alone cannot provide throughput</a:t>
            </a:r>
          </a:p>
        </p:txBody>
      </p:sp>
      <p:pic>
        <p:nvPicPr>
          <p:cNvPr id="38" name="Picture 37">
            <a:extLst>
              <a:ext uri="{FF2B5EF4-FFF2-40B4-BE49-F238E27FC236}">
                <a16:creationId xmlns:a16="http://schemas.microsoft.com/office/drawing/2014/main" id="{60553C5D-6D16-4A9B-D40F-3BBB2E86E53B}"/>
              </a:ext>
            </a:extLst>
          </p:cNvPr>
          <p:cNvPicPr>
            <a:picLocks noChangeAspect="1"/>
          </p:cNvPicPr>
          <p:nvPr/>
        </p:nvPicPr>
        <p:blipFill>
          <a:blip r:embed="rId3"/>
          <a:stretch>
            <a:fillRect/>
          </a:stretch>
        </p:blipFill>
        <p:spPr>
          <a:xfrm>
            <a:off x="28576" y="6572248"/>
            <a:ext cx="928688" cy="213727"/>
          </a:xfrm>
          <a:prstGeom prst="rect">
            <a:avLst/>
          </a:prstGeom>
        </p:spPr>
      </p:pic>
      <p:sp>
        <p:nvSpPr>
          <p:cNvPr id="11" name="Title 10">
            <a:extLst>
              <a:ext uri="{FF2B5EF4-FFF2-40B4-BE49-F238E27FC236}">
                <a16:creationId xmlns:a16="http://schemas.microsoft.com/office/drawing/2014/main" id="{61908372-7154-C787-FEAB-49B1CA35111C}"/>
              </a:ext>
            </a:extLst>
          </p:cNvPr>
          <p:cNvSpPr>
            <a:spLocks noGrp="1"/>
          </p:cNvSpPr>
          <p:nvPr>
            <p:ph type="title"/>
          </p:nvPr>
        </p:nvSpPr>
        <p:spPr/>
        <p:txBody>
          <a:bodyPr/>
          <a:lstStyle/>
          <a:p>
            <a:r>
              <a:rPr lang="en-US" sz="4000" dirty="0"/>
              <a:t>Analytical Engine: Query Execution</a:t>
            </a:r>
          </a:p>
        </p:txBody>
      </p:sp>
      <p:graphicFrame>
        <p:nvGraphicFramePr>
          <p:cNvPr id="40" name="Table 4">
            <a:extLst>
              <a:ext uri="{FF2B5EF4-FFF2-40B4-BE49-F238E27FC236}">
                <a16:creationId xmlns:a16="http://schemas.microsoft.com/office/drawing/2014/main" id="{FDB6B5E0-4C3C-19BA-E073-27E1B93238D8}"/>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1E497D"/>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22497D"/>
                          </a:solidFill>
                          <a:latin typeface="+mn-lt"/>
                          <a:ea typeface="+mn-ea"/>
                          <a:cs typeface="Futura Medium" panose="020B0602020204020303" pitchFamily="34" charset="-79"/>
                        </a:rPr>
                        <a:t>●</a:t>
                      </a: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
        <p:nvSpPr>
          <p:cNvPr id="13" name="Slide Number Placeholder 12">
            <a:extLst>
              <a:ext uri="{FF2B5EF4-FFF2-40B4-BE49-F238E27FC236}">
                <a16:creationId xmlns:a16="http://schemas.microsoft.com/office/drawing/2014/main" id="{D0E77E9F-9044-CD76-5C45-B019BCBA713F}"/>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E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72</a:t>
            </a:fld>
            <a:endParaRPr kumimoji="0" lang="en-US" sz="2400" b="1" i="0" u="none" strike="noStrike" kern="1200" cap="none" spc="0" normalizeH="0" baseline="0" noProof="0">
              <a:ln>
                <a:noFill/>
              </a:ln>
              <a:solidFill>
                <a:srgbClr val="1E497D"/>
              </a:solidFill>
              <a:effectLst/>
              <a:uLnTx/>
              <a:uFillTx/>
              <a:latin typeface="Gill Sans MT"/>
              <a:ea typeface="+mn-ea"/>
              <a:cs typeface="+mn-cs"/>
            </a:endParaRPr>
          </a:p>
        </p:txBody>
      </p:sp>
      <p:grpSp>
        <p:nvGrpSpPr>
          <p:cNvPr id="41" name="Group 40">
            <a:extLst>
              <a:ext uri="{FF2B5EF4-FFF2-40B4-BE49-F238E27FC236}">
                <a16:creationId xmlns:a16="http://schemas.microsoft.com/office/drawing/2014/main" id="{BD769092-9B42-45CC-4CCA-54A624E63392}"/>
              </a:ext>
            </a:extLst>
          </p:cNvPr>
          <p:cNvGrpSpPr/>
          <p:nvPr/>
        </p:nvGrpSpPr>
        <p:grpSpPr>
          <a:xfrm>
            <a:off x="-2472" y="1389501"/>
            <a:ext cx="9144000" cy="830997"/>
            <a:chOff x="0" y="3376034"/>
            <a:chExt cx="9144000" cy="830997"/>
          </a:xfrm>
        </p:grpSpPr>
        <p:grpSp>
          <p:nvGrpSpPr>
            <p:cNvPr id="42" name="Group 41">
              <a:extLst>
                <a:ext uri="{FF2B5EF4-FFF2-40B4-BE49-F238E27FC236}">
                  <a16:creationId xmlns:a16="http://schemas.microsoft.com/office/drawing/2014/main" id="{2DDC6C66-0B84-0B3B-BADE-F4FB293F0D8B}"/>
                </a:ext>
              </a:extLst>
            </p:cNvPr>
            <p:cNvGrpSpPr/>
            <p:nvPr/>
          </p:nvGrpSpPr>
          <p:grpSpPr>
            <a:xfrm>
              <a:off x="0" y="3376034"/>
              <a:ext cx="9144000" cy="830997"/>
              <a:chOff x="0" y="2458716"/>
              <a:chExt cx="9144000" cy="705555"/>
            </a:xfrm>
          </p:grpSpPr>
          <p:sp>
            <p:nvSpPr>
              <p:cNvPr id="44" name="Rectangle 43">
                <a:extLst>
                  <a:ext uri="{FF2B5EF4-FFF2-40B4-BE49-F238E27FC236}">
                    <a16:creationId xmlns:a16="http://schemas.microsoft.com/office/drawing/2014/main" id="{7F174097-F0B8-BEF6-0198-3E3374B78671}"/>
                  </a:ext>
                </a:extLst>
              </p:cNvPr>
              <p:cNvSpPr/>
              <p:nvPr/>
            </p:nvSpPr>
            <p:spPr>
              <a:xfrm>
                <a:off x="0" y="2503687"/>
                <a:ext cx="9144000" cy="621095"/>
              </a:xfrm>
              <a:prstGeom prst="rect">
                <a:avLst/>
              </a:prstGeom>
              <a:solidFill>
                <a:srgbClr val="E4E4E4"/>
              </a:solidFill>
              <a:ln>
                <a:noFill/>
              </a:ln>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45" name="TextBox 44">
                <a:extLst>
                  <a:ext uri="{FF2B5EF4-FFF2-40B4-BE49-F238E27FC236}">
                    <a16:creationId xmlns:a16="http://schemas.microsoft.com/office/drawing/2014/main" id="{2B1F879D-B1D8-012F-B8C6-81A3E82D9ABC}"/>
                  </a:ext>
                </a:extLst>
              </p:cNvPr>
              <p:cNvSpPr txBox="1"/>
              <p:nvPr/>
            </p:nvSpPr>
            <p:spPr>
              <a:xfrm>
                <a:off x="59389" y="2458716"/>
                <a:ext cx="474011" cy="705555"/>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srgbClr val="1E497D"/>
                    </a:solidFill>
                    <a:effectLst/>
                    <a:uLnTx/>
                    <a:uFillTx/>
                    <a:latin typeface="Arial Black" panose="020B0A04020102020204" pitchFamily="34" charset="0"/>
                    <a:ea typeface="+mn-ea"/>
                    <a:cs typeface="+mn-cs"/>
                  </a:rPr>
                  <a:t>1</a:t>
                </a:r>
              </a:p>
            </p:txBody>
          </p:sp>
        </p:grpSp>
        <p:sp>
          <p:nvSpPr>
            <p:cNvPr id="43" name="Rectangle 42">
              <a:extLst>
                <a:ext uri="{FF2B5EF4-FFF2-40B4-BE49-F238E27FC236}">
                  <a16:creationId xmlns:a16="http://schemas.microsoft.com/office/drawing/2014/main" id="{6C940D00-CD18-E2FB-14D4-222413B79F8B}"/>
                </a:ext>
              </a:extLst>
            </p:cNvPr>
            <p:cNvSpPr/>
            <p:nvPr/>
          </p:nvSpPr>
          <p:spPr>
            <a:xfrm>
              <a:off x="304800" y="3546157"/>
              <a:ext cx="8610600" cy="492443"/>
            </a:xfrm>
            <a:prstGeom prst="rect">
              <a:avLst/>
            </a:prstGeom>
            <a:ln>
              <a:noFill/>
            </a:ln>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1E497D"/>
                  </a:solidFill>
                  <a:effectLst/>
                  <a:uLnTx/>
                  <a:uFillTx/>
                  <a:latin typeface="Gill Sans MT"/>
                  <a:ea typeface="+mn-ea"/>
                  <a:cs typeface="Gill Sans MT"/>
                </a:rPr>
                <a:t>Data layout and data placement</a:t>
              </a:r>
            </a:p>
          </p:txBody>
        </p:sp>
      </p:grpSp>
    </p:spTree>
    <p:extLst>
      <p:ext uri="{BB962C8B-B14F-4D97-AF65-F5344CB8AC3E}">
        <p14:creationId xmlns:p14="http://schemas.microsoft.com/office/powerpoint/2010/main" val="2508796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2" grpId="0"/>
      <p:bldP spid="36"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838200"/>
            <a:ext cx="8839200" cy="6096000"/>
          </a:xfrm>
        </p:spPr>
        <p:txBody>
          <a:bodyPr>
            <a:normAutofit/>
          </a:bodyPr>
          <a:lstStyle/>
          <a:p>
            <a:pPr marL="342900" lvl="1" indent="-342900">
              <a:buFont typeface="Arial" pitchFamily="34" charset="0"/>
              <a:buChar char="•"/>
            </a:pPr>
            <a:endParaRPr lang="en-US" sz="2400" dirty="0">
              <a:solidFill>
                <a:schemeClr val="tx2"/>
              </a:solidFill>
            </a:endParaRPr>
          </a:p>
          <a:p>
            <a:pPr marL="0" lvl="1" indent="0">
              <a:buNone/>
            </a:pPr>
            <a:br>
              <a:rPr lang="en-US" sz="2200" dirty="0">
                <a:solidFill>
                  <a:srgbClr val="595959"/>
                </a:solidFill>
              </a:rPr>
            </a:br>
            <a:br>
              <a:rPr lang="en-US" sz="2100" dirty="0">
                <a:solidFill>
                  <a:srgbClr val="595959"/>
                </a:solidFill>
              </a:rPr>
            </a:br>
            <a:endParaRPr lang="en-US" sz="2100" dirty="0">
              <a:solidFill>
                <a:srgbClr val="595959"/>
              </a:solidFill>
            </a:endParaRPr>
          </a:p>
          <a:p>
            <a:pPr lvl="1"/>
            <a:endParaRPr lang="en-US" sz="2000" dirty="0">
              <a:solidFill>
                <a:srgbClr val="595959"/>
              </a:solidFill>
            </a:endParaRPr>
          </a:p>
          <a:p>
            <a:pPr lvl="1"/>
            <a:endParaRPr lang="en-US" sz="2000" dirty="0">
              <a:solidFill>
                <a:srgbClr val="595959"/>
              </a:solidFill>
            </a:endParaRPr>
          </a:p>
          <a:p>
            <a:endParaRPr lang="en-US" dirty="0"/>
          </a:p>
          <a:p>
            <a:endParaRPr lang="en-US" dirty="0"/>
          </a:p>
        </p:txBody>
      </p:sp>
      <p:grpSp>
        <p:nvGrpSpPr>
          <p:cNvPr id="22" name="Group 21">
            <a:extLst>
              <a:ext uri="{FF2B5EF4-FFF2-40B4-BE49-F238E27FC236}">
                <a16:creationId xmlns:a16="http://schemas.microsoft.com/office/drawing/2014/main" id="{BBD77D23-BA27-64D2-0496-5B3590479834}"/>
              </a:ext>
            </a:extLst>
          </p:cNvPr>
          <p:cNvGrpSpPr/>
          <p:nvPr/>
        </p:nvGrpSpPr>
        <p:grpSpPr>
          <a:xfrm>
            <a:off x="181627" y="3002697"/>
            <a:ext cx="2549933" cy="1771087"/>
            <a:chOff x="181627" y="3002697"/>
            <a:chExt cx="2549933" cy="1771087"/>
          </a:xfrm>
        </p:grpSpPr>
        <p:sp>
          <p:nvSpPr>
            <p:cNvPr id="419" name="Up Arrow 418">
              <a:extLst>
                <a:ext uri="{FF2B5EF4-FFF2-40B4-BE49-F238E27FC236}">
                  <a16:creationId xmlns:a16="http://schemas.microsoft.com/office/drawing/2014/main" id="{57507513-76BC-EB41-8059-DA575D3AEE12}"/>
                </a:ext>
              </a:extLst>
            </p:cNvPr>
            <p:cNvSpPr/>
            <p:nvPr/>
          </p:nvSpPr>
          <p:spPr>
            <a:xfrm rot="5400000">
              <a:off x="2443846" y="3865505"/>
              <a:ext cx="263088" cy="312340"/>
            </a:xfrm>
            <a:prstGeom prst="upArrow">
              <a:avLst/>
            </a:prstGeom>
            <a:solidFill>
              <a:sysClr val="window" lastClr="FFFFFF">
                <a:lumMod val="95000"/>
                <a:alpha val="99000"/>
              </a:sysClr>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nvGrpSpPr>
            <p:cNvPr id="420" name="Group 419">
              <a:extLst>
                <a:ext uri="{FF2B5EF4-FFF2-40B4-BE49-F238E27FC236}">
                  <a16:creationId xmlns:a16="http://schemas.microsoft.com/office/drawing/2014/main" id="{1A7453AD-4058-B3AD-FEA7-356F53AC3BE3}"/>
                </a:ext>
              </a:extLst>
            </p:cNvPr>
            <p:cNvGrpSpPr/>
            <p:nvPr/>
          </p:nvGrpSpPr>
          <p:grpSpPr>
            <a:xfrm>
              <a:off x="181627" y="3002697"/>
              <a:ext cx="2524934" cy="1771087"/>
              <a:chOff x="909999" y="3742438"/>
              <a:chExt cx="2259862" cy="1771087"/>
            </a:xfrm>
          </p:grpSpPr>
          <p:grpSp>
            <p:nvGrpSpPr>
              <p:cNvPr id="421" name="Group 420">
                <a:extLst>
                  <a:ext uri="{FF2B5EF4-FFF2-40B4-BE49-F238E27FC236}">
                    <a16:creationId xmlns:a16="http://schemas.microsoft.com/office/drawing/2014/main" id="{6E90847D-AE20-5C50-59A7-B565BBEFECC1}"/>
                  </a:ext>
                </a:extLst>
              </p:cNvPr>
              <p:cNvGrpSpPr/>
              <p:nvPr/>
            </p:nvGrpSpPr>
            <p:grpSpPr>
              <a:xfrm>
                <a:off x="909999" y="3742438"/>
                <a:ext cx="743905" cy="1771087"/>
                <a:chOff x="85248" y="3742437"/>
                <a:chExt cx="743905" cy="1771087"/>
              </a:xfrm>
            </p:grpSpPr>
            <p:sp>
              <p:nvSpPr>
                <p:cNvPr id="443" name="TextBox 442">
                  <a:extLst>
                    <a:ext uri="{FF2B5EF4-FFF2-40B4-BE49-F238E27FC236}">
                      <a16:creationId xmlns:a16="http://schemas.microsoft.com/office/drawing/2014/main" id="{6BB05D11-6950-330D-FF67-B0C8897976FA}"/>
                    </a:ext>
                  </a:extLst>
                </p:cNvPr>
                <p:cNvSpPr txBox="1"/>
                <p:nvPr/>
              </p:nvSpPr>
              <p:spPr>
                <a:xfrm rot="19864923">
                  <a:off x="85248" y="3742437"/>
                  <a:ext cx="743905" cy="16927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Column 1</a:t>
                  </a:r>
                </a:p>
              </p:txBody>
            </p:sp>
            <p:grpSp>
              <p:nvGrpSpPr>
                <p:cNvPr id="444" name="Group 443">
                  <a:extLst>
                    <a:ext uri="{FF2B5EF4-FFF2-40B4-BE49-F238E27FC236}">
                      <a16:creationId xmlns:a16="http://schemas.microsoft.com/office/drawing/2014/main" id="{188D59A0-61F8-0F34-92CC-E29CC0A43E30}"/>
                    </a:ext>
                  </a:extLst>
                </p:cNvPr>
                <p:cNvGrpSpPr/>
                <p:nvPr/>
              </p:nvGrpSpPr>
              <p:grpSpPr>
                <a:xfrm>
                  <a:off x="116942" y="4044616"/>
                  <a:ext cx="312340" cy="1468908"/>
                  <a:chOff x="497552" y="3762722"/>
                  <a:chExt cx="312340" cy="1468908"/>
                </a:xfrm>
              </p:grpSpPr>
              <p:sp>
                <p:nvSpPr>
                  <p:cNvPr id="445" name="Rounded Rectangle 444">
                    <a:extLst>
                      <a:ext uri="{FF2B5EF4-FFF2-40B4-BE49-F238E27FC236}">
                        <a16:creationId xmlns:a16="http://schemas.microsoft.com/office/drawing/2014/main" id="{B62639AD-1F45-8350-0421-2A18B4DDDC4C}"/>
                      </a:ext>
                    </a:extLst>
                  </p:cNvPr>
                  <p:cNvSpPr/>
                  <p:nvPr/>
                </p:nvSpPr>
                <p:spPr>
                  <a:xfrm rot="5400000">
                    <a:off x="465480" y="3794794"/>
                    <a:ext cx="376484" cy="312340"/>
                  </a:xfrm>
                  <a:prstGeom prst="roundRect">
                    <a:avLst>
                      <a:gd name="adj" fmla="val 0"/>
                    </a:avLst>
                  </a:prstGeom>
                  <a:solidFill>
                    <a:srgbClr val="5B9BD5">
                      <a:lumMod val="20000"/>
                      <a:lumOff val="80000"/>
                    </a:srgbClr>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446" name="Rounded Rectangle 445">
                    <a:extLst>
                      <a:ext uri="{FF2B5EF4-FFF2-40B4-BE49-F238E27FC236}">
                        <a16:creationId xmlns:a16="http://schemas.microsoft.com/office/drawing/2014/main" id="{1A459D6B-1CD7-A7AC-ED37-CFF5D12029A3}"/>
                      </a:ext>
                    </a:extLst>
                  </p:cNvPr>
                  <p:cNvSpPr/>
                  <p:nvPr/>
                </p:nvSpPr>
                <p:spPr>
                  <a:xfrm rot="5400000">
                    <a:off x="465480" y="4150410"/>
                    <a:ext cx="376484" cy="312340"/>
                  </a:xfrm>
                  <a:prstGeom prst="roundRect">
                    <a:avLst>
                      <a:gd name="adj" fmla="val 0"/>
                    </a:avLst>
                  </a:prstGeom>
                  <a:solidFill>
                    <a:srgbClr val="5B9BD5">
                      <a:lumMod val="40000"/>
                      <a:lumOff val="60000"/>
                    </a:srgbClr>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447" name="Rounded Rectangle 446">
                    <a:extLst>
                      <a:ext uri="{FF2B5EF4-FFF2-40B4-BE49-F238E27FC236}">
                        <a16:creationId xmlns:a16="http://schemas.microsoft.com/office/drawing/2014/main" id="{4274A541-23F4-4B86-1816-77AF3173686A}"/>
                      </a:ext>
                    </a:extLst>
                  </p:cNvPr>
                  <p:cNvSpPr/>
                  <p:nvPr/>
                </p:nvSpPr>
                <p:spPr>
                  <a:xfrm rot="5400000">
                    <a:off x="465480" y="4514342"/>
                    <a:ext cx="376484" cy="312340"/>
                  </a:xfrm>
                  <a:prstGeom prst="roundRect">
                    <a:avLst>
                      <a:gd name="adj" fmla="val 0"/>
                    </a:avLst>
                  </a:prstGeom>
                  <a:solidFill>
                    <a:srgbClr val="5B9BD5">
                      <a:lumMod val="60000"/>
                      <a:lumOff val="40000"/>
                    </a:srgbClr>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448" name="Rounded Rectangle 447">
                    <a:extLst>
                      <a:ext uri="{FF2B5EF4-FFF2-40B4-BE49-F238E27FC236}">
                        <a16:creationId xmlns:a16="http://schemas.microsoft.com/office/drawing/2014/main" id="{83D1658D-0CF5-9C87-9FB2-CD66AA73F452}"/>
                      </a:ext>
                    </a:extLst>
                  </p:cNvPr>
                  <p:cNvSpPr/>
                  <p:nvPr/>
                </p:nvSpPr>
                <p:spPr>
                  <a:xfrm rot="5400000">
                    <a:off x="465480" y="4887218"/>
                    <a:ext cx="376484" cy="312340"/>
                  </a:xfrm>
                  <a:prstGeom prst="roundRect">
                    <a:avLst>
                      <a:gd name="adj" fmla="val 0"/>
                    </a:avLst>
                  </a:prstGeom>
                  <a:solidFill>
                    <a:srgbClr val="5B9BD5"/>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grpSp>
          <p:grpSp>
            <p:nvGrpSpPr>
              <p:cNvPr id="422" name="Group 421">
                <a:extLst>
                  <a:ext uri="{FF2B5EF4-FFF2-40B4-BE49-F238E27FC236}">
                    <a16:creationId xmlns:a16="http://schemas.microsoft.com/office/drawing/2014/main" id="{DA607CF1-6FDB-9E9C-7AE5-CE8AE6D17A85}"/>
                  </a:ext>
                </a:extLst>
              </p:cNvPr>
              <p:cNvGrpSpPr/>
              <p:nvPr/>
            </p:nvGrpSpPr>
            <p:grpSpPr>
              <a:xfrm>
                <a:off x="1423919" y="3759116"/>
                <a:ext cx="743905" cy="1752054"/>
                <a:chOff x="464695" y="3759116"/>
                <a:chExt cx="743905" cy="1752054"/>
              </a:xfrm>
            </p:grpSpPr>
            <p:grpSp>
              <p:nvGrpSpPr>
                <p:cNvPr id="437" name="Group 436">
                  <a:extLst>
                    <a:ext uri="{FF2B5EF4-FFF2-40B4-BE49-F238E27FC236}">
                      <a16:creationId xmlns:a16="http://schemas.microsoft.com/office/drawing/2014/main" id="{B12AE04F-B76C-1C83-6EFC-51945A0D68C2}"/>
                    </a:ext>
                  </a:extLst>
                </p:cNvPr>
                <p:cNvGrpSpPr/>
                <p:nvPr/>
              </p:nvGrpSpPr>
              <p:grpSpPr>
                <a:xfrm>
                  <a:off x="470623" y="4042262"/>
                  <a:ext cx="312340" cy="1468908"/>
                  <a:chOff x="497552" y="3762722"/>
                  <a:chExt cx="312340" cy="1468908"/>
                </a:xfrm>
              </p:grpSpPr>
              <p:sp>
                <p:nvSpPr>
                  <p:cNvPr id="439" name="Rounded Rectangle 438">
                    <a:extLst>
                      <a:ext uri="{FF2B5EF4-FFF2-40B4-BE49-F238E27FC236}">
                        <a16:creationId xmlns:a16="http://schemas.microsoft.com/office/drawing/2014/main" id="{ECEECBBE-6830-B61A-CD97-1C805B9A82AA}"/>
                      </a:ext>
                    </a:extLst>
                  </p:cNvPr>
                  <p:cNvSpPr/>
                  <p:nvPr/>
                </p:nvSpPr>
                <p:spPr>
                  <a:xfrm rot="5400000">
                    <a:off x="465480" y="3794794"/>
                    <a:ext cx="376484" cy="312340"/>
                  </a:xfrm>
                  <a:prstGeom prst="roundRect">
                    <a:avLst>
                      <a:gd name="adj" fmla="val 0"/>
                    </a:avLst>
                  </a:prstGeom>
                  <a:solidFill>
                    <a:srgbClr val="FFC000">
                      <a:lumMod val="20000"/>
                      <a:lumOff val="80000"/>
                    </a:srgbClr>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440" name="Rounded Rectangle 439">
                    <a:extLst>
                      <a:ext uri="{FF2B5EF4-FFF2-40B4-BE49-F238E27FC236}">
                        <a16:creationId xmlns:a16="http://schemas.microsoft.com/office/drawing/2014/main" id="{4E47EAA9-0149-B737-BB5C-671AF8FC8443}"/>
                      </a:ext>
                    </a:extLst>
                  </p:cNvPr>
                  <p:cNvSpPr/>
                  <p:nvPr/>
                </p:nvSpPr>
                <p:spPr>
                  <a:xfrm rot="5400000">
                    <a:off x="465480" y="4150410"/>
                    <a:ext cx="376484" cy="312340"/>
                  </a:xfrm>
                  <a:prstGeom prst="roundRect">
                    <a:avLst>
                      <a:gd name="adj" fmla="val 0"/>
                    </a:avLst>
                  </a:prstGeom>
                  <a:solidFill>
                    <a:srgbClr val="FFC000">
                      <a:lumMod val="40000"/>
                      <a:lumOff val="60000"/>
                    </a:srgbClr>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441" name="Rounded Rectangle 440">
                    <a:extLst>
                      <a:ext uri="{FF2B5EF4-FFF2-40B4-BE49-F238E27FC236}">
                        <a16:creationId xmlns:a16="http://schemas.microsoft.com/office/drawing/2014/main" id="{9F73B00C-0F21-2C73-E628-66F4B0F05455}"/>
                      </a:ext>
                    </a:extLst>
                  </p:cNvPr>
                  <p:cNvSpPr/>
                  <p:nvPr/>
                </p:nvSpPr>
                <p:spPr>
                  <a:xfrm rot="5400000">
                    <a:off x="465480" y="4514342"/>
                    <a:ext cx="376484" cy="312340"/>
                  </a:xfrm>
                  <a:prstGeom prst="roundRect">
                    <a:avLst>
                      <a:gd name="adj" fmla="val 0"/>
                    </a:avLst>
                  </a:prstGeom>
                  <a:solidFill>
                    <a:srgbClr val="FFC000">
                      <a:lumMod val="60000"/>
                      <a:lumOff val="40000"/>
                    </a:srgbClr>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442" name="Rounded Rectangle 441">
                    <a:extLst>
                      <a:ext uri="{FF2B5EF4-FFF2-40B4-BE49-F238E27FC236}">
                        <a16:creationId xmlns:a16="http://schemas.microsoft.com/office/drawing/2014/main" id="{98B0BAB5-47D6-9C3A-37E1-7C3D7EAF96B7}"/>
                      </a:ext>
                    </a:extLst>
                  </p:cNvPr>
                  <p:cNvSpPr/>
                  <p:nvPr/>
                </p:nvSpPr>
                <p:spPr>
                  <a:xfrm rot="5400000">
                    <a:off x="465480" y="4887218"/>
                    <a:ext cx="376484" cy="312340"/>
                  </a:xfrm>
                  <a:prstGeom prst="roundRect">
                    <a:avLst>
                      <a:gd name="adj" fmla="val 0"/>
                    </a:avLst>
                  </a:prstGeom>
                  <a:solidFill>
                    <a:srgbClr val="FFC000"/>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sp>
              <p:nvSpPr>
                <p:cNvPr id="438" name="TextBox 437">
                  <a:extLst>
                    <a:ext uri="{FF2B5EF4-FFF2-40B4-BE49-F238E27FC236}">
                      <a16:creationId xmlns:a16="http://schemas.microsoft.com/office/drawing/2014/main" id="{A5B06E96-F12F-4440-9E43-3B9EE6896A0D}"/>
                    </a:ext>
                  </a:extLst>
                </p:cNvPr>
                <p:cNvSpPr txBox="1"/>
                <p:nvPr/>
              </p:nvSpPr>
              <p:spPr>
                <a:xfrm rot="19864923">
                  <a:off x="464695" y="3759116"/>
                  <a:ext cx="743905" cy="16927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Column 2</a:t>
                  </a:r>
                </a:p>
              </p:txBody>
            </p:sp>
          </p:grpSp>
          <p:grpSp>
            <p:nvGrpSpPr>
              <p:cNvPr id="423" name="Group 422">
                <a:extLst>
                  <a:ext uri="{FF2B5EF4-FFF2-40B4-BE49-F238E27FC236}">
                    <a16:creationId xmlns:a16="http://schemas.microsoft.com/office/drawing/2014/main" id="{B564AE10-05B8-8CCB-FC86-7EAA2549E2B9}"/>
                  </a:ext>
                </a:extLst>
              </p:cNvPr>
              <p:cNvGrpSpPr/>
              <p:nvPr/>
            </p:nvGrpSpPr>
            <p:grpSpPr>
              <a:xfrm>
                <a:off x="1905590" y="3759116"/>
                <a:ext cx="751426" cy="1752054"/>
                <a:chOff x="829824" y="3759116"/>
                <a:chExt cx="751426" cy="1752054"/>
              </a:xfrm>
            </p:grpSpPr>
            <p:grpSp>
              <p:nvGrpSpPr>
                <p:cNvPr id="431" name="Group 430">
                  <a:extLst>
                    <a:ext uri="{FF2B5EF4-FFF2-40B4-BE49-F238E27FC236}">
                      <a16:creationId xmlns:a16="http://schemas.microsoft.com/office/drawing/2014/main" id="{D3874B85-BFF8-0125-D779-4DA09663E87C}"/>
                    </a:ext>
                  </a:extLst>
                </p:cNvPr>
                <p:cNvGrpSpPr/>
                <p:nvPr/>
              </p:nvGrpSpPr>
              <p:grpSpPr>
                <a:xfrm>
                  <a:off x="829824" y="4042262"/>
                  <a:ext cx="312340" cy="1468908"/>
                  <a:chOff x="497552" y="3762722"/>
                  <a:chExt cx="312340" cy="1468908"/>
                </a:xfrm>
              </p:grpSpPr>
              <p:sp>
                <p:nvSpPr>
                  <p:cNvPr id="433" name="Rounded Rectangle 432">
                    <a:extLst>
                      <a:ext uri="{FF2B5EF4-FFF2-40B4-BE49-F238E27FC236}">
                        <a16:creationId xmlns:a16="http://schemas.microsoft.com/office/drawing/2014/main" id="{911CE4D3-6ACE-559C-3BF4-7DD05668F214}"/>
                      </a:ext>
                    </a:extLst>
                  </p:cNvPr>
                  <p:cNvSpPr/>
                  <p:nvPr/>
                </p:nvSpPr>
                <p:spPr>
                  <a:xfrm rot="5400000">
                    <a:off x="465480" y="3794794"/>
                    <a:ext cx="376484" cy="312340"/>
                  </a:xfrm>
                  <a:prstGeom prst="roundRect">
                    <a:avLst>
                      <a:gd name="adj" fmla="val 0"/>
                    </a:avLst>
                  </a:prstGeom>
                  <a:solidFill>
                    <a:srgbClr val="70AD47">
                      <a:lumMod val="20000"/>
                      <a:lumOff val="80000"/>
                    </a:srgbClr>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434" name="Rounded Rectangle 433">
                    <a:extLst>
                      <a:ext uri="{FF2B5EF4-FFF2-40B4-BE49-F238E27FC236}">
                        <a16:creationId xmlns:a16="http://schemas.microsoft.com/office/drawing/2014/main" id="{64CA1896-3ED3-5C4D-C6F7-86EE3401CCB1}"/>
                      </a:ext>
                    </a:extLst>
                  </p:cNvPr>
                  <p:cNvSpPr/>
                  <p:nvPr/>
                </p:nvSpPr>
                <p:spPr>
                  <a:xfrm rot="5400000">
                    <a:off x="465480" y="4150410"/>
                    <a:ext cx="376484" cy="312340"/>
                  </a:xfrm>
                  <a:prstGeom prst="roundRect">
                    <a:avLst>
                      <a:gd name="adj" fmla="val 0"/>
                    </a:avLst>
                  </a:prstGeom>
                  <a:solidFill>
                    <a:srgbClr val="70AD47">
                      <a:lumMod val="40000"/>
                      <a:lumOff val="60000"/>
                    </a:srgbClr>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435" name="Rounded Rectangle 434">
                    <a:extLst>
                      <a:ext uri="{FF2B5EF4-FFF2-40B4-BE49-F238E27FC236}">
                        <a16:creationId xmlns:a16="http://schemas.microsoft.com/office/drawing/2014/main" id="{188DBC8A-6DB9-C0DE-EFD0-217C5FA48C4B}"/>
                      </a:ext>
                    </a:extLst>
                  </p:cNvPr>
                  <p:cNvSpPr/>
                  <p:nvPr/>
                </p:nvSpPr>
                <p:spPr>
                  <a:xfrm rot="5400000">
                    <a:off x="465480" y="4514342"/>
                    <a:ext cx="376484" cy="312340"/>
                  </a:xfrm>
                  <a:prstGeom prst="roundRect">
                    <a:avLst>
                      <a:gd name="adj" fmla="val 0"/>
                    </a:avLst>
                  </a:prstGeom>
                  <a:solidFill>
                    <a:srgbClr val="70AD47">
                      <a:lumMod val="60000"/>
                      <a:lumOff val="40000"/>
                    </a:srgbClr>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436" name="Rounded Rectangle 435">
                    <a:extLst>
                      <a:ext uri="{FF2B5EF4-FFF2-40B4-BE49-F238E27FC236}">
                        <a16:creationId xmlns:a16="http://schemas.microsoft.com/office/drawing/2014/main" id="{EAB77B44-AD8A-A3FF-A0EB-4D425B242647}"/>
                      </a:ext>
                    </a:extLst>
                  </p:cNvPr>
                  <p:cNvSpPr/>
                  <p:nvPr/>
                </p:nvSpPr>
                <p:spPr>
                  <a:xfrm rot="5400000">
                    <a:off x="465480" y="4887218"/>
                    <a:ext cx="376484" cy="312340"/>
                  </a:xfrm>
                  <a:prstGeom prst="roundRect">
                    <a:avLst>
                      <a:gd name="adj" fmla="val 0"/>
                    </a:avLst>
                  </a:prstGeom>
                  <a:solidFill>
                    <a:srgbClr val="70AD47"/>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sp>
              <p:nvSpPr>
                <p:cNvPr id="432" name="TextBox 431">
                  <a:extLst>
                    <a:ext uri="{FF2B5EF4-FFF2-40B4-BE49-F238E27FC236}">
                      <a16:creationId xmlns:a16="http://schemas.microsoft.com/office/drawing/2014/main" id="{477C9C14-659E-10FD-9AB7-D04FA48E10D6}"/>
                    </a:ext>
                  </a:extLst>
                </p:cNvPr>
                <p:cNvSpPr txBox="1"/>
                <p:nvPr/>
              </p:nvSpPr>
              <p:spPr>
                <a:xfrm rot="19864923">
                  <a:off x="837345" y="3759116"/>
                  <a:ext cx="743905" cy="16927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Column 3</a:t>
                  </a:r>
                </a:p>
              </p:txBody>
            </p:sp>
          </p:grpSp>
          <p:grpSp>
            <p:nvGrpSpPr>
              <p:cNvPr id="424" name="Group 423">
                <a:extLst>
                  <a:ext uri="{FF2B5EF4-FFF2-40B4-BE49-F238E27FC236}">
                    <a16:creationId xmlns:a16="http://schemas.microsoft.com/office/drawing/2014/main" id="{B8905191-A022-F528-76CA-F9C5728D2865}"/>
                  </a:ext>
                </a:extLst>
              </p:cNvPr>
              <p:cNvGrpSpPr/>
              <p:nvPr/>
            </p:nvGrpSpPr>
            <p:grpSpPr>
              <a:xfrm>
                <a:off x="2391672" y="3763222"/>
                <a:ext cx="778189" cy="1750302"/>
                <a:chOff x="1181433" y="3763222"/>
                <a:chExt cx="778189" cy="1750302"/>
              </a:xfrm>
            </p:grpSpPr>
            <p:grpSp>
              <p:nvGrpSpPr>
                <p:cNvPr id="425" name="Group 424">
                  <a:extLst>
                    <a:ext uri="{FF2B5EF4-FFF2-40B4-BE49-F238E27FC236}">
                      <a16:creationId xmlns:a16="http://schemas.microsoft.com/office/drawing/2014/main" id="{311F41F1-14A1-B4C5-0E44-AEE9273A6F74}"/>
                    </a:ext>
                  </a:extLst>
                </p:cNvPr>
                <p:cNvGrpSpPr/>
                <p:nvPr/>
              </p:nvGrpSpPr>
              <p:grpSpPr>
                <a:xfrm>
                  <a:off x="1181433" y="4044616"/>
                  <a:ext cx="312340" cy="1468908"/>
                  <a:chOff x="497552" y="3762722"/>
                  <a:chExt cx="312340" cy="1468908"/>
                </a:xfrm>
              </p:grpSpPr>
              <p:sp>
                <p:nvSpPr>
                  <p:cNvPr id="427" name="Rounded Rectangle 426">
                    <a:extLst>
                      <a:ext uri="{FF2B5EF4-FFF2-40B4-BE49-F238E27FC236}">
                        <a16:creationId xmlns:a16="http://schemas.microsoft.com/office/drawing/2014/main" id="{BAFD619D-3E21-81EC-39DB-CFA481E7A7A1}"/>
                      </a:ext>
                    </a:extLst>
                  </p:cNvPr>
                  <p:cNvSpPr/>
                  <p:nvPr/>
                </p:nvSpPr>
                <p:spPr>
                  <a:xfrm rot="5400000">
                    <a:off x="465480" y="3794794"/>
                    <a:ext cx="376484" cy="312340"/>
                  </a:xfrm>
                  <a:prstGeom prst="roundRect">
                    <a:avLst>
                      <a:gd name="adj" fmla="val 0"/>
                    </a:avLst>
                  </a:prstGeom>
                  <a:solidFill>
                    <a:srgbClr val="ED7D31">
                      <a:lumMod val="20000"/>
                      <a:lumOff val="80000"/>
                    </a:srgbClr>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428" name="Rounded Rectangle 427">
                    <a:extLst>
                      <a:ext uri="{FF2B5EF4-FFF2-40B4-BE49-F238E27FC236}">
                        <a16:creationId xmlns:a16="http://schemas.microsoft.com/office/drawing/2014/main" id="{54A00359-596F-24AC-F77E-D5366741FB95}"/>
                      </a:ext>
                    </a:extLst>
                  </p:cNvPr>
                  <p:cNvSpPr/>
                  <p:nvPr/>
                </p:nvSpPr>
                <p:spPr>
                  <a:xfrm rot="5400000">
                    <a:off x="465480" y="4150410"/>
                    <a:ext cx="376484" cy="312340"/>
                  </a:xfrm>
                  <a:prstGeom prst="roundRect">
                    <a:avLst>
                      <a:gd name="adj" fmla="val 0"/>
                    </a:avLst>
                  </a:prstGeom>
                  <a:solidFill>
                    <a:srgbClr val="ED7D31">
                      <a:lumMod val="40000"/>
                      <a:lumOff val="60000"/>
                    </a:srgbClr>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429" name="Rounded Rectangle 428">
                    <a:extLst>
                      <a:ext uri="{FF2B5EF4-FFF2-40B4-BE49-F238E27FC236}">
                        <a16:creationId xmlns:a16="http://schemas.microsoft.com/office/drawing/2014/main" id="{78003A55-2E0A-5A1B-9993-E2E46DCD2757}"/>
                      </a:ext>
                    </a:extLst>
                  </p:cNvPr>
                  <p:cNvSpPr/>
                  <p:nvPr/>
                </p:nvSpPr>
                <p:spPr>
                  <a:xfrm rot="5400000">
                    <a:off x="465480" y="4514342"/>
                    <a:ext cx="376484" cy="312340"/>
                  </a:xfrm>
                  <a:prstGeom prst="roundRect">
                    <a:avLst>
                      <a:gd name="adj" fmla="val 0"/>
                    </a:avLst>
                  </a:prstGeom>
                  <a:solidFill>
                    <a:srgbClr val="ED7D31">
                      <a:lumMod val="60000"/>
                      <a:lumOff val="40000"/>
                    </a:srgbClr>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430" name="Rounded Rectangle 429">
                    <a:extLst>
                      <a:ext uri="{FF2B5EF4-FFF2-40B4-BE49-F238E27FC236}">
                        <a16:creationId xmlns:a16="http://schemas.microsoft.com/office/drawing/2014/main" id="{D34B4E96-8904-D91D-018B-E7A0801478B2}"/>
                      </a:ext>
                    </a:extLst>
                  </p:cNvPr>
                  <p:cNvSpPr/>
                  <p:nvPr/>
                </p:nvSpPr>
                <p:spPr>
                  <a:xfrm rot="5400000">
                    <a:off x="465480" y="4887218"/>
                    <a:ext cx="376484" cy="312340"/>
                  </a:xfrm>
                  <a:prstGeom prst="roundRect">
                    <a:avLst>
                      <a:gd name="adj" fmla="val 0"/>
                    </a:avLst>
                  </a:prstGeom>
                  <a:solidFill>
                    <a:srgbClr val="ED7D31"/>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sp>
              <p:nvSpPr>
                <p:cNvPr id="426" name="TextBox 425">
                  <a:extLst>
                    <a:ext uri="{FF2B5EF4-FFF2-40B4-BE49-F238E27FC236}">
                      <a16:creationId xmlns:a16="http://schemas.microsoft.com/office/drawing/2014/main" id="{671A24F8-313E-859F-6EE6-65A9EADAEC14}"/>
                    </a:ext>
                  </a:extLst>
                </p:cNvPr>
                <p:cNvSpPr txBox="1"/>
                <p:nvPr/>
              </p:nvSpPr>
              <p:spPr>
                <a:xfrm rot="19864923">
                  <a:off x="1215717" y="3763222"/>
                  <a:ext cx="743905" cy="16927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Column 4</a:t>
                  </a:r>
                </a:p>
              </p:txBody>
            </p:sp>
          </p:grpSp>
        </p:grpSp>
      </p:grpSp>
      <p:grpSp>
        <p:nvGrpSpPr>
          <p:cNvPr id="449" name="Group 448">
            <a:extLst>
              <a:ext uri="{FF2B5EF4-FFF2-40B4-BE49-F238E27FC236}">
                <a16:creationId xmlns:a16="http://schemas.microsoft.com/office/drawing/2014/main" id="{F7B7F553-7858-640E-AD3A-146B748105B8}"/>
              </a:ext>
            </a:extLst>
          </p:cNvPr>
          <p:cNvGrpSpPr/>
          <p:nvPr/>
        </p:nvGrpSpPr>
        <p:grpSpPr>
          <a:xfrm>
            <a:off x="2906921" y="2503004"/>
            <a:ext cx="1672692" cy="2740141"/>
            <a:chOff x="3130890" y="3236774"/>
            <a:chExt cx="1672692" cy="2740141"/>
          </a:xfrm>
        </p:grpSpPr>
        <p:grpSp>
          <p:nvGrpSpPr>
            <p:cNvPr id="450" name="Group 449">
              <a:extLst>
                <a:ext uri="{FF2B5EF4-FFF2-40B4-BE49-F238E27FC236}">
                  <a16:creationId xmlns:a16="http://schemas.microsoft.com/office/drawing/2014/main" id="{3DC13997-B9E1-9FEE-618B-6FF546A71F90}"/>
                </a:ext>
              </a:extLst>
            </p:cNvPr>
            <p:cNvGrpSpPr/>
            <p:nvPr/>
          </p:nvGrpSpPr>
          <p:grpSpPr>
            <a:xfrm>
              <a:off x="3189507" y="3510408"/>
              <a:ext cx="1536192" cy="2466507"/>
              <a:chOff x="1534172" y="3563012"/>
              <a:chExt cx="1554207" cy="2466507"/>
            </a:xfrm>
          </p:grpSpPr>
          <p:grpSp>
            <p:nvGrpSpPr>
              <p:cNvPr id="452" name="Group 451">
                <a:extLst>
                  <a:ext uri="{FF2B5EF4-FFF2-40B4-BE49-F238E27FC236}">
                    <a16:creationId xmlns:a16="http://schemas.microsoft.com/office/drawing/2014/main" id="{D0BA64F6-97D9-3CB7-5190-EEA4CE504E8C}"/>
                  </a:ext>
                </a:extLst>
              </p:cNvPr>
              <p:cNvGrpSpPr/>
              <p:nvPr/>
            </p:nvGrpSpPr>
            <p:grpSpPr>
              <a:xfrm>
                <a:off x="1536669" y="3737362"/>
                <a:ext cx="1551710" cy="2119432"/>
                <a:chOff x="2128130" y="3764680"/>
                <a:chExt cx="1814416" cy="2316442"/>
              </a:xfrm>
            </p:grpSpPr>
            <p:grpSp>
              <p:nvGrpSpPr>
                <p:cNvPr id="458" name="Group 457">
                  <a:extLst>
                    <a:ext uri="{FF2B5EF4-FFF2-40B4-BE49-F238E27FC236}">
                      <a16:creationId xmlns:a16="http://schemas.microsoft.com/office/drawing/2014/main" id="{362FAF92-EFA4-BDF3-437B-1349C4710AC8}"/>
                    </a:ext>
                  </a:extLst>
                </p:cNvPr>
                <p:cNvGrpSpPr/>
                <p:nvPr/>
              </p:nvGrpSpPr>
              <p:grpSpPr>
                <a:xfrm>
                  <a:off x="2133675" y="3764680"/>
                  <a:ext cx="865059" cy="943322"/>
                  <a:chOff x="2178267" y="4796870"/>
                  <a:chExt cx="865059" cy="943322"/>
                </a:xfrm>
              </p:grpSpPr>
              <p:sp>
                <p:nvSpPr>
                  <p:cNvPr id="482" name="Rounded Rectangle 481">
                    <a:extLst>
                      <a:ext uri="{FF2B5EF4-FFF2-40B4-BE49-F238E27FC236}">
                        <a16:creationId xmlns:a16="http://schemas.microsoft.com/office/drawing/2014/main" id="{AC3951CB-0248-DB47-38C9-20A8E45CE94D}"/>
                      </a:ext>
                    </a:extLst>
                  </p:cNvPr>
                  <p:cNvSpPr/>
                  <p:nvPr/>
                </p:nvSpPr>
                <p:spPr>
                  <a:xfrm>
                    <a:off x="2178267" y="4796870"/>
                    <a:ext cx="865059" cy="943322"/>
                  </a:xfrm>
                  <a:prstGeom prst="roundRect">
                    <a:avLst>
                      <a:gd name="adj" fmla="val 0"/>
                    </a:avLst>
                  </a:prstGeom>
                  <a:solidFill>
                    <a:srgbClr val="E7E6E6">
                      <a:lumMod val="90000"/>
                    </a:srgbClr>
                  </a:solidFill>
                  <a:ln w="12700" cap="flat" cmpd="sng" algn="ctr">
                    <a:solidFill>
                      <a:sysClr val="windowText" lastClr="000000"/>
                    </a:solidFill>
                    <a:prstDash val="solid"/>
                    <a:miter lim="800000"/>
                  </a:ln>
                  <a:effectLst/>
                </p:spPr>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1" u="none" strike="noStrike" kern="0" cap="none" spc="0" normalizeH="0" baseline="0" noProof="0" dirty="0">
                      <a:ln>
                        <a:noFill/>
                      </a:ln>
                      <a:solidFill>
                        <a:prstClr val="black"/>
                      </a:solidFill>
                      <a:effectLst/>
                      <a:uLnTx/>
                      <a:uFillTx/>
                      <a:latin typeface="Gill Sans MT" panose="020B0502020104020203" pitchFamily="34" charset="77"/>
                      <a:ea typeface="+mn-ea"/>
                      <a:cs typeface="+mn-cs"/>
                    </a:endParaRPr>
                  </a:p>
                </p:txBody>
              </p:sp>
              <p:sp>
                <p:nvSpPr>
                  <p:cNvPr id="483" name="Rounded Rectangle 482">
                    <a:extLst>
                      <a:ext uri="{FF2B5EF4-FFF2-40B4-BE49-F238E27FC236}">
                        <a16:creationId xmlns:a16="http://schemas.microsoft.com/office/drawing/2014/main" id="{42359D59-5265-D609-0890-DCD268127F97}"/>
                      </a:ext>
                    </a:extLst>
                  </p:cNvPr>
                  <p:cNvSpPr/>
                  <p:nvPr/>
                </p:nvSpPr>
                <p:spPr>
                  <a:xfrm rot="5400000">
                    <a:off x="2199080" y="4867620"/>
                    <a:ext cx="411480" cy="365219"/>
                  </a:xfrm>
                  <a:prstGeom prst="roundRect">
                    <a:avLst>
                      <a:gd name="adj" fmla="val 0"/>
                    </a:avLst>
                  </a:prstGeom>
                  <a:solidFill>
                    <a:srgbClr val="5B9BD5">
                      <a:lumMod val="20000"/>
                      <a:lumOff val="8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484" name="Rounded Rectangle 483">
                    <a:extLst>
                      <a:ext uri="{FF2B5EF4-FFF2-40B4-BE49-F238E27FC236}">
                        <a16:creationId xmlns:a16="http://schemas.microsoft.com/office/drawing/2014/main" id="{F87AEABA-9851-7982-C287-BFF92DB14CB4}"/>
                      </a:ext>
                    </a:extLst>
                  </p:cNvPr>
                  <p:cNvSpPr/>
                  <p:nvPr/>
                </p:nvSpPr>
                <p:spPr>
                  <a:xfrm rot="5400000">
                    <a:off x="2194986" y="5313432"/>
                    <a:ext cx="411480" cy="365219"/>
                  </a:xfrm>
                  <a:prstGeom prst="roundRect">
                    <a:avLst>
                      <a:gd name="adj" fmla="val 0"/>
                    </a:avLst>
                  </a:prstGeom>
                  <a:solidFill>
                    <a:srgbClr val="5B9BD5">
                      <a:lumMod val="60000"/>
                      <a:lumOff val="4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485" name="Rounded Rectangle 484">
                    <a:extLst>
                      <a:ext uri="{FF2B5EF4-FFF2-40B4-BE49-F238E27FC236}">
                        <a16:creationId xmlns:a16="http://schemas.microsoft.com/office/drawing/2014/main" id="{937E0A62-C06F-937B-0738-FC296C80D1B2}"/>
                      </a:ext>
                    </a:extLst>
                  </p:cNvPr>
                  <p:cNvSpPr/>
                  <p:nvPr/>
                </p:nvSpPr>
                <p:spPr>
                  <a:xfrm rot="5400000">
                    <a:off x="2614625" y="4867620"/>
                    <a:ext cx="411480" cy="365219"/>
                  </a:xfrm>
                  <a:prstGeom prst="roundRect">
                    <a:avLst>
                      <a:gd name="adj" fmla="val 0"/>
                    </a:avLst>
                  </a:prstGeom>
                  <a:solidFill>
                    <a:srgbClr val="5B9BD5">
                      <a:lumMod val="40000"/>
                      <a:lumOff val="6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Gill Sans MT" panose="020B0502020104020203" pitchFamily="34" charset="77"/>
                      <a:ea typeface="+mn-ea"/>
                      <a:cs typeface="+mn-cs"/>
                    </a:endParaRPr>
                  </a:p>
                </p:txBody>
              </p:sp>
              <p:sp>
                <p:nvSpPr>
                  <p:cNvPr id="486" name="Rounded Rectangle 485">
                    <a:extLst>
                      <a:ext uri="{FF2B5EF4-FFF2-40B4-BE49-F238E27FC236}">
                        <a16:creationId xmlns:a16="http://schemas.microsoft.com/office/drawing/2014/main" id="{D4E72D5C-D370-75C1-A229-BCB59901926E}"/>
                      </a:ext>
                    </a:extLst>
                  </p:cNvPr>
                  <p:cNvSpPr/>
                  <p:nvPr/>
                </p:nvSpPr>
                <p:spPr>
                  <a:xfrm rot="5400000">
                    <a:off x="2615378" y="5318250"/>
                    <a:ext cx="411480" cy="365219"/>
                  </a:xfrm>
                  <a:prstGeom prst="roundRect">
                    <a:avLst>
                      <a:gd name="adj" fmla="val 0"/>
                    </a:avLst>
                  </a:prstGeom>
                  <a:solidFill>
                    <a:srgbClr val="5B9BD5"/>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grpSp>
              <p:nvGrpSpPr>
                <p:cNvPr id="459" name="Group 458">
                  <a:extLst>
                    <a:ext uri="{FF2B5EF4-FFF2-40B4-BE49-F238E27FC236}">
                      <a16:creationId xmlns:a16="http://schemas.microsoft.com/office/drawing/2014/main" id="{CA1C2850-1BFA-E97B-4BDD-4818B6274B02}"/>
                    </a:ext>
                  </a:extLst>
                </p:cNvPr>
                <p:cNvGrpSpPr/>
                <p:nvPr/>
              </p:nvGrpSpPr>
              <p:grpSpPr>
                <a:xfrm>
                  <a:off x="3067376" y="3764680"/>
                  <a:ext cx="865059" cy="943322"/>
                  <a:chOff x="2178267" y="4796870"/>
                  <a:chExt cx="865059" cy="943322"/>
                </a:xfrm>
              </p:grpSpPr>
              <p:sp>
                <p:nvSpPr>
                  <p:cNvPr id="477" name="Rounded Rectangle 476">
                    <a:extLst>
                      <a:ext uri="{FF2B5EF4-FFF2-40B4-BE49-F238E27FC236}">
                        <a16:creationId xmlns:a16="http://schemas.microsoft.com/office/drawing/2014/main" id="{65A57034-2B2D-7E85-C763-E6A22B6C8668}"/>
                      </a:ext>
                    </a:extLst>
                  </p:cNvPr>
                  <p:cNvSpPr/>
                  <p:nvPr/>
                </p:nvSpPr>
                <p:spPr>
                  <a:xfrm>
                    <a:off x="2178267" y="4796870"/>
                    <a:ext cx="865059" cy="943322"/>
                  </a:xfrm>
                  <a:prstGeom prst="roundRect">
                    <a:avLst>
                      <a:gd name="adj" fmla="val 0"/>
                    </a:avLst>
                  </a:prstGeom>
                  <a:solidFill>
                    <a:srgbClr val="E7E6E6">
                      <a:lumMod val="90000"/>
                    </a:srgbClr>
                  </a:solidFill>
                  <a:ln w="12700" cap="flat" cmpd="sng" algn="ctr">
                    <a:solidFill>
                      <a:sysClr val="windowText" lastClr="000000"/>
                    </a:solidFill>
                    <a:prstDash val="solid"/>
                    <a:miter lim="800000"/>
                  </a:ln>
                  <a:effectLst/>
                </p:spPr>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1" u="none" strike="noStrike" kern="0" cap="none" spc="0" normalizeH="0" baseline="0" noProof="0" dirty="0">
                      <a:ln>
                        <a:noFill/>
                      </a:ln>
                      <a:solidFill>
                        <a:prstClr val="black"/>
                      </a:solidFill>
                      <a:effectLst/>
                      <a:uLnTx/>
                      <a:uFillTx/>
                      <a:latin typeface="Gill Sans MT" panose="020B0502020104020203" pitchFamily="34" charset="77"/>
                      <a:ea typeface="+mn-ea"/>
                      <a:cs typeface="+mn-cs"/>
                    </a:endParaRPr>
                  </a:p>
                </p:txBody>
              </p:sp>
              <p:sp>
                <p:nvSpPr>
                  <p:cNvPr id="478" name="Rounded Rectangle 477">
                    <a:extLst>
                      <a:ext uri="{FF2B5EF4-FFF2-40B4-BE49-F238E27FC236}">
                        <a16:creationId xmlns:a16="http://schemas.microsoft.com/office/drawing/2014/main" id="{042AFD0D-9A60-53C7-9A17-FA204D6E4C78}"/>
                      </a:ext>
                    </a:extLst>
                  </p:cNvPr>
                  <p:cNvSpPr/>
                  <p:nvPr/>
                </p:nvSpPr>
                <p:spPr>
                  <a:xfrm rot="5400000">
                    <a:off x="2199080" y="4867620"/>
                    <a:ext cx="411480" cy="365219"/>
                  </a:xfrm>
                  <a:prstGeom prst="roundRect">
                    <a:avLst>
                      <a:gd name="adj" fmla="val 0"/>
                    </a:avLst>
                  </a:prstGeom>
                  <a:solidFill>
                    <a:srgbClr val="FFC000">
                      <a:lumMod val="20000"/>
                      <a:lumOff val="8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479" name="Rounded Rectangle 478">
                    <a:extLst>
                      <a:ext uri="{FF2B5EF4-FFF2-40B4-BE49-F238E27FC236}">
                        <a16:creationId xmlns:a16="http://schemas.microsoft.com/office/drawing/2014/main" id="{1FD1001B-8847-E188-9B19-696913594C7A}"/>
                      </a:ext>
                    </a:extLst>
                  </p:cNvPr>
                  <p:cNvSpPr/>
                  <p:nvPr/>
                </p:nvSpPr>
                <p:spPr>
                  <a:xfrm rot="5400000">
                    <a:off x="2194986" y="5313432"/>
                    <a:ext cx="411480" cy="365219"/>
                  </a:xfrm>
                  <a:prstGeom prst="roundRect">
                    <a:avLst>
                      <a:gd name="adj" fmla="val 0"/>
                    </a:avLst>
                  </a:prstGeom>
                  <a:solidFill>
                    <a:srgbClr val="FFC000">
                      <a:lumMod val="60000"/>
                      <a:lumOff val="4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480" name="Rounded Rectangle 479">
                    <a:extLst>
                      <a:ext uri="{FF2B5EF4-FFF2-40B4-BE49-F238E27FC236}">
                        <a16:creationId xmlns:a16="http://schemas.microsoft.com/office/drawing/2014/main" id="{5194F396-567F-A908-8668-6F91C864D7CF}"/>
                      </a:ext>
                    </a:extLst>
                  </p:cNvPr>
                  <p:cNvSpPr/>
                  <p:nvPr/>
                </p:nvSpPr>
                <p:spPr>
                  <a:xfrm rot="5400000">
                    <a:off x="2613338" y="4866332"/>
                    <a:ext cx="411480" cy="367794"/>
                  </a:xfrm>
                  <a:prstGeom prst="roundRect">
                    <a:avLst>
                      <a:gd name="adj" fmla="val 0"/>
                    </a:avLst>
                  </a:prstGeom>
                  <a:solidFill>
                    <a:srgbClr val="FFC000">
                      <a:lumMod val="40000"/>
                      <a:lumOff val="6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Gill Sans MT" panose="020B0502020104020203" pitchFamily="34" charset="77"/>
                      <a:ea typeface="+mn-ea"/>
                      <a:cs typeface="+mn-cs"/>
                    </a:endParaRPr>
                  </a:p>
                </p:txBody>
              </p:sp>
              <p:sp>
                <p:nvSpPr>
                  <p:cNvPr id="481" name="Rounded Rectangle 480">
                    <a:extLst>
                      <a:ext uri="{FF2B5EF4-FFF2-40B4-BE49-F238E27FC236}">
                        <a16:creationId xmlns:a16="http://schemas.microsoft.com/office/drawing/2014/main" id="{A87B41A9-1B5E-44D3-57A6-8DE3A5B0BC54}"/>
                      </a:ext>
                    </a:extLst>
                  </p:cNvPr>
                  <p:cNvSpPr/>
                  <p:nvPr/>
                </p:nvSpPr>
                <p:spPr>
                  <a:xfrm rot="5400000">
                    <a:off x="2615378" y="5318250"/>
                    <a:ext cx="411480" cy="365219"/>
                  </a:xfrm>
                  <a:prstGeom prst="roundRect">
                    <a:avLst>
                      <a:gd name="adj" fmla="val 0"/>
                    </a:avLst>
                  </a:prstGeom>
                  <a:solidFill>
                    <a:srgbClr val="FFC000"/>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grpSp>
              <p:nvGrpSpPr>
                <p:cNvPr id="460" name="Group 459">
                  <a:extLst>
                    <a:ext uri="{FF2B5EF4-FFF2-40B4-BE49-F238E27FC236}">
                      <a16:creationId xmlns:a16="http://schemas.microsoft.com/office/drawing/2014/main" id="{E90041A8-309A-C0BC-B2DF-19D94B679EF7}"/>
                    </a:ext>
                  </a:extLst>
                </p:cNvPr>
                <p:cNvGrpSpPr/>
                <p:nvPr/>
              </p:nvGrpSpPr>
              <p:grpSpPr>
                <a:xfrm>
                  <a:off x="2135806" y="5137800"/>
                  <a:ext cx="865059" cy="943322"/>
                  <a:chOff x="2178267" y="4796870"/>
                  <a:chExt cx="865059" cy="943322"/>
                </a:xfrm>
              </p:grpSpPr>
              <p:sp>
                <p:nvSpPr>
                  <p:cNvPr id="472" name="Rounded Rectangle 471">
                    <a:extLst>
                      <a:ext uri="{FF2B5EF4-FFF2-40B4-BE49-F238E27FC236}">
                        <a16:creationId xmlns:a16="http://schemas.microsoft.com/office/drawing/2014/main" id="{0196E5A2-FE64-319E-3D60-A49B7882041F}"/>
                      </a:ext>
                    </a:extLst>
                  </p:cNvPr>
                  <p:cNvSpPr/>
                  <p:nvPr/>
                </p:nvSpPr>
                <p:spPr>
                  <a:xfrm>
                    <a:off x="2178267" y="4796870"/>
                    <a:ext cx="865059" cy="943322"/>
                  </a:xfrm>
                  <a:prstGeom prst="roundRect">
                    <a:avLst>
                      <a:gd name="adj" fmla="val 0"/>
                    </a:avLst>
                  </a:prstGeom>
                  <a:solidFill>
                    <a:srgbClr val="E7E6E6">
                      <a:lumMod val="90000"/>
                    </a:srgbClr>
                  </a:solidFill>
                  <a:ln w="12700" cap="flat" cmpd="sng" algn="ctr">
                    <a:solidFill>
                      <a:sysClr val="windowText" lastClr="000000"/>
                    </a:solidFill>
                    <a:prstDash val="solid"/>
                    <a:miter lim="800000"/>
                  </a:ln>
                  <a:effectLst/>
                </p:spPr>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1" u="none" strike="noStrike" kern="0" cap="none" spc="0" normalizeH="0" baseline="0" noProof="0" dirty="0">
                      <a:ln>
                        <a:noFill/>
                      </a:ln>
                      <a:solidFill>
                        <a:prstClr val="black"/>
                      </a:solidFill>
                      <a:effectLst/>
                      <a:uLnTx/>
                      <a:uFillTx/>
                      <a:latin typeface="Gill Sans MT" panose="020B0502020104020203" pitchFamily="34" charset="77"/>
                      <a:ea typeface="+mn-ea"/>
                      <a:cs typeface="+mn-cs"/>
                    </a:endParaRPr>
                  </a:p>
                </p:txBody>
              </p:sp>
              <p:sp>
                <p:nvSpPr>
                  <p:cNvPr id="473" name="Rounded Rectangle 472">
                    <a:extLst>
                      <a:ext uri="{FF2B5EF4-FFF2-40B4-BE49-F238E27FC236}">
                        <a16:creationId xmlns:a16="http://schemas.microsoft.com/office/drawing/2014/main" id="{FE78EACE-2882-01B1-B13A-B388149C5AA7}"/>
                      </a:ext>
                    </a:extLst>
                  </p:cNvPr>
                  <p:cNvSpPr/>
                  <p:nvPr/>
                </p:nvSpPr>
                <p:spPr>
                  <a:xfrm rot="5400000">
                    <a:off x="2199080" y="4867620"/>
                    <a:ext cx="411480" cy="365219"/>
                  </a:xfrm>
                  <a:prstGeom prst="roundRect">
                    <a:avLst>
                      <a:gd name="adj" fmla="val 0"/>
                    </a:avLst>
                  </a:prstGeom>
                  <a:solidFill>
                    <a:srgbClr val="70AD47">
                      <a:lumMod val="20000"/>
                      <a:lumOff val="8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474" name="Rounded Rectangle 473">
                    <a:extLst>
                      <a:ext uri="{FF2B5EF4-FFF2-40B4-BE49-F238E27FC236}">
                        <a16:creationId xmlns:a16="http://schemas.microsoft.com/office/drawing/2014/main" id="{81F6AEC8-BFE7-1DBB-2BBF-579AEDDFA6DF}"/>
                      </a:ext>
                    </a:extLst>
                  </p:cNvPr>
                  <p:cNvSpPr/>
                  <p:nvPr/>
                </p:nvSpPr>
                <p:spPr>
                  <a:xfrm rot="5400000">
                    <a:off x="2194986" y="5313432"/>
                    <a:ext cx="411480" cy="365219"/>
                  </a:xfrm>
                  <a:prstGeom prst="roundRect">
                    <a:avLst>
                      <a:gd name="adj" fmla="val 0"/>
                    </a:avLst>
                  </a:prstGeom>
                  <a:solidFill>
                    <a:srgbClr val="70AD47">
                      <a:lumMod val="60000"/>
                      <a:lumOff val="4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475" name="Rounded Rectangle 474">
                    <a:extLst>
                      <a:ext uri="{FF2B5EF4-FFF2-40B4-BE49-F238E27FC236}">
                        <a16:creationId xmlns:a16="http://schemas.microsoft.com/office/drawing/2014/main" id="{87EEB874-E975-ADA4-A0F4-319176565ECA}"/>
                      </a:ext>
                    </a:extLst>
                  </p:cNvPr>
                  <p:cNvSpPr/>
                  <p:nvPr/>
                </p:nvSpPr>
                <p:spPr>
                  <a:xfrm rot="5400000">
                    <a:off x="2614625" y="4867620"/>
                    <a:ext cx="411480" cy="365219"/>
                  </a:xfrm>
                  <a:prstGeom prst="roundRect">
                    <a:avLst>
                      <a:gd name="adj" fmla="val 0"/>
                    </a:avLst>
                  </a:prstGeom>
                  <a:solidFill>
                    <a:srgbClr val="70AD47">
                      <a:lumMod val="40000"/>
                      <a:lumOff val="6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Gill Sans MT" panose="020B0502020104020203" pitchFamily="34" charset="77"/>
                      <a:ea typeface="+mn-ea"/>
                      <a:cs typeface="+mn-cs"/>
                    </a:endParaRPr>
                  </a:p>
                </p:txBody>
              </p:sp>
              <p:sp>
                <p:nvSpPr>
                  <p:cNvPr id="476" name="Rounded Rectangle 475">
                    <a:extLst>
                      <a:ext uri="{FF2B5EF4-FFF2-40B4-BE49-F238E27FC236}">
                        <a16:creationId xmlns:a16="http://schemas.microsoft.com/office/drawing/2014/main" id="{3AC06E40-3EA4-3572-DA37-0183FEFFEFEC}"/>
                      </a:ext>
                    </a:extLst>
                  </p:cNvPr>
                  <p:cNvSpPr/>
                  <p:nvPr/>
                </p:nvSpPr>
                <p:spPr>
                  <a:xfrm rot="5400000">
                    <a:off x="2615378" y="5318250"/>
                    <a:ext cx="411480" cy="365219"/>
                  </a:xfrm>
                  <a:prstGeom prst="roundRect">
                    <a:avLst>
                      <a:gd name="adj" fmla="val 0"/>
                    </a:avLst>
                  </a:prstGeom>
                  <a:solidFill>
                    <a:srgbClr val="70AD47"/>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grpSp>
              <p:nvGrpSpPr>
                <p:cNvPr id="461" name="Group 460">
                  <a:extLst>
                    <a:ext uri="{FF2B5EF4-FFF2-40B4-BE49-F238E27FC236}">
                      <a16:creationId xmlns:a16="http://schemas.microsoft.com/office/drawing/2014/main" id="{082A03A4-0B0D-8ACB-F049-A3424620052D}"/>
                    </a:ext>
                  </a:extLst>
                </p:cNvPr>
                <p:cNvGrpSpPr/>
                <p:nvPr/>
              </p:nvGrpSpPr>
              <p:grpSpPr>
                <a:xfrm>
                  <a:off x="3077487" y="5137800"/>
                  <a:ext cx="865059" cy="943322"/>
                  <a:chOff x="2178267" y="4796870"/>
                  <a:chExt cx="865059" cy="943322"/>
                </a:xfrm>
              </p:grpSpPr>
              <p:sp>
                <p:nvSpPr>
                  <p:cNvPr id="467" name="Rounded Rectangle 466">
                    <a:extLst>
                      <a:ext uri="{FF2B5EF4-FFF2-40B4-BE49-F238E27FC236}">
                        <a16:creationId xmlns:a16="http://schemas.microsoft.com/office/drawing/2014/main" id="{7561E64A-F952-C777-F9D9-1FD45DDC6E1F}"/>
                      </a:ext>
                    </a:extLst>
                  </p:cNvPr>
                  <p:cNvSpPr/>
                  <p:nvPr/>
                </p:nvSpPr>
                <p:spPr>
                  <a:xfrm>
                    <a:off x="2178267" y="4796870"/>
                    <a:ext cx="865059" cy="943322"/>
                  </a:xfrm>
                  <a:prstGeom prst="roundRect">
                    <a:avLst>
                      <a:gd name="adj" fmla="val 0"/>
                    </a:avLst>
                  </a:prstGeom>
                  <a:solidFill>
                    <a:srgbClr val="E7E6E6">
                      <a:lumMod val="90000"/>
                    </a:srgbClr>
                  </a:solidFill>
                  <a:ln w="12700" cap="flat" cmpd="sng" algn="ctr">
                    <a:solidFill>
                      <a:sysClr val="windowText" lastClr="000000"/>
                    </a:solidFill>
                    <a:prstDash val="solid"/>
                    <a:miter lim="800000"/>
                  </a:ln>
                  <a:effectLst/>
                </p:spPr>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1" u="none" strike="noStrike" kern="0" cap="none" spc="0" normalizeH="0" baseline="0" noProof="0" dirty="0">
                      <a:ln>
                        <a:noFill/>
                      </a:ln>
                      <a:solidFill>
                        <a:prstClr val="black"/>
                      </a:solidFill>
                      <a:effectLst/>
                      <a:uLnTx/>
                      <a:uFillTx/>
                      <a:latin typeface="Gill Sans MT" panose="020B0502020104020203" pitchFamily="34" charset="77"/>
                      <a:ea typeface="+mn-ea"/>
                      <a:cs typeface="+mn-cs"/>
                    </a:endParaRPr>
                  </a:p>
                </p:txBody>
              </p:sp>
              <p:sp>
                <p:nvSpPr>
                  <p:cNvPr id="468" name="Rounded Rectangle 467">
                    <a:extLst>
                      <a:ext uri="{FF2B5EF4-FFF2-40B4-BE49-F238E27FC236}">
                        <a16:creationId xmlns:a16="http://schemas.microsoft.com/office/drawing/2014/main" id="{100AFF22-0F12-A58A-4791-173DE16C52A7}"/>
                      </a:ext>
                    </a:extLst>
                  </p:cNvPr>
                  <p:cNvSpPr/>
                  <p:nvPr/>
                </p:nvSpPr>
                <p:spPr>
                  <a:xfrm rot="5400000">
                    <a:off x="2199080" y="4867620"/>
                    <a:ext cx="411480" cy="365219"/>
                  </a:xfrm>
                  <a:prstGeom prst="roundRect">
                    <a:avLst>
                      <a:gd name="adj" fmla="val 0"/>
                    </a:avLst>
                  </a:prstGeom>
                  <a:solidFill>
                    <a:srgbClr val="ED7D31">
                      <a:lumMod val="20000"/>
                      <a:lumOff val="8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469" name="Rounded Rectangle 468">
                    <a:extLst>
                      <a:ext uri="{FF2B5EF4-FFF2-40B4-BE49-F238E27FC236}">
                        <a16:creationId xmlns:a16="http://schemas.microsoft.com/office/drawing/2014/main" id="{5C0D6B0C-11D0-6762-E272-577DF543FA01}"/>
                      </a:ext>
                    </a:extLst>
                  </p:cNvPr>
                  <p:cNvSpPr/>
                  <p:nvPr/>
                </p:nvSpPr>
                <p:spPr>
                  <a:xfrm rot="5400000">
                    <a:off x="2194986" y="5313432"/>
                    <a:ext cx="411480" cy="365219"/>
                  </a:xfrm>
                  <a:prstGeom prst="roundRect">
                    <a:avLst>
                      <a:gd name="adj" fmla="val 0"/>
                    </a:avLst>
                  </a:prstGeom>
                  <a:solidFill>
                    <a:srgbClr val="ED7D31">
                      <a:lumMod val="60000"/>
                      <a:lumOff val="4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470" name="Rounded Rectangle 469">
                    <a:extLst>
                      <a:ext uri="{FF2B5EF4-FFF2-40B4-BE49-F238E27FC236}">
                        <a16:creationId xmlns:a16="http://schemas.microsoft.com/office/drawing/2014/main" id="{944541EB-D25C-8596-2849-753FBB5262FC}"/>
                      </a:ext>
                    </a:extLst>
                  </p:cNvPr>
                  <p:cNvSpPr/>
                  <p:nvPr/>
                </p:nvSpPr>
                <p:spPr>
                  <a:xfrm rot="5400000">
                    <a:off x="2614625" y="4867620"/>
                    <a:ext cx="411480" cy="365219"/>
                  </a:xfrm>
                  <a:prstGeom prst="roundRect">
                    <a:avLst>
                      <a:gd name="adj" fmla="val 0"/>
                    </a:avLst>
                  </a:prstGeom>
                  <a:solidFill>
                    <a:srgbClr val="ED7D31">
                      <a:lumMod val="40000"/>
                      <a:lumOff val="6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Gill Sans MT" panose="020B0502020104020203" pitchFamily="34" charset="77"/>
                      <a:ea typeface="+mn-ea"/>
                      <a:cs typeface="+mn-cs"/>
                    </a:endParaRPr>
                  </a:p>
                </p:txBody>
              </p:sp>
              <p:sp>
                <p:nvSpPr>
                  <p:cNvPr id="471" name="Rounded Rectangle 470">
                    <a:extLst>
                      <a:ext uri="{FF2B5EF4-FFF2-40B4-BE49-F238E27FC236}">
                        <a16:creationId xmlns:a16="http://schemas.microsoft.com/office/drawing/2014/main" id="{91E524B4-3127-E7DF-868C-AE9536979EAC}"/>
                      </a:ext>
                    </a:extLst>
                  </p:cNvPr>
                  <p:cNvSpPr/>
                  <p:nvPr/>
                </p:nvSpPr>
                <p:spPr>
                  <a:xfrm rot="5400000">
                    <a:off x="2615378" y="5318250"/>
                    <a:ext cx="411480" cy="365219"/>
                  </a:xfrm>
                  <a:prstGeom prst="roundRect">
                    <a:avLst>
                      <a:gd name="adj" fmla="val 0"/>
                    </a:avLst>
                  </a:prstGeom>
                  <a:solidFill>
                    <a:srgbClr val="ED7D31"/>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sp>
              <p:nvSpPr>
                <p:cNvPr id="462" name="Rectangle 461">
                  <a:extLst>
                    <a:ext uri="{FF2B5EF4-FFF2-40B4-BE49-F238E27FC236}">
                      <a16:creationId xmlns:a16="http://schemas.microsoft.com/office/drawing/2014/main" id="{713D649C-093A-0227-D671-948FDDD432BD}"/>
                    </a:ext>
                  </a:extLst>
                </p:cNvPr>
                <p:cNvSpPr/>
                <p:nvPr/>
              </p:nvSpPr>
              <p:spPr>
                <a:xfrm>
                  <a:off x="2128130" y="4836988"/>
                  <a:ext cx="1801924" cy="160798"/>
                </a:xfrm>
                <a:prstGeom prst="rect">
                  <a:avLst/>
                </a:prstGeom>
                <a:solidFill>
                  <a:srgbClr val="E7E6E6">
                    <a:lumMod val="90000"/>
                  </a:srgbClr>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Interconnect</a:t>
                  </a:r>
                </a:p>
              </p:txBody>
            </p:sp>
            <p:cxnSp>
              <p:nvCxnSpPr>
                <p:cNvPr id="463" name="Straight Arrow Connector 462">
                  <a:extLst>
                    <a:ext uri="{FF2B5EF4-FFF2-40B4-BE49-F238E27FC236}">
                      <a16:creationId xmlns:a16="http://schemas.microsoft.com/office/drawing/2014/main" id="{A0A8C19C-1DD9-4328-5C3E-CAF6579DDC11}"/>
                    </a:ext>
                  </a:extLst>
                </p:cNvPr>
                <p:cNvCxnSpPr>
                  <a:cxnSpLocks/>
                  <a:stCxn id="482" idx="2"/>
                </p:cNvCxnSpPr>
                <p:nvPr/>
              </p:nvCxnSpPr>
              <p:spPr>
                <a:xfrm>
                  <a:off x="2566205" y="4708002"/>
                  <a:ext cx="0" cy="128987"/>
                </a:xfrm>
                <a:prstGeom prst="straightConnector1">
                  <a:avLst/>
                </a:prstGeom>
                <a:noFill/>
                <a:ln w="12700" cap="flat" cmpd="sng" algn="ctr">
                  <a:solidFill>
                    <a:sysClr val="windowText" lastClr="000000"/>
                  </a:solidFill>
                  <a:prstDash val="solid"/>
                  <a:miter lim="800000"/>
                  <a:headEnd type="triangle" w="sm" len="sm"/>
                  <a:tailEnd type="triangle" w="sm" len="sm"/>
                </a:ln>
                <a:effectLst/>
              </p:spPr>
            </p:cxnSp>
            <p:cxnSp>
              <p:nvCxnSpPr>
                <p:cNvPr id="464" name="Straight Arrow Connector 463">
                  <a:extLst>
                    <a:ext uri="{FF2B5EF4-FFF2-40B4-BE49-F238E27FC236}">
                      <a16:creationId xmlns:a16="http://schemas.microsoft.com/office/drawing/2014/main" id="{D1D195AB-E475-6CD1-91DF-E2E3833F2000}"/>
                    </a:ext>
                  </a:extLst>
                </p:cNvPr>
                <p:cNvCxnSpPr>
                  <a:cxnSpLocks/>
                </p:cNvCxnSpPr>
                <p:nvPr/>
              </p:nvCxnSpPr>
              <p:spPr>
                <a:xfrm>
                  <a:off x="3510017" y="4708001"/>
                  <a:ext cx="0" cy="128987"/>
                </a:xfrm>
                <a:prstGeom prst="straightConnector1">
                  <a:avLst/>
                </a:prstGeom>
                <a:noFill/>
                <a:ln w="12700" cap="flat" cmpd="sng" algn="ctr">
                  <a:solidFill>
                    <a:sysClr val="windowText" lastClr="000000"/>
                  </a:solidFill>
                  <a:prstDash val="solid"/>
                  <a:miter lim="800000"/>
                  <a:headEnd type="triangle" w="sm" len="sm"/>
                  <a:tailEnd type="triangle" w="sm" len="sm"/>
                </a:ln>
                <a:effectLst/>
              </p:spPr>
            </p:cxnSp>
            <p:cxnSp>
              <p:nvCxnSpPr>
                <p:cNvPr id="465" name="Straight Arrow Connector 464">
                  <a:extLst>
                    <a:ext uri="{FF2B5EF4-FFF2-40B4-BE49-F238E27FC236}">
                      <a16:creationId xmlns:a16="http://schemas.microsoft.com/office/drawing/2014/main" id="{47BC1C77-BA7C-3AB5-B469-119068D297FE}"/>
                    </a:ext>
                  </a:extLst>
                </p:cNvPr>
                <p:cNvCxnSpPr>
                  <a:cxnSpLocks/>
                </p:cNvCxnSpPr>
                <p:nvPr/>
              </p:nvCxnSpPr>
              <p:spPr>
                <a:xfrm>
                  <a:off x="2566205" y="4997787"/>
                  <a:ext cx="0" cy="128987"/>
                </a:xfrm>
                <a:prstGeom prst="straightConnector1">
                  <a:avLst/>
                </a:prstGeom>
                <a:noFill/>
                <a:ln w="12700" cap="flat" cmpd="sng" algn="ctr">
                  <a:solidFill>
                    <a:sysClr val="windowText" lastClr="000000"/>
                  </a:solidFill>
                  <a:prstDash val="solid"/>
                  <a:miter lim="800000"/>
                  <a:headEnd type="triangle" w="sm" len="sm"/>
                  <a:tailEnd type="triangle" w="sm" len="sm"/>
                </a:ln>
                <a:effectLst/>
              </p:spPr>
            </p:cxnSp>
            <p:cxnSp>
              <p:nvCxnSpPr>
                <p:cNvPr id="466" name="Straight Arrow Connector 465">
                  <a:extLst>
                    <a:ext uri="{FF2B5EF4-FFF2-40B4-BE49-F238E27FC236}">
                      <a16:creationId xmlns:a16="http://schemas.microsoft.com/office/drawing/2014/main" id="{081D258B-2FE3-1B95-B4A2-5E2634C26F18}"/>
                    </a:ext>
                  </a:extLst>
                </p:cNvPr>
                <p:cNvCxnSpPr>
                  <a:cxnSpLocks/>
                </p:cNvCxnSpPr>
                <p:nvPr/>
              </p:nvCxnSpPr>
              <p:spPr>
                <a:xfrm>
                  <a:off x="3510017" y="4997786"/>
                  <a:ext cx="0" cy="128987"/>
                </a:xfrm>
                <a:prstGeom prst="straightConnector1">
                  <a:avLst/>
                </a:prstGeom>
                <a:noFill/>
                <a:ln w="12700" cap="flat" cmpd="sng" algn="ctr">
                  <a:solidFill>
                    <a:sysClr val="windowText" lastClr="000000"/>
                  </a:solidFill>
                  <a:prstDash val="solid"/>
                  <a:miter lim="800000"/>
                  <a:headEnd type="triangle" w="sm" len="sm"/>
                  <a:tailEnd type="triangle" w="sm" len="sm"/>
                </a:ln>
                <a:effectLst/>
              </p:spPr>
            </p:cxnSp>
          </p:grpSp>
          <p:grpSp>
            <p:nvGrpSpPr>
              <p:cNvPr id="453" name="Group 452">
                <a:extLst>
                  <a:ext uri="{FF2B5EF4-FFF2-40B4-BE49-F238E27FC236}">
                    <a16:creationId xmlns:a16="http://schemas.microsoft.com/office/drawing/2014/main" id="{4240D565-124C-98B3-A3BE-2D7A7689CCA2}"/>
                  </a:ext>
                </a:extLst>
              </p:cNvPr>
              <p:cNvGrpSpPr/>
              <p:nvPr/>
            </p:nvGrpSpPr>
            <p:grpSpPr>
              <a:xfrm>
                <a:off x="1534172" y="3563012"/>
                <a:ext cx="1551595" cy="2466507"/>
                <a:chOff x="1732888" y="3563011"/>
                <a:chExt cx="1551595" cy="2466507"/>
              </a:xfrm>
            </p:grpSpPr>
            <p:sp>
              <p:nvSpPr>
                <p:cNvPr id="454" name="TextBox 453">
                  <a:extLst>
                    <a:ext uri="{FF2B5EF4-FFF2-40B4-BE49-F238E27FC236}">
                      <a16:creationId xmlns:a16="http://schemas.microsoft.com/office/drawing/2014/main" id="{A28B67D5-C3A5-A6CF-DE40-52D7D6322160}"/>
                    </a:ext>
                  </a:extLst>
                </p:cNvPr>
                <p:cNvSpPr txBox="1"/>
                <p:nvPr/>
              </p:nvSpPr>
              <p:spPr>
                <a:xfrm>
                  <a:off x="2540578" y="5860241"/>
                  <a:ext cx="743905" cy="16927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Vault 4</a:t>
                  </a:r>
                </a:p>
              </p:txBody>
            </p:sp>
            <p:sp>
              <p:nvSpPr>
                <p:cNvPr id="455" name="TextBox 454">
                  <a:extLst>
                    <a:ext uri="{FF2B5EF4-FFF2-40B4-BE49-F238E27FC236}">
                      <a16:creationId xmlns:a16="http://schemas.microsoft.com/office/drawing/2014/main" id="{1177FBE4-C730-DEA9-6C57-BCD722F54A40}"/>
                    </a:ext>
                  </a:extLst>
                </p:cNvPr>
                <p:cNvSpPr txBox="1"/>
                <p:nvPr/>
              </p:nvSpPr>
              <p:spPr>
                <a:xfrm>
                  <a:off x="1732888" y="5860241"/>
                  <a:ext cx="743905" cy="16927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Vault 3</a:t>
                  </a:r>
                </a:p>
              </p:txBody>
            </p:sp>
            <p:sp>
              <p:nvSpPr>
                <p:cNvPr id="456" name="TextBox 455">
                  <a:extLst>
                    <a:ext uri="{FF2B5EF4-FFF2-40B4-BE49-F238E27FC236}">
                      <a16:creationId xmlns:a16="http://schemas.microsoft.com/office/drawing/2014/main" id="{62BE0BEC-BC46-663E-BAC8-3D1497699D8C}"/>
                    </a:ext>
                  </a:extLst>
                </p:cNvPr>
                <p:cNvSpPr txBox="1"/>
                <p:nvPr/>
              </p:nvSpPr>
              <p:spPr>
                <a:xfrm>
                  <a:off x="1734091" y="3563012"/>
                  <a:ext cx="743905" cy="16927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Vault 1</a:t>
                  </a:r>
                </a:p>
              </p:txBody>
            </p:sp>
            <p:sp>
              <p:nvSpPr>
                <p:cNvPr id="457" name="TextBox 456">
                  <a:extLst>
                    <a:ext uri="{FF2B5EF4-FFF2-40B4-BE49-F238E27FC236}">
                      <a16:creationId xmlns:a16="http://schemas.microsoft.com/office/drawing/2014/main" id="{B0BE733F-4AFB-7401-2342-F3A2F8492E8B}"/>
                    </a:ext>
                  </a:extLst>
                </p:cNvPr>
                <p:cNvSpPr txBox="1"/>
                <p:nvPr/>
              </p:nvSpPr>
              <p:spPr>
                <a:xfrm>
                  <a:off x="2534086" y="3563011"/>
                  <a:ext cx="743905" cy="16927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Vault 2</a:t>
                  </a:r>
                </a:p>
              </p:txBody>
            </p:sp>
          </p:grpSp>
        </p:grpSp>
        <p:sp>
          <p:nvSpPr>
            <p:cNvPr id="451" name="TextBox 450">
              <a:extLst>
                <a:ext uri="{FF2B5EF4-FFF2-40B4-BE49-F238E27FC236}">
                  <a16:creationId xmlns:a16="http://schemas.microsoft.com/office/drawing/2014/main" id="{00DD2155-4340-3B8F-51F9-C0A60B032DDC}"/>
                </a:ext>
              </a:extLst>
            </p:cNvPr>
            <p:cNvSpPr txBox="1"/>
            <p:nvPr/>
          </p:nvSpPr>
          <p:spPr>
            <a:xfrm>
              <a:off x="3130890" y="3236774"/>
              <a:ext cx="1672692" cy="246221"/>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Local</a:t>
              </a:r>
              <a:endParaRPr kumimoji="0" lang="en-US" sz="1100" b="1"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endParaRPr>
            </a:p>
          </p:txBody>
        </p:sp>
      </p:grpSp>
      <p:grpSp>
        <p:nvGrpSpPr>
          <p:cNvPr id="487" name="Group 486">
            <a:extLst>
              <a:ext uri="{FF2B5EF4-FFF2-40B4-BE49-F238E27FC236}">
                <a16:creationId xmlns:a16="http://schemas.microsoft.com/office/drawing/2014/main" id="{80B8D136-9467-19E3-5634-887205ECEB74}"/>
              </a:ext>
            </a:extLst>
          </p:cNvPr>
          <p:cNvGrpSpPr/>
          <p:nvPr/>
        </p:nvGrpSpPr>
        <p:grpSpPr>
          <a:xfrm>
            <a:off x="5018873" y="2523171"/>
            <a:ext cx="1672693" cy="2716080"/>
            <a:chOff x="4909849" y="3262912"/>
            <a:chExt cx="1672693" cy="2716080"/>
          </a:xfrm>
        </p:grpSpPr>
        <p:grpSp>
          <p:nvGrpSpPr>
            <p:cNvPr id="488" name="Group 487">
              <a:extLst>
                <a:ext uri="{FF2B5EF4-FFF2-40B4-BE49-F238E27FC236}">
                  <a16:creationId xmlns:a16="http://schemas.microsoft.com/office/drawing/2014/main" id="{538091FB-0065-A39E-A2B0-9B148C6217B8}"/>
                </a:ext>
              </a:extLst>
            </p:cNvPr>
            <p:cNvGrpSpPr/>
            <p:nvPr/>
          </p:nvGrpSpPr>
          <p:grpSpPr>
            <a:xfrm>
              <a:off x="4978242" y="3512485"/>
              <a:ext cx="1536192" cy="2466507"/>
              <a:chOff x="3354291" y="3563012"/>
              <a:chExt cx="1552494" cy="2466507"/>
            </a:xfrm>
          </p:grpSpPr>
          <p:grpSp>
            <p:nvGrpSpPr>
              <p:cNvPr id="490" name="Group 489">
                <a:extLst>
                  <a:ext uri="{FF2B5EF4-FFF2-40B4-BE49-F238E27FC236}">
                    <a16:creationId xmlns:a16="http://schemas.microsoft.com/office/drawing/2014/main" id="{0FDA6983-4A36-5938-CA2D-D0228FC6E4A7}"/>
                  </a:ext>
                </a:extLst>
              </p:cNvPr>
              <p:cNvGrpSpPr/>
              <p:nvPr/>
            </p:nvGrpSpPr>
            <p:grpSpPr>
              <a:xfrm>
                <a:off x="3354291" y="3737063"/>
                <a:ext cx="1541021" cy="2109937"/>
                <a:chOff x="2128130" y="3764680"/>
                <a:chExt cx="1814416" cy="2316442"/>
              </a:xfrm>
            </p:grpSpPr>
            <p:grpSp>
              <p:nvGrpSpPr>
                <p:cNvPr id="496" name="Group 495">
                  <a:extLst>
                    <a:ext uri="{FF2B5EF4-FFF2-40B4-BE49-F238E27FC236}">
                      <a16:creationId xmlns:a16="http://schemas.microsoft.com/office/drawing/2014/main" id="{50697EE7-B36E-A092-EB6E-F1D31F34D50E}"/>
                    </a:ext>
                  </a:extLst>
                </p:cNvPr>
                <p:cNvGrpSpPr/>
                <p:nvPr/>
              </p:nvGrpSpPr>
              <p:grpSpPr>
                <a:xfrm>
                  <a:off x="2133675" y="3764680"/>
                  <a:ext cx="865059" cy="943322"/>
                  <a:chOff x="2178267" y="4796870"/>
                  <a:chExt cx="865059" cy="943322"/>
                </a:xfrm>
              </p:grpSpPr>
              <p:sp>
                <p:nvSpPr>
                  <p:cNvPr id="520" name="Rounded Rectangle 519">
                    <a:extLst>
                      <a:ext uri="{FF2B5EF4-FFF2-40B4-BE49-F238E27FC236}">
                        <a16:creationId xmlns:a16="http://schemas.microsoft.com/office/drawing/2014/main" id="{DEA10163-A0D9-19EE-1881-4D8BEDAC3EAA}"/>
                      </a:ext>
                    </a:extLst>
                  </p:cNvPr>
                  <p:cNvSpPr/>
                  <p:nvPr/>
                </p:nvSpPr>
                <p:spPr>
                  <a:xfrm>
                    <a:off x="2178267" y="4796870"/>
                    <a:ext cx="865059" cy="943322"/>
                  </a:xfrm>
                  <a:prstGeom prst="roundRect">
                    <a:avLst>
                      <a:gd name="adj" fmla="val 0"/>
                    </a:avLst>
                  </a:prstGeom>
                  <a:solidFill>
                    <a:srgbClr val="E7E6E6">
                      <a:lumMod val="90000"/>
                    </a:srgbClr>
                  </a:solidFill>
                  <a:ln w="12700" cap="flat" cmpd="sng" algn="ctr">
                    <a:solidFill>
                      <a:sysClr val="windowText" lastClr="000000"/>
                    </a:solidFill>
                    <a:prstDash val="solid"/>
                    <a:miter lim="800000"/>
                  </a:ln>
                  <a:effectLst/>
                </p:spPr>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1" u="none" strike="noStrike" kern="0" cap="none" spc="0" normalizeH="0" baseline="0" noProof="0" dirty="0">
                      <a:ln>
                        <a:noFill/>
                      </a:ln>
                      <a:solidFill>
                        <a:prstClr val="black"/>
                      </a:solidFill>
                      <a:effectLst/>
                      <a:uLnTx/>
                      <a:uFillTx/>
                      <a:latin typeface="Gill Sans MT" panose="020B0502020104020203" pitchFamily="34" charset="77"/>
                      <a:ea typeface="+mn-ea"/>
                      <a:cs typeface="+mn-cs"/>
                    </a:endParaRPr>
                  </a:p>
                </p:txBody>
              </p:sp>
              <p:sp>
                <p:nvSpPr>
                  <p:cNvPr id="521" name="Rounded Rectangle 520">
                    <a:extLst>
                      <a:ext uri="{FF2B5EF4-FFF2-40B4-BE49-F238E27FC236}">
                        <a16:creationId xmlns:a16="http://schemas.microsoft.com/office/drawing/2014/main" id="{960977BC-F716-AC83-F991-DB12F078AE6B}"/>
                      </a:ext>
                    </a:extLst>
                  </p:cNvPr>
                  <p:cNvSpPr/>
                  <p:nvPr/>
                </p:nvSpPr>
                <p:spPr>
                  <a:xfrm rot="5400000">
                    <a:off x="2199080" y="4867620"/>
                    <a:ext cx="411480" cy="365219"/>
                  </a:xfrm>
                  <a:prstGeom prst="roundRect">
                    <a:avLst>
                      <a:gd name="adj" fmla="val 0"/>
                    </a:avLst>
                  </a:prstGeom>
                  <a:solidFill>
                    <a:srgbClr val="5B9BD5">
                      <a:lumMod val="20000"/>
                      <a:lumOff val="8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522" name="Rounded Rectangle 521">
                    <a:extLst>
                      <a:ext uri="{FF2B5EF4-FFF2-40B4-BE49-F238E27FC236}">
                        <a16:creationId xmlns:a16="http://schemas.microsoft.com/office/drawing/2014/main" id="{FC74C426-BC82-D6E8-8F5E-C5DA443562AF}"/>
                      </a:ext>
                    </a:extLst>
                  </p:cNvPr>
                  <p:cNvSpPr/>
                  <p:nvPr/>
                </p:nvSpPr>
                <p:spPr>
                  <a:xfrm rot="5400000">
                    <a:off x="2194986" y="5313432"/>
                    <a:ext cx="411480" cy="365219"/>
                  </a:xfrm>
                  <a:prstGeom prst="roundRect">
                    <a:avLst>
                      <a:gd name="adj" fmla="val 0"/>
                    </a:avLst>
                  </a:prstGeom>
                  <a:solidFill>
                    <a:srgbClr val="70AD47">
                      <a:lumMod val="20000"/>
                      <a:lumOff val="8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523" name="Rounded Rectangle 522">
                    <a:extLst>
                      <a:ext uri="{FF2B5EF4-FFF2-40B4-BE49-F238E27FC236}">
                        <a16:creationId xmlns:a16="http://schemas.microsoft.com/office/drawing/2014/main" id="{9B8B491A-79D7-1489-B784-B256C9F128D8}"/>
                      </a:ext>
                    </a:extLst>
                  </p:cNvPr>
                  <p:cNvSpPr/>
                  <p:nvPr/>
                </p:nvSpPr>
                <p:spPr>
                  <a:xfrm rot="5400000">
                    <a:off x="2614625" y="4867620"/>
                    <a:ext cx="411480" cy="365219"/>
                  </a:xfrm>
                  <a:prstGeom prst="roundRect">
                    <a:avLst>
                      <a:gd name="adj" fmla="val 0"/>
                    </a:avLst>
                  </a:prstGeom>
                  <a:solidFill>
                    <a:srgbClr val="FFC000">
                      <a:lumMod val="20000"/>
                      <a:lumOff val="8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Gill Sans MT" panose="020B0502020104020203" pitchFamily="34" charset="77"/>
                      <a:ea typeface="+mn-ea"/>
                      <a:cs typeface="+mn-cs"/>
                    </a:endParaRPr>
                  </a:p>
                </p:txBody>
              </p:sp>
              <p:sp>
                <p:nvSpPr>
                  <p:cNvPr id="524" name="Rounded Rectangle 523">
                    <a:extLst>
                      <a:ext uri="{FF2B5EF4-FFF2-40B4-BE49-F238E27FC236}">
                        <a16:creationId xmlns:a16="http://schemas.microsoft.com/office/drawing/2014/main" id="{0BD779DF-F267-A56F-DA95-7C212D163627}"/>
                      </a:ext>
                    </a:extLst>
                  </p:cNvPr>
                  <p:cNvSpPr/>
                  <p:nvPr/>
                </p:nvSpPr>
                <p:spPr>
                  <a:xfrm rot="5400000">
                    <a:off x="2615378" y="5318250"/>
                    <a:ext cx="411480" cy="365219"/>
                  </a:xfrm>
                  <a:prstGeom prst="roundRect">
                    <a:avLst>
                      <a:gd name="adj" fmla="val 0"/>
                    </a:avLst>
                  </a:prstGeom>
                  <a:solidFill>
                    <a:srgbClr val="ED7D31">
                      <a:lumMod val="20000"/>
                      <a:lumOff val="8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grpSp>
              <p:nvGrpSpPr>
                <p:cNvPr id="497" name="Group 496">
                  <a:extLst>
                    <a:ext uri="{FF2B5EF4-FFF2-40B4-BE49-F238E27FC236}">
                      <a16:creationId xmlns:a16="http://schemas.microsoft.com/office/drawing/2014/main" id="{F49BF786-7A25-1984-6B3D-E6D1AC44183B}"/>
                    </a:ext>
                  </a:extLst>
                </p:cNvPr>
                <p:cNvGrpSpPr/>
                <p:nvPr/>
              </p:nvGrpSpPr>
              <p:grpSpPr>
                <a:xfrm>
                  <a:off x="3067376" y="3764680"/>
                  <a:ext cx="865059" cy="943322"/>
                  <a:chOff x="2178267" y="4796870"/>
                  <a:chExt cx="865059" cy="943322"/>
                </a:xfrm>
              </p:grpSpPr>
              <p:sp>
                <p:nvSpPr>
                  <p:cNvPr id="515" name="Rounded Rectangle 514">
                    <a:extLst>
                      <a:ext uri="{FF2B5EF4-FFF2-40B4-BE49-F238E27FC236}">
                        <a16:creationId xmlns:a16="http://schemas.microsoft.com/office/drawing/2014/main" id="{E5AF8D15-F36B-1B15-777F-D47B36A6F820}"/>
                      </a:ext>
                    </a:extLst>
                  </p:cNvPr>
                  <p:cNvSpPr/>
                  <p:nvPr/>
                </p:nvSpPr>
                <p:spPr>
                  <a:xfrm>
                    <a:off x="2178267" y="4796870"/>
                    <a:ext cx="865059" cy="943322"/>
                  </a:xfrm>
                  <a:prstGeom prst="roundRect">
                    <a:avLst>
                      <a:gd name="adj" fmla="val 0"/>
                    </a:avLst>
                  </a:prstGeom>
                  <a:solidFill>
                    <a:srgbClr val="E7E6E6">
                      <a:lumMod val="90000"/>
                    </a:srgbClr>
                  </a:solidFill>
                  <a:ln w="12700" cap="flat" cmpd="sng" algn="ctr">
                    <a:solidFill>
                      <a:sysClr val="windowText" lastClr="000000"/>
                    </a:solidFill>
                    <a:prstDash val="solid"/>
                    <a:miter lim="800000"/>
                  </a:ln>
                  <a:effectLst/>
                </p:spPr>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1" u="none" strike="noStrike" kern="0" cap="none" spc="0" normalizeH="0" baseline="0" noProof="0" dirty="0">
                      <a:ln>
                        <a:noFill/>
                      </a:ln>
                      <a:solidFill>
                        <a:prstClr val="black"/>
                      </a:solidFill>
                      <a:effectLst/>
                      <a:uLnTx/>
                      <a:uFillTx/>
                      <a:latin typeface="Gill Sans MT" panose="020B0502020104020203" pitchFamily="34" charset="77"/>
                      <a:ea typeface="+mn-ea"/>
                      <a:cs typeface="+mn-cs"/>
                    </a:endParaRPr>
                  </a:p>
                </p:txBody>
              </p:sp>
              <p:sp>
                <p:nvSpPr>
                  <p:cNvPr id="516" name="Rounded Rectangle 515">
                    <a:extLst>
                      <a:ext uri="{FF2B5EF4-FFF2-40B4-BE49-F238E27FC236}">
                        <a16:creationId xmlns:a16="http://schemas.microsoft.com/office/drawing/2014/main" id="{8D584919-5553-EB46-0B82-9AACBF8F0F1A}"/>
                      </a:ext>
                    </a:extLst>
                  </p:cNvPr>
                  <p:cNvSpPr/>
                  <p:nvPr/>
                </p:nvSpPr>
                <p:spPr>
                  <a:xfrm rot="5400000">
                    <a:off x="2199080" y="4867620"/>
                    <a:ext cx="411480" cy="365219"/>
                  </a:xfrm>
                  <a:prstGeom prst="roundRect">
                    <a:avLst>
                      <a:gd name="adj" fmla="val 0"/>
                    </a:avLst>
                  </a:prstGeom>
                  <a:solidFill>
                    <a:srgbClr val="5B9BD5">
                      <a:lumMod val="40000"/>
                      <a:lumOff val="6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517" name="Rounded Rectangle 516">
                    <a:extLst>
                      <a:ext uri="{FF2B5EF4-FFF2-40B4-BE49-F238E27FC236}">
                        <a16:creationId xmlns:a16="http://schemas.microsoft.com/office/drawing/2014/main" id="{00D31618-75B3-2882-8A2C-D63C72C687FC}"/>
                      </a:ext>
                    </a:extLst>
                  </p:cNvPr>
                  <p:cNvSpPr/>
                  <p:nvPr/>
                </p:nvSpPr>
                <p:spPr>
                  <a:xfrm rot="5400000">
                    <a:off x="2194986" y="5313432"/>
                    <a:ext cx="411480" cy="365219"/>
                  </a:xfrm>
                  <a:prstGeom prst="roundRect">
                    <a:avLst>
                      <a:gd name="adj" fmla="val 0"/>
                    </a:avLst>
                  </a:prstGeom>
                  <a:solidFill>
                    <a:srgbClr val="70AD47">
                      <a:lumMod val="40000"/>
                      <a:lumOff val="6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518" name="Rounded Rectangle 517">
                    <a:extLst>
                      <a:ext uri="{FF2B5EF4-FFF2-40B4-BE49-F238E27FC236}">
                        <a16:creationId xmlns:a16="http://schemas.microsoft.com/office/drawing/2014/main" id="{F3283C18-C820-AD92-3DAB-65398766520B}"/>
                      </a:ext>
                    </a:extLst>
                  </p:cNvPr>
                  <p:cNvSpPr/>
                  <p:nvPr/>
                </p:nvSpPr>
                <p:spPr>
                  <a:xfrm rot="5400000">
                    <a:off x="2614625" y="4867620"/>
                    <a:ext cx="411480" cy="365219"/>
                  </a:xfrm>
                  <a:prstGeom prst="roundRect">
                    <a:avLst>
                      <a:gd name="adj" fmla="val 0"/>
                    </a:avLst>
                  </a:prstGeom>
                  <a:solidFill>
                    <a:srgbClr val="FFC000">
                      <a:lumMod val="40000"/>
                      <a:lumOff val="6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Gill Sans MT" panose="020B0502020104020203" pitchFamily="34" charset="77"/>
                      <a:ea typeface="+mn-ea"/>
                      <a:cs typeface="+mn-cs"/>
                    </a:endParaRPr>
                  </a:p>
                </p:txBody>
              </p:sp>
              <p:sp>
                <p:nvSpPr>
                  <p:cNvPr id="519" name="Rounded Rectangle 518">
                    <a:extLst>
                      <a:ext uri="{FF2B5EF4-FFF2-40B4-BE49-F238E27FC236}">
                        <a16:creationId xmlns:a16="http://schemas.microsoft.com/office/drawing/2014/main" id="{7A97812B-929E-5B42-D849-21F5C271104D}"/>
                      </a:ext>
                    </a:extLst>
                  </p:cNvPr>
                  <p:cNvSpPr/>
                  <p:nvPr/>
                </p:nvSpPr>
                <p:spPr>
                  <a:xfrm rot="5400000">
                    <a:off x="2615378" y="5318250"/>
                    <a:ext cx="411480" cy="365219"/>
                  </a:xfrm>
                  <a:prstGeom prst="roundRect">
                    <a:avLst>
                      <a:gd name="adj" fmla="val 0"/>
                    </a:avLst>
                  </a:prstGeom>
                  <a:solidFill>
                    <a:srgbClr val="ED7D31">
                      <a:lumMod val="40000"/>
                      <a:lumOff val="6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grpSp>
              <p:nvGrpSpPr>
                <p:cNvPr id="498" name="Group 497">
                  <a:extLst>
                    <a:ext uri="{FF2B5EF4-FFF2-40B4-BE49-F238E27FC236}">
                      <a16:creationId xmlns:a16="http://schemas.microsoft.com/office/drawing/2014/main" id="{BE35751F-C8B7-ED49-B499-D7888B36DC01}"/>
                    </a:ext>
                  </a:extLst>
                </p:cNvPr>
                <p:cNvGrpSpPr/>
                <p:nvPr/>
              </p:nvGrpSpPr>
              <p:grpSpPr>
                <a:xfrm>
                  <a:off x="2135806" y="5137800"/>
                  <a:ext cx="865059" cy="943322"/>
                  <a:chOff x="2178267" y="4796870"/>
                  <a:chExt cx="865059" cy="943322"/>
                </a:xfrm>
              </p:grpSpPr>
              <p:sp>
                <p:nvSpPr>
                  <p:cNvPr id="510" name="Rounded Rectangle 509">
                    <a:extLst>
                      <a:ext uri="{FF2B5EF4-FFF2-40B4-BE49-F238E27FC236}">
                        <a16:creationId xmlns:a16="http://schemas.microsoft.com/office/drawing/2014/main" id="{D1A5E923-8C6C-F4F8-B644-48CEDD87433C}"/>
                      </a:ext>
                    </a:extLst>
                  </p:cNvPr>
                  <p:cNvSpPr/>
                  <p:nvPr/>
                </p:nvSpPr>
                <p:spPr>
                  <a:xfrm>
                    <a:off x="2178267" y="4796870"/>
                    <a:ext cx="865059" cy="943322"/>
                  </a:xfrm>
                  <a:prstGeom prst="roundRect">
                    <a:avLst>
                      <a:gd name="adj" fmla="val 0"/>
                    </a:avLst>
                  </a:prstGeom>
                  <a:solidFill>
                    <a:srgbClr val="E7E6E6">
                      <a:lumMod val="90000"/>
                    </a:srgbClr>
                  </a:solidFill>
                  <a:ln w="12700" cap="flat" cmpd="sng" algn="ctr">
                    <a:solidFill>
                      <a:sysClr val="windowText" lastClr="000000"/>
                    </a:solidFill>
                    <a:prstDash val="solid"/>
                    <a:miter lim="800000"/>
                  </a:ln>
                  <a:effectLst/>
                </p:spPr>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1" u="none" strike="noStrike" kern="0" cap="none" spc="0" normalizeH="0" baseline="0" noProof="0" dirty="0">
                      <a:ln>
                        <a:noFill/>
                      </a:ln>
                      <a:solidFill>
                        <a:prstClr val="black"/>
                      </a:solidFill>
                      <a:effectLst/>
                      <a:uLnTx/>
                      <a:uFillTx/>
                      <a:latin typeface="Gill Sans MT" panose="020B0502020104020203" pitchFamily="34" charset="77"/>
                      <a:ea typeface="+mn-ea"/>
                      <a:cs typeface="+mn-cs"/>
                    </a:endParaRPr>
                  </a:p>
                </p:txBody>
              </p:sp>
              <p:sp>
                <p:nvSpPr>
                  <p:cNvPr id="511" name="Rounded Rectangle 510">
                    <a:extLst>
                      <a:ext uri="{FF2B5EF4-FFF2-40B4-BE49-F238E27FC236}">
                        <a16:creationId xmlns:a16="http://schemas.microsoft.com/office/drawing/2014/main" id="{8FE0E6CB-20C8-B029-EE92-CBEA84FC1E5D}"/>
                      </a:ext>
                    </a:extLst>
                  </p:cNvPr>
                  <p:cNvSpPr/>
                  <p:nvPr/>
                </p:nvSpPr>
                <p:spPr>
                  <a:xfrm rot="5400000">
                    <a:off x="2199080" y="4867620"/>
                    <a:ext cx="411480" cy="365219"/>
                  </a:xfrm>
                  <a:prstGeom prst="roundRect">
                    <a:avLst>
                      <a:gd name="adj" fmla="val 0"/>
                    </a:avLst>
                  </a:prstGeom>
                  <a:solidFill>
                    <a:srgbClr val="5B9BD5">
                      <a:lumMod val="60000"/>
                      <a:lumOff val="4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512" name="Rounded Rectangle 511">
                    <a:extLst>
                      <a:ext uri="{FF2B5EF4-FFF2-40B4-BE49-F238E27FC236}">
                        <a16:creationId xmlns:a16="http://schemas.microsoft.com/office/drawing/2014/main" id="{DC89D803-624C-E6C4-64F6-AF5D21D1B4F2}"/>
                      </a:ext>
                    </a:extLst>
                  </p:cNvPr>
                  <p:cNvSpPr/>
                  <p:nvPr/>
                </p:nvSpPr>
                <p:spPr>
                  <a:xfrm rot="5400000">
                    <a:off x="2194986" y="5313432"/>
                    <a:ext cx="411480" cy="365219"/>
                  </a:xfrm>
                  <a:prstGeom prst="roundRect">
                    <a:avLst>
                      <a:gd name="adj" fmla="val 0"/>
                    </a:avLst>
                  </a:prstGeom>
                  <a:solidFill>
                    <a:srgbClr val="70AD47">
                      <a:lumMod val="60000"/>
                      <a:lumOff val="4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513" name="Rounded Rectangle 512">
                    <a:extLst>
                      <a:ext uri="{FF2B5EF4-FFF2-40B4-BE49-F238E27FC236}">
                        <a16:creationId xmlns:a16="http://schemas.microsoft.com/office/drawing/2014/main" id="{0E623632-15A9-23B7-E968-C751F5416B12}"/>
                      </a:ext>
                    </a:extLst>
                  </p:cNvPr>
                  <p:cNvSpPr/>
                  <p:nvPr/>
                </p:nvSpPr>
                <p:spPr>
                  <a:xfrm rot="5400000">
                    <a:off x="2614625" y="4867620"/>
                    <a:ext cx="411480" cy="365219"/>
                  </a:xfrm>
                  <a:prstGeom prst="roundRect">
                    <a:avLst>
                      <a:gd name="adj" fmla="val 0"/>
                    </a:avLst>
                  </a:prstGeom>
                  <a:solidFill>
                    <a:srgbClr val="FFC000">
                      <a:lumMod val="60000"/>
                      <a:lumOff val="4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Gill Sans MT" panose="020B0502020104020203" pitchFamily="34" charset="77"/>
                      <a:ea typeface="+mn-ea"/>
                      <a:cs typeface="+mn-cs"/>
                    </a:endParaRPr>
                  </a:p>
                </p:txBody>
              </p:sp>
              <p:sp>
                <p:nvSpPr>
                  <p:cNvPr id="514" name="Rounded Rectangle 513">
                    <a:extLst>
                      <a:ext uri="{FF2B5EF4-FFF2-40B4-BE49-F238E27FC236}">
                        <a16:creationId xmlns:a16="http://schemas.microsoft.com/office/drawing/2014/main" id="{41D31A17-0CD5-1AF7-5F7A-E3502A090FFC}"/>
                      </a:ext>
                    </a:extLst>
                  </p:cNvPr>
                  <p:cNvSpPr/>
                  <p:nvPr/>
                </p:nvSpPr>
                <p:spPr>
                  <a:xfrm rot="5400000">
                    <a:off x="2615378" y="5318250"/>
                    <a:ext cx="411480" cy="365219"/>
                  </a:xfrm>
                  <a:prstGeom prst="roundRect">
                    <a:avLst>
                      <a:gd name="adj" fmla="val 0"/>
                    </a:avLst>
                  </a:prstGeom>
                  <a:solidFill>
                    <a:srgbClr val="ED7D31">
                      <a:lumMod val="60000"/>
                      <a:lumOff val="4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grpSp>
              <p:nvGrpSpPr>
                <p:cNvPr id="499" name="Group 498">
                  <a:extLst>
                    <a:ext uri="{FF2B5EF4-FFF2-40B4-BE49-F238E27FC236}">
                      <a16:creationId xmlns:a16="http://schemas.microsoft.com/office/drawing/2014/main" id="{75B4A297-6D1A-ECB3-FBBD-7C739CD85EC2}"/>
                    </a:ext>
                  </a:extLst>
                </p:cNvPr>
                <p:cNvGrpSpPr/>
                <p:nvPr/>
              </p:nvGrpSpPr>
              <p:grpSpPr>
                <a:xfrm>
                  <a:off x="3077487" y="5137800"/>
                  <a:ext cx="865059" cy="943322"/>
                  <a:chOff x="2178267" y="4796870"/>
                  <a:chExt cx="865059" cy="943322"/>
                </a:xfrm>
              </p:grpSpPr>
              <p:sp>
                <p:nvSpPr>
                  <p:cNvPr id="505" name="Rounded Rectangle 504">
                    <a:extLst>
                      <a:ext uri="{FF2B5EF4-FFF2-40B4-BE49-F238E27FC236}">
                        <a16:creationId xmlns:a16="http://schemas.microsoft.com/office/drawing/2014/main" id="{6CCA3DF4-FDD0-A289-29E0-0C692C165724}"/>
                      </a:ext>
                    </a:extLst>
                  </p:cNvPr>
                  <p:cNvSpPr/>
                  <p:nvPr/>
                </p:nvSpPr>
                <p:spPr>
                  <a:xfrm>
                    <a:off x="2178267" y="4796870"/>
                    <a:ext cx="865059" cy="943322"/>
                  </a:xfrm>
                  <a:prstGeom prst="roundRect">
                    <a:avLst>
                      <a:gd name="adj" fmla="val 0"/>
                    </a:avLst>
                  </a:prstGeom>
                  <a:solidFill>
                    <a:srgbClr val="E7E6E6">
                      <a:lumMod val="90000"/>
                    </a:srgbClr>
                  </a:solidFill>
                  <a:ln w="12700" cap="flat" cmpd="sng" algn="ctr">
                    <a:solidFill>
                      <a:sysClr val="windowText" lastClr="000000"/>
                    </a:solidFill>
                    <a:prstDash val="solid"/>
                    <a:miter lim="800000"/>
                  </a:ln>
                  <a:effectLst/>
                </p:spPr>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1" u="none" strike="noStrike" kern="0" cap="none" spc="0" normalizeH="0" baseline="0" noProof="0" dirty="0">
                      <a:ln>
                        <a:noFill/>
                      </a:ln>
                      <a:solidFill>
                        <a:prstClr val="black"/>
                      </a:solidFill>
                      <a:effectLst/>
                      <a:uLnTx/>
                      <a:uFillTx/>
                      <a:latin typeface="Gill Sans MT" panose="020B0502020104020203" pitchFamily="34" charset="77"/>
                      <a:ea typeface="+mn-ea"/>
                      <a:cs typeface="+mn-cs"/>
                    </a:endParaRPr>
                  </a:p>
                </p:txBody>
              </p:sp>
              <p:sp>
                <p:nvSpPr>
                  <p:cNvPr id="506" name="Rounded Rectangle 505">
                    <a:extLst>
                      <a:ext uri="{FF2B5EF4-FFF2-40B4-BE49-F238E27FC236}">
                        <a16:creationId xmlns:a16="http://schemas.microsoft.com/office/drawing/2014/main" id="{AA42E887-E5A1-2F4D-D8AC-D8673F73ADD4}"/>
                      </a:ext>
                    </a:extLst>
                  </p:cNvPr>
                  <p:cNvSpPr/>
                  <p:nvPr/>
                </p:nvSpPr>
                <p:spPr>
                  <a:xfrm rot="5400000">
                    <a:off x="2199080" y="4867620"/>
                    <a:ext cx="411480" cy="365219"/>
                  </a:xfrm>
                  <a:prstGeom prst="roundRect">
                    <a:avLst>
                      <a:gd name="adj" fmla="val 0"/>
                    </a:avLst>
                  </a:prstGeom>
                  <a:solidFill>
                    <a:srgbClr val="5B9BD5"/>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507" name="Rounded Rectangle 506">
                    <a:extLst>
                      <a:ext uri="{FF2B5EF4-FFF2-40B4-BE49-F238E27FC236}">
                        <a16:creationId xmlns:a16="http://schemas.microsoft.com/office/drawing/2014/main" id="{E1408C82-44CB-36D2-4EAD-E958DAE441AE}"/>
                      </a:ext>
                    </a:extLst>
                  </p:cNvPr>
                  <p:cNvSpPr/>
                  <p:nvPr/>
                </p:nvSpPr>
                <p:spPr>
                  <a:xfrm rot="5400000">
                    <a:off x="2194986" y="5313432"/>
                    <a:ext cx="411480" cy="365219"/>
                  </a:xfrm>
                  <a:prstGeom prst="roundRect">
                    <a:avLst>
                      <a:gd name="adj" fmla="val 0"/>
                    </a:avLst>
                  </a:prstGeom>
                  <a:solidFill>
                    <a:srgbClr val="70AD47"/>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508" name="Rounded Rectangle 507">
                    <a:extLst>
                      <a:ext uri="{FF2B5EF4-FFF2-40B4-BE49-F238E27FC236}">
                        <a16:creationId xmlns:a16="http://schemas.microsoft.com/office/drawing/2014/main" id="{107164E7-D588-12F7-B618-8FCA0BA3C087}"/>
                      </a:ext>
                    </a:extLst>
                  </p:cNvPr>
                  <p:cNvSpPr/>
                  <p:nvPr/>
                </p:nvSpPr>
                <p:spPr>
                  <a:xfrm rot="5400000">
                    <a:off x="2614625" y="4867620"/>
                    <a:ext cx="411480" cy="365219"/>
                  </a:xfrm>
                  <a:prstGeom prst="roundRect">
                    <a:avLst>
                      <a:gd name="adj" fmla="val 0"/>
                    </a:avLst>
                  </a:prstGeom>
                  <a:solidFill>
                    <a:srgbClr val="FFC000"/>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Gill Sans MT" panose="020B0502020104020203" pitchFamily="34" charset="77"/>
                      <a:ea typeface="+mn-ea"/>
                      <a:cs typeface="+mn-cs"/>
                    </a:endParaRPr>
                  </a:p>
                </p:txBody>
              </p:sp>
              <p:sp>
                <p:nvSpPr>
                  <p:cNvPr id="509" name="Rounded Rectangle 508">
                    <a:extLst>
                      <a:ext uri="{FF2B5EF4-FFF2-40B4-BE49-F238E27FC236}">
                        <a16:creationId xmlns:a16="http://schemas.microsoft.com/office/drawing/2014/main" id="{886035C4-1E60-40A6-E915-094818E7410E}"/>
                      </a:ext>
                    </a:extLst>
                  </p:cNvPr>
                  <p:cNvSpPr/>
                  <p:nvPr/>
                </p:nvSpPr>
                <p:spPr>
                  <a:xfrm rot="5400000">
                    <a:off x="2615378" y="5318250"/>
                    <a:ext cx="411480" cy="365219"/>
                  </a:xfrm>
                  <a:prstGeom prst="roundRect">
                    <a:avLst>
                      <a:gd name="adj" fmla="val 0"/>
                    </a:avLst>
                  </a:prstGeom>
                  <a:solidFill>
                    <a:srgbClr val="ED7D31"/>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sp>
              <p:nvSpPr>
                <p:cNvPr id="500" name="Rectangle 499">
                  <a:extLst>
                    <a:ext uri="{FF2B5EF4-FFF2-40B4-BE49-F238E27FC236}">
                      <a16:creationId xmlns:a16="http://schemas.microsoft.com/office/drawing/2014/main" id="{89C0855B-AE6B-F760-6D18-BE6604C7943A}"/>
                    </a:ext>
                  </a:extLst>
                </p:cNvPr>
                <p:cNvSpPr/>
                <p:nvPr/>
              </p:nvSpPr>
              <p:spPr>
                <a:xfrm>
                  <a:off x="2128130" y="4836988"/>
                  <a:ext cx="1801924" cy="160798"/>
                </a:xfrm>
                <a:prstGeom prst="rect">
                  <a:avLst/>
                </a:prstGeom>
                <a:solidFill>
                  <a:srgbClr val="E7E6E6">
                    <a:lumMod val="90000"/>
                  </a:srgbClr>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Interconnect</a:t>
                  </a:r>
                </a:p>
              </p:txBody>
            </p:sp>
            <p:cxnSp>
              <p:nvCxnSpPr>
                <p:cNvPr id="501" name="Straight Arrow Connector 500">
                  <a:extLst>
                    <a:ext uri="{FF2B5EF4-FFF2-40B4-BE49-F238E27FC236}">
                      <a16:creationId xmlns:a16="http://schemas.microsoft.com/office/drawing/2014/main" id="{CB94956E-B65C-0BE8-6990-3471B4769E75}"/>
                    </a:ext>
                  </a:extLst>
                </p:cNvPr>
                <p:cNvCxnSpPr>
                  <a:cxnSpLocks/>
                  <a:stCxn id="520" idx="2"/>
                </p:cNvCxnSpPr>
                <p:nvPr/>
              </p:nvCxnSpPr>
              <p:spPr>
                <a:xfrm>
                  <a:off x="2566205" y="4708002"/>
                  <a:ext cx="0" cy="128987"/>
                </a:xfrm>
                <a:prstGeom prst="straightConnector1">
                  <a:avLst/>
                </a:prstGeom>
                <a:noFill/>
                <a:ln w="12700" cap="flat" cmpd="sng" algn="ctr">
                  <a:solidFill>
                    <a:sysClr val="windowText" lastClr="000000"/>
                  </a:solidFill>
                  <a:prstDash val="solid"/>
                  <a:miter lim="800000"/>
                  <a:headEnd type="triangle" w="sm" len="sm"/>
                  <a:tailEnd type="triangle" w="sm" len="sm"/>
                </a:ln>
                <a:effectLst/>
              </p:spPr>
            </p:cxnSp>
            <p:cxnSp>
              <p:nvCxnSpPr>
                <p:cNvPr id="502" name="Straight Arrow Connector 501">
                  <a:extLst>
                    <a:ext uri="{FF2B5EF4-FFF2-40B4-BE49-F238E27FC236}">
                      <a16:creationId xmlns:a16="http://schemas.microsoft.com/office/drawing/2014/main" id="{4FD1AB80-E02C-BD72-77B2-56028CA36922}"/>
                    </a:ext>
                  </a:extLst>
                </p:cNvPr>
                <p:cNvCxnSpPr>
                  <a:cxnSpLocks/>
                </p:cNvCxnSpPr>
                <p:nvPr/>
              </p:nvCxnSpPr>
              <p:spPr>
                <a:xfrm>
                  <a:off x="3510017" y="4708001"/>
                  <a:ext cx="0" cy="128987"/>
                </a:xfrm>
                <a:prstGeom prst="straightConnector1">
                  <a:avLst/>
                </a:prstGeom>
                <a:noFill/>
                <a:ln w="12700" cap="flat" cmpd="sng" algn="ctr">
                  <a:solidFill>
                    <a:sysClr val="windowText" lastClr="000000"/>
                  </a:solidFill>
                  <a:prstDash val="solid"/>
                  <a:miter lim="800000"/>
                  <a:headEnd type="triangle" w="sm" len="sm"/>
                  <a:tailEnd type="triangle" w="sm" len="sm"/>
                </a:ln>
                <a:effectLst/>
              </p:spPr>
            </p:cxnSp>
            <p:cxnSp>
              <p:nvCxnSpPr>
                <p:cNvPr id="503" name="Straight Arrow Connector 502">
                  <a:extLst>
                    <a:ext uri="{FF2B5EF4-FFF2-40B4-BE49-F238E27FC236}">
                      <a16:creationId xmlns:a16="http://schemas.microsoft.com/office/drawing/2014/main" id="{32913A58-FDAF-7720-4CB5-25D6C90491F2}"/>
                    </a:ext>
                  </a:extLst>
                </p:cNvPr>
                <p:cNvCxnSpPr>
                  <a:cxnSpLocks/>
                </p:cNvCxnSpPr>
                <p:nvPr/>
              </p:nvCxnSpPr>
              <p:spPr>
                <a:xfrm>
                  <a:off x="2566205" y="4997787"/>
                  <a:ext cx="0" cy="128987"/>
                </a:xfrm>
                <a:prstGeom prst="straightConnector1">
                  <a:avLst/>
                </a:prstGeom>
                <a:noFill/>
                <a:ln w="12700" cap="flat" cmpd="sng" algn="ctr">
                  <a:solidFill>
                    <a:sysClr val="windowText" lastClr="000000"/>
                  </a:solidFill>
                  <a:prstDash val="solid"/>
                  <a:miter lim="800000"/>
                  <a:headEnd type="triangle" w="sm" len="sm"/>
                  <a:tailEnd type="triangle" w="sm" len="sm"/>
                </a:ln>
                <a:effectLst/>
              </p:spPr>
            </p:cxnSp>
            <p:cxnSp>
              <p:nvCxnSpPr>
                <p:cNvPr id="504" name="Straight Arrow Connector 503">
                  <a:extLst>
                    <a:ext uri="{FF2B5EF4-FFF2-40B4-BE49-F238E27FC236}">
                      <a16:creationId xmlns:a16="http://schemas.microsoft.com/office/drawing/2014/main" id="{74C6D121-803B-4E8C-BAE1-B5070A82631A}"/>
                    </a:ext>
                  </a:extLst>
                </p:cNvPr>
                <p:cNvCxnSpPr>
                  <a:cxnSpLocks/>
                </p:cNvCxnSpPr>
                <p:nvPr/>
              </p:nvCxnSpPr>
              <p:spPr>
                <a:xfrm>
                  <a:off x="3510017" y="4997786"/>
                  <a:ext cx="0" cy="128987"/>
                </a:xfrm>
                <a:prstGeom prst="straightConnector1">
                  <a:avLst/>
                </a:prstGeom>
                <a:noFill/>
                <a:ln w="12700" cap="flat" cmpd="sng" algn="ctr">
                  <a:solidFill>
                    <a:sysClr val="windowText" lastClr="000000"/>
                  </a:solidFill>
                  <a:prstDash val="solid"/>
                  <a:miter lim="800000"/>
                  <a:headEnd type="triangle" w="sm" len="sm"/>
                  <a:tailEnd type="triangle" w="sm" len="sm"/>
                </a:ln>
                <a:effectLst/>
              </p:spPr>
            </p:cxnSp>
          </p:grpSp>
          <p:grpSp>
            <p:nvGrpSpPr>
              <p:cNvPr id="491" name="Group 490">
                <a:extLst>
                  <a:ext uri="{FF2B5EF4-FFF2-40B4-BE49-F238E27FC236}">
                    <a16:creationId xmlns:a16="http://schemas.microsoft.com/office/drawing/2014/main" id="{1E1810E1-62D4-A407-6913-9D9B72888EE4}"/>
                  </a:ext>
                </a:extLst>
              </p:cNvPr>
              <p:cNvGrpSpPr/>
              <p:nvPr/>
            </p:nvGrpSpPr>
            <p:grpSpPr>
              <a:xfrm>
                <a:off x="3356393" y="3563012"/>
                <a:ext cx="1550392" cy="2466507"/>
                <a:chOff x="1734091" y="3563011"/>
                <a:chExt cx="1550392" cy="2466507"/>
              </a:xfrm>
            </p:grpSpPr>
            <p:sp>
              <p:nvSpPr>
                <p:cNvPr id="492" name="TextBox 491">
                  <a:extLst>
                    <a:ext uri="{FF2B5EF4-FFF2-40B4-BE49-F238E27FC236}">
                      <a16:creationId xmlns:a16="http://schemas.microsoft.com/office/drawing/2014/main" id="{91C3AB3E-88AC-F7B3-D1DE-A3C860BA58E0}"/>
                    </a:ext>
                  </a:extLst>
                </p:cNvPr>
                <p:cNvSpPr txBox="1"/>
                <p:nvPr/>
              </p:nvSpPr>
              <p:spPr>
                <a:xfrm>
                  <a:off x="2540578" y="5860241"/>
                  <a:ext cx="743905" cy="16927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Vault 4</a:t>
                  </a:r>
                </a:p>
              </p:txBody>
            </p:sp>
            <p:sp>
              <p:nvSpPr>
                <p:cNvPr id="493" name="TextBox 492">
                  <a:extLst>
                    <a:ext uri="{FF2B5EF4-FFF2-40B4-BE49-F238E27FC236}">
                      <a16:creationId xmlns:a16="http://schemas.microsoft.com/office/drawing/2014/main" id="{2B75D46B-BA7C-3608-413C-C23813F7DDB7}"/>
                    </a:ext>
                  </a:extLst>
                </p:cNvPr>
                <p:cNvSpPr txBox="1"/>
                <p:nvPr/>
              </p:nvSpPr>
              <p:spPr>
                <a:xfrm>
                  <a:off x="1737121" y="5860241"/>
                  <a:ext cx="743905" cy="16927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Vault 3</a:t>
                  </a:r>
                </a:p>
              </p:txBody>
            </p:sp>
            <p:sp>
              <p:nvSpPr>
                <p:cNvPr id="494" name="TextBox 493">
                  <a:extLst>
                    <a:ext uri="{FF2B5EF4-FFF2-40B4-BE49-F238E27FC236}">
                      <a16:creationId xmlns:a16="http://schemas.microsoft.com/office/drawing/2014/main" id="{DD3CC1E6-4AC5-19ED-B721-44D29AD4259A}"/>
                    </a:ext>
                  </a:extLst>
                </p:cNvPr>
                <p:cNvSpPr txBox="1"/>
                <p:nvPr/>
              </p:nvSpPr>
              <p:spPr>
                <a:xfrm>
                  <a:off x="1734091" y="3563012"/>
                  <a:ext cx="743905" cy="16927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Vault 1</a:t>
                  </a:r>
                </a:p>
              </p:txBody>
            </p:sp>
            <p:sp>
              <p:nvSpPr>
                <p:cNvPr id="495" name="TextBox 494">
                  <a:extLst>
                    <a:ext uri="{FF2B5EF4-FFF2-40B4-BE49-F238E27FC236}">
                      <a16:creationId xmlns:a16="http://schemas.microsoft.com/office/drawing/2014/main" id="{0814F79E-50D5-2B08-DE12-148CFCA5A989}"/>
                    </a:ext>
                  </a:extLst>
                </p:cNvPr>
                <p:cNvSpPr txBox="1"/>
                <p:nvPr/>
              </p:nvSpPr>
              <p:spPr>
                <a:xfrm>
                  <a:off x="2534086" y="3563011"/>
                  <a:ext cx="743905" cy="16927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Vault 2</a:t>
                  </a:r>
                </a:p>
              </p:txBody>
            </p:sp>
          </p:grpSp>
        </p:grpSp>
        <p:sp>
          <p:nvSpPr>
            <p:cNvPr id="489" name="TextBox 488">
              <a:extLst>
                <a:ext uri="{FF2B5EF4-FFF2-40B4-BE49-F238E27FC236}">
                  <a16:creationId xmlns:a16="http://schemas.microsoft.com/office/drawing/2014/main" id="{4D581BD8-7DC6-8FC7-9805-BDD3FB64918F}"/>
                </a:ext>
              </a:extLst>
            </p:cNvPr>
            <p:cNvSpPr txBox="1"/>
            <p:nvPr/>
          </p:nvSpPr>
          <p:spPr>
            <a:xfrm>
              <a:off x="4909849" y="3262912"/>
              <a:ext cx="1672693" cy="246221"/>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Distributed</a:t>
              </a:r>
            </a:p>
          </p:txBody>
        </p:sp>
      </p:grpSp>
      <p:grpSp>
        <p:nvGrpSpPr>
          <p:cNvPr id="525" name="Group 524">
            <a:extLst>
              <a:ext uri="{FF2B5EF4-FFF2-40B4-BE49-F238E27FC236}">
                <a16:creationId xmlns:a16="http://schemas.microsoft.com/office/drawing/2014/main" id="{BE945494-FB3D-1D24-CE13-BE1F83D38613}"/>
              </a:ext>
            </a:extLst>
          </p:cNvPr>
          <p:cNvGrpSpPr/>
          <p:nvPr/>
        </p:nvGrpSpPr>
        <p:grpSpPr>
          <a:xfrm>
            <a:off x="7148385" y="2496465"/>
            <a:ext cx="1843215" cy="2716081"/>
            <a:chOff x="6711037" y="3262912"/>
            <a:chExt cx="1843215" cy="2716081"/>
          </a:xfrm>
        </p:grpSpPr>
        <p:sp>
          <p:nvSpPr>
            <p:cNvPr id="526" name="Rounded Rectangle 525">
              <a:extLst>
                <a:ext uri="{FF2B5EF4-FFF2-40B4-BE49-F238E27FC236}">
                  <a16:creationId xmlns:a16="http://schemas.microsoft.com/office/drawing/2014/main" id="{C87EFF84-5472-C7C7-C55B-BDC7289A7EFF}"/>
                </a:ext>
              </a:extLst>
            </p:cNvPr>
            <p:cNvSpPr/>
            <p:nvPr/>
          </p:nvSpPr>
          <p:spPr>
            <a:xfrm>
              <a:off x="6744288" y="4873506"/>
              <a:ext cx="1600200" cy="1091829"/>
            </a:xfrm>
            <a:prstGeom prst="roundRect">
              <a:avLst>
                <a:gd name="adj" fmla="val 2632"/>
              </a:avLst>
            </a:prstGeom>
            <a:solidFill>
              <a:srgbClr val="F0C8C8"/>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527" name="Rounded Rectangle 526">
              <a:extLst>
                <a:ext uri="{FF2B5EF4-FFF2-40B4-BE49-F238E27FC236}">
                  <a16:creationId xmlns:a16="http://schemas.microsoft.com/office/drawing/2014/main" id="{6955D2C2-FB5F-FABA-CB73-934581837A8A}"/>
                </a:ext>
              </a:extLst>
            </p:cNvPr>
            <p:cNvSpPr/>
            <p:nvPr/>
          </p:nvSpPr>
          <p:spPr>
            <a:xfrm>
              <a:off x="6744798" y="3512053"/>
              <a:ext cx="1600200" cy="1091829"/>
            </a:xfrm>
            <a:prstGeom prst="roundRect">
              <a:avLst>
                <a:gd name="adj" fmla="val 2632"/>
              </a:avLst>
            </a:prstGeom>
            <a:solidFill>
              <a:srgbClr val="F0C8C8"/>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nvGrpSpPr>
            <p:cNvPr id="528" name="Group 527">
              <a:extLst>
                <a:ext uri="{FF2B5EF4-FFF2-40B4-BE49-F238E27FC236}">
                  <a16:creationId xmlns:a16="http://schemas.microsoft.com/office/drawing/2014/main" id="{98FF5860-6F32-4CF3-B4A2-85468227D385}"/>
                </a:ext>
              </a:extLst>
            </p:cNvPr>
            <p:cNvGrpSpPr/>
            <p:nvPr/>
          </p:nvGrpSpPr>
          <p:grpSpPr>
            <a:xfrm>
              <a:off x="6779429" y="3512486"/>
              <a:ext cx="1536192" cy="2466507"/>
              <a:chOff x="3354291" y="3563012"/>
              <a:chExt cx="1552494" cy="2466507"/>
            </a:xfrm>
          </p:grpSpPr>
          <p:grpSp>
            <p:nvGrpSpPr>
              <p:cNvPr id="532" name="Group 531">
                <a:extLst>
                  <a:ext uri="{FF2B5EF4-FFF2-40B4-BE49-F238E27FC236}">
                    <a16:creationId xmlns:a16="http://schemas.microsoft.com/office/drawing/2014/main" id="{7BAFB431-0EEE-DF2D-6184-6C5C63BCFE13}"/>
                  </a:ext>
                </a:extLst>
              </p:cNvPr>
              <p:cNvGrpSpPr/>
              <p:nvPr/>
            </p:nvGrpSpPr>
            <p:grpSpPr>
              <a:xfrm>
                <a:off x="3354291" y="3737063"/>
                <a:ext cx="1541021" cy="2109937"/>
                <a:chOff x="2128130" y="3764680"/>
                <a:chExt cx="1814416" cy="2316442"/>
              </a:xfrm>
            </p:grpSpPr>
            <p:grpSp>
              <p:nvGrpSpPr>
                <p:cNvPr id="538" name="Group 537">
                  <a:extLst>
                    <a:ext uri="{FF2B5EF4-FFF2-40B4-BE49-F238E27FC236}">
                      <a16:creationId xmlns:a16="http://schemas.microsoft.com/office/drawing/2014/main" id="{94346779-D8C8-E323-2D90-1F69F0123146}"/>
                    </a:ext>
                  </a:extLst>
                </p:cNvPr>
                <p:cNvGrpSpPr/>
                <p:nvPr/>
              </p:nvGrpSpPr>
              <p:grpSpPr>
                <a:xfrm>
                  <a:off x="2133675" y="3764680"/>
                  <a:ext cx="865059" cy="943322"/>
                  <a:chOff x="2178267" y="4796870"/>
                  <a:chExt cx="865059" cy="943322"/>
                </a:xfrm>
              </p:grpSpPr>
              <p:sp>
                <p:nvSpPr>
                  <p:cNvPr id="562" name="Rounded Rectangle 561">
                    <a:extLst>
                      <a:ext uri="{FF2B5EF4-FFF2-40B4-BE49-F238E27FC236}">
                        <a16:creationId xmlns:a16="http://schemas.microsoft.com/office/drawing/2014/main" id="{A1CA44EC-E32E-DE6E-BAD3-ED4B67F5919E}"/>
                      </a:ext>
                    </a:extLst>
                  </p:cNvPr>
                  <p:cNvSpPr/>
                  <p:nvPr/>
                </p:nvSpPr>
                <p:spPr>
                  <a:xfrm>
                    <a:off x="2178267" y="4796870"/>
                    <a:ext cx="865059" cy="943322"/>
                  </a:xfrm>
                  <a:prstGeom prst="roundRect">
                    <a:avLst>
                      <a:gd name="adj" fmla="val 0"/>
                    </a:avLst>
                  </a:prstGeom>
                  <a:solidFill>
                    <a:srgbClr val="E7E6E6">
                      <a:lumMod val="90000"/>
                    </a:srgbClr>
                  </a:solidFill>
                  <a:ln w="12700" cap="flat" cmpd="sng" algn="ctr">
                    <a:solidFill>
                      <a:sysClr val="windowText" lastClr="000000"/>
                    </a:solidFill>
                    <a:prstDash val="solid"/>
                    <a:miter lim="800000"/>
                  </a:ln>
                  <a:effectLst/>
                </p:spPr>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1" u="none" strike="noStrike" kern="0" cap="none" spc="0" normalizeH="0" baseline="0" noProof="0" dirty="0">
                      <a:ln>
                        <a:noFill/>
                      </a:ln>
                      <a:solidFill>
                        <a:prstClr val="black"/>
                      </a:solidFill>
                      <a:effectLst/>
                      <a:uLnTx/>
                      <a:uFillTx/>
                      <a:latin typeface="Gill Sans MT" panose="020B0502020104020203" pitchFamily="34" charset="77"/>
                      <a:ea typeface="+mn-ea"/>
                      <a:cs typeface="+mn-cs"/>
                    </a:endParaRPr>
                  </a:p>
                </p:txBody>
              </p:sp>
              <p:sp>
                <p:nvSpPr>
                  <p:cNvPr id="563" name="Rounded Rectangle 562">
                    <a:extLst>
                      <a:ext uri="{FF2B5EF4-FFF2-40B4-BE49-F238E27FC236}">
                        <a16:creationId xmlns:a16="http://schemas.microsoft.com/office/drawing/2014/main" id="{88083FD0-FC0B-C726-65DF-7A07808A570C}"/>
                      </a:ext>
                    </a:extLst>
                  </p:cNvPr>
                  <p:cNvSpPr/>
                  <p:nvPr/>
                </p:nvSpPr>
                <p:spPr>
                  <a:xfrm rot="5400000">
                    <a:off x="2199080" y="4867620"/>
                    <a:ext cx="411480" cy="365219"/>
                  </a:xfrm>
                  <a:prstGeom prst="roundRect">
                    <a:avLst>
                      <a:gd name="adj" fmla="val 0"/>
                    </a:avLst>
                  </a:prstGeom>
                  <a:solidFill>
                    <a:srgbClr val="5B9BD5">
                      <a:lumMod val="20000"/>
                      <a:lumOff val="8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564" name="Rounded Rectangle 563">
                    <a:extLst>
                      <a:ext uri="{FF2B5EF4-FFF2-40B4-BE49-F238E27FC236}">
                        <a16:creationId xmlns:a16="http://schemas.microsoft.com/office/drawing/2014/main" id="{F8715624-DC14-0F4F-B26A-1ACDE8D3F5ED}"/>
                      </a:ext>
                    </a:extLst>
                  </p:cNvPr>
                  <p:cNvSpPr/>
                  <p:nvPr/>
                </p:nvSpPr>
                <p:spPr>
                  <a:xfrm rot="5400000">
                    <a:off x="2194986" y="5313432"/>
                    <a:ext cx="411480" cy="365219"/>
                  </a:xfrm>
                  <a:prstGeom prst="roundRect">
                    <a:avLst>
                      <a:gd name="adj" fmla="val 0"/>
                    </a:avLst>
                  </a:prstGeom>
                  <a:solidFill>
                    <a:srgbClr val="FFC000">
                      <a:lumMod val="20000"/>
                      <a:lumOff val="8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565" name="Rounded Rectangle 564">
                    <a:extLst>
                      <a:ext uri="{FF2B5EF4-FFF2-40B4-BE49-F238E27FC236}">
                        <a16:creationId xmlns:a16="http://schemas.microsoft.com/office/drawing/2014/main" id="{A5A83B9A-57CC-B4B6-AFE2-EF1B85B6F8B7}"/>
                      </a:ext>
                    </a:extLst>
                  </p:cNvPr>
                  <p:cNvSpPr/>
                  <p:nvPr/>
                </p:nvSpPr>
                <p:spPr>
                  <a:xfrm rot="5400000">
                    <a:off x="2614625" y="4867620"/>
                    <a:ext cx="411480" cy="365219"/>
                  </a:xfrm>
                  <a:prstGeom prst="roundRect">
                    <a:avLst>
                      <a:gd name="adj" fmla="val 0"/>
                    </a:avLst>
                  </a:prstGeom>
                  <a:solidFill>
                    <a:srgbClr val="5B9BD5">
                      <a:lumMod val="40000"/>
                      <a:lumOff val="6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Gill Sans MT" panose="020B0502020104020203" pitchFamily="34" charset="77"/>
                      <a:ea typeface="+mn-ea"/>
                      <a:cs typeface="+mn-cs"/>
                    </a:endParaRPr>
                  </a:p>
                </p:txBody>
              </p:sp>
              <p:sp>
                <p:nvSpPr>
                  <p:cNvPr id="566" name="Rounded Rectangle 565">
                    <a:extLst>
                      <a:ext uri="{FF2B5EF4-FFF2-40B4-BE49-F238E27FC236}">
                        <a16:creationId xmlns:a16="http://schemas.microsoft.com/office/drawing/2014/main" id="{36CD9582-2B09-A1AB-EF27-DFAC44A47649}"/>
                      </a:ext>
                    </a:extLst>
                  </p:cNvPr>
                  <p:cNvSpPr/>
                  <p:nvPr/>
                </p:nvSpPr>
                <p:spPr>
                  <a:xfrm rot="5400000">
                    <a:off x="2615378" y="5318250"/>
                    <a:ext cx="411480" cy="365219"/>
                  </a:xfrm>
                  <a:prstGeom prst="roundRect">
                    <a:avLst>
                      <a:gd name="adj" fmla="val 0"/>
                    </a:avLst>
                  </a:prstGeom>
                  <a:solidFill>
                    <a:srgbClr val="FFC000">
                      <a:lumMod val="40000"/>
                      <a:lumOff val="6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grpSp>
              <p:nvGrpSpPr>
                <p:cNvPr id="539" name="Group 538">
                  <a:extLst>
                    <a:ext uri="{FF2B5EF4-FFF2-40B4-BE49-F238E27FC236}">
                      <a16:creationId xmlns:a16="http://schemas.microsoft.com/office/drawing/2014/main" id="{88DF7B0E-06CA-A97E-6D3E-655F8964B502}"/>
                    </a:ext>
                  </a:extLst>
                </p:cNvPr>
                <p:cNvGrpSpPr/>
                <p:nvPr/>
              </p:nvGrpSpPr>
              <p:grpSpPr>
                <a:xfrm>
                  <a:off x="3067376" y="3764680"/>
                  <a:ext cx="865059" cy="943322"/>
                  <a:chOff x="2178267" y="4796870"/>
                  <a:chExt cx="865059" cy="943322"/>
                </a:xfrm>
              </p:grpSpPr>
              <p:sp>
                <p:nvSpPr>
                  <p:cNvPr id="557" name="Rounded Rectangle 556">
                    <a:extLst>
                      <a:ext uri="{FF2B5EF4-FFF2-40B4-BE49-F238E27FC236}">
                        <a16:creationId xmlns:a16="http://schemas.microsoft.com/office/drawing/2014/main" id="{03BEA4B5-F27F-62F8-C6D4-EB9D62926394}"/>
                      </a:ext>
                    </a:extLst>
                  </p:cNvPr>
                  <p:cNvSpPr/>
                  <p:nvPr/>
                </p:nvSpPr>
                <p:spPr>
                  <a:xfrm>
                    <a:off x="2178267" y="4796870"/>
                    <a:ext cx="865059" cy="943322"/>
                  </a:xfrm>
                  <a:prstGeom prst="roundRect">
                    <a:avLst>
                      <a:gd name="adj" fmla="val 0"/>
                    </a:avLst>
                  </a:prstGeom>
                  <a:solidFill>
                    <a:srgbClr val="E7E6E6">
                      <a:lumMod val="90000"/>
                    </a:srgbClr>
                  </a:solidFill>
                  <a:ln w="12700" cap="flat" cmpd="sng" algn="ctr">
                    <a:solidFill>
                      <a:sysClr val="windowText" lastClr="000000"/>
                    </a:solidFill>
                    <a:prstDash val="solid"/>
                    <a:miter lim="800000"/>
                  </a:ln>
                  <a:effectLst/>
                </p:spPr>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1" u="none" strike="noStrike" kern="0" cap="none" spc="0" normalizeH="0" baseline="0" noProof="0" dirty="0">
                      <a:ln>
                        <a:noFill/>
                      </a:ln>
                      <a:solidFill>
                        <a:prstClr val="black"/>
                      </a:solidFill>
                      <a:effectLst/>
                      <a:uLnTx/>
                      <a:uFillTx/>
                      <a:latin typeface="Gill Sans MT" panose="020B0502020104020203" pitchFamily="34" charset="77"/>
                      <a:ea typeface="+mn-ea"/>
                      <a:cs typeface="+mn-cs"/>
                    </a:endParaRPr>
                  </a:p>
                </p:txBody>
              </p:sp>
              <p:sp>
                <p:nvSpPr>
                  <p:cNvPr id="558" name="Rounded Rectangle 557">
                    <a:extLst>
                      <a:ext uri="{FF2B5EF4-FFF2-40B4-BE49-F238E27FC236}">
                        <a16:creationId xmlns:a16="http://schemas.microsoft.com/office/drawing/2014/main" id="{B969C73C-5E61-48CE-DEAB-2CB1963445FE}"/>
                      </a:ext>
                    </a:extLst>
                  </p:cNvPr>
                  <p:cNvSpPr/>
                  <p:nvPr/>
                </p:nvSpPr>
                <p:spPr>
                  <a:xfrm rot="5400000">
                    <a:off x="2199080" y="4867620"/>
                    <a:ext cx="411480" cy="365219"/>
                  </a:xfrm>
                  <a:prstGeom prst="roundRect">
                    <a:avLst>
                      <a:gd name="adj" fmla="val 0"/>
                    </a:avLst>
                  </a:prstGeom>
                  <a:solidFill>
                    <a:srgbClr val="5B9BD5">
                      <a:lumMod val="60000"/>
                      <a:lumOff val="4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559" name="Rounded Rectangle 558">
                    <a:extLst>
                      <a:ext uri="{FF2B5EF4-FFF2-40B4-BE49-F238E27FC236}">
                        <a16:creationId xmlns:a16="http://schemas.microsoft.com/office/drawing/2014/main" id="{6DFEDEAB-7A0C-F8B1-7902-241AEE3A633D}"/>
                      </a:ext>
                    </a:extLst>
                  </p:cNvPr>
                  <p:cNvSpPr/>
                  <p:nvPr/>
                </p:nvSpPr>
                <p:spPr>
                  <a:xfrm rot="5400000">
                    <a:off x="2194986" y="5313432"/>
                    <a:ext cx="411480" cy="365219"/>
                  </a:xfrm>
                  <a:prstGeom prst="roundRect">
                    <a:avLst>
                      <a:gd name="adj" fmla="val 0"/>
                    </a:avLst>
                  </a:prstGeom>
                  <a:solidFill>
                    <a:srgbClr val="FFC000">
                      <a:lumMod val="60000"/>
                      <a:lumOff val="4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560" name="Rounded Rectangle 559">
                    <a:extLst>
                      <a:ext uri="{FF2B5EF4-FFF2-40B4-BE49-F238E27FC236}">
                        <a16:creationId xmlns:a16="http://schemas.microsoft.com/office/drawing/2014/main" id="{D92D5ECC-26BC-FC40-8C66-9081E6FBF5BA}"/>
                      </a:ext>
                    </a:extLst>
                  </p:cNvPr>
                  <p:cNvSpPr/>
                  <p:nvPr/>
                </p:nvSpPr>
                <p:spPr>
                  <a:xfrm rot="5400000">
                    <a:off x="2614625" y="4867620"/>
                    <a:ext cx="411480" cy="365219"/>
                  </a:xfrm>
                  <a:prstGeom prst="roundRect">
                    <a:avLst>
                      <a:gd name="adj" fmla="val 0"/>
                    </a:avLst>
                  </a:prstGeom>
                  <a:solidFill>
                    <a:srgbClr val="5B9BD5"/>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Gill Sans MT" panose="020B0502020104020203" pitchFamily="34" charset="77"/>
                      <a:ea typeface="+mn-ea"/>
                      <a:cs typeface="+mn-cs"/>
                    </a:endParaRPr>
                  </a:p>
                </p:txBody>
              </p:sp>
              <p:sp>
                <p:nvSpPr>
                  <p:cNvPr id="561" name="Rounded Rectangle 560">
                    <a:extLst>
                      <a:ext uri="{FF2B5EF4-FFF2-40B4-BE49-F238E27FC236}">
                        <a16:creationId xmlns:a16="http://schemas.microsoft.com/office/drawing/2014/main" id="{B5CBBCE8-2435-E558-9AE0-242EE005854F}"/>
                      </a:ext>
                    </a:extLst>
                  </p:cNvPr>
                  <p:cNvSpPr/>
                  <p:nvPr/>
                </p:nvSpPr>
                <p:spPr>
                  <a:xfrm rot="5400000">
                    <a:off x="2615378" y="5318250"/>
                    <a:ext cx="411480" cy="365219"/>
                  </a:xfrm>
                  <a:prstGeom prst="roundRect">
                    <a:avLst>
                      <a:gd name="adj" fmla="val 0"/>
                    </a:avLst>
                  </a:prstGeom>
                  <a:solidFill>
                    <a:srgbClr val="FFC000"/>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grpSp>
              <p:nvGrpSpPr>
                <p:cNvPr id="540" name="Group 539">
                  <a:extLst>
                    <a:ext uri="{FF2B5EF4-FFF2-40B4-BE49-F238E27FC236}">
                      <a16:creationId xmlns:a16="http://schemas.microsoft.com/office/drawing/2014/main" id="{8F2A0504-A7DD-F194-413A-322CD282AE0C}"/>
                    </a:ext>
                  </a:extLst>
                </p:cNvPr>
                <p:cNvGrpSpPr/>
                <p:nvPr/>
              </p:nvGrpSpPr>
              <p:grpSpPr>
                <a:xfrm>
                  <a:off x="2135806" y="5137800"/>
                  <a:ext cx="865059" cy="943322"/>
                  <a:chOff x="2178267" y="4796870"/>
                  <a:chExt cx="865059" cy="943322"/>
                </a:xfrm>
              </p:grpSpPr>
              <p:sp>
                <p:nvSpPr>
                  <p:cNvPr id="552" name="Rounded Rectangle 551">
                    <a:extLst>
                      <a:ext uri="{FF2B5EF4-FFF2-40B4-BE49-F238E27FC236}">
                        <a16:creationId xmlns:a16="http://schemas.microsoft.com/office/drawing/2014/main" id="{2D6B2040-0B46-D20A-E26C-25B2A9CC8BBD}"/>
                      </a:ext>
                    </a:extLst>
                  </p:cNvPr>
                  <p:cNvSpPr/>
                  <p:nvPr/>
                </p:nvSpPr>
                <p:spPr>
                  <a:xfrm>
                    <a:off x="2178267" y="4796870"/>
                    <a:ext cx="865059" cy="943322"/>
                  </a:xfrm>
                  <a:prstGeom prst="roundRect">
                    <a:avLst>
                      <a:gd name="adj" fmla="val 0"/>
                    </a:avLst>
                  </a:prstGeom>
                  <a:solidFill>
                    <a:srgbClr val="E7E6E6">
                      <a:lumMod val="90000"/>
                    </a:srgbClr>
                  </a:solidFill>
                  <a:ln w="12700" cap="flat" cmpd="sng" algn="ctr">
                    <a:solidFill>
                      <a:sysClr val="windowText" lastClr="000000"/>
                    </a:solidFill>
                    <a:prstDash val="solid"/>
                    <a:miter lim="800000"/>
                  </a:ln>
                  <a:effectLst/>
                </p:spPr>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1" u="none" strike="noStrike" kern="0" cap="none" spc="0" normalizeH="0" baseline="0" noProof="0" dirty="0">
                      <a:ln>
                        <a:noFill/>
                      </a:ln>
                      <a:solidFill>
                        <a:prstClr val="black"/>
                      </a:solidFill>
                      <a:effectLst/>
                      <a:uLnTx/>
                      <a:uFillTx/>
                      <a:latin typeface="Gill Sans MT" panose="020B0502020104020203" pitchFamily="34" charset="77"/>
                      <a:ea typeface="+mn-ea"/>
                      <a:cs typeface="+mn-cs"/>
                    </a:endParaRPr>
                  </a:p>
                </p:txBody>
              </p:sp>
              <p:sp>
                <p:nvSpPr>
                  <p:cNvPr id="553" name="Rounded Rectangle 552">
                    <a:extLst>
                      <a:ext uri="{FF2B5EF4-FFF2-40B4-BE49-F238E27FC236}">
                        <a16:creationId xmlns:a16="http://schemas.microsoft.com/office/drawing/2014/main" id="{FAFBB93F-19C2-6675-D4D4-B8FABCBA1856}"/>
                      </a:ext>
                    </a:extLst>
                  </p:cNvPr>
                  <p:cNvSpPr/>
                  <p:nvPr/>
                </p:nvSpPr>
                <p:spPr>
                  <a:xfrm rot="5400000">
                    <a:off x="2199080" y="4867620"/>
                    <a:ext cx="411480" cy="365219"/>
                  </a:xfrm>
                  <a:prstGeom prst="roundRect">
                    <a:avLst>
                      <a:gd name="adj" fmla="val 0"/>
                    </a:avLst>
                  </a:prstGeom>
                  <a:solidFill>
                    <a:srgbClr val="70AD47">
                      <a:lumMod val="20000"/>
                      <a:lumOff val="8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554" name="Rounded Rectangle 553">
                    <a:extLst>
                      <a:ext uri="{FF2B5EF4-FFF2-40B4-BE49-F238E27FC236}">
                        <a16:creationId xmlns:a16="http://schemas.microsoft.com/office/drawing/2014/main" id="{85968B27-CEC5-7117-E0A4-2A38D6E46310}"/>
                      </a:ext>
                    </a:extLst>
                  </p:cNvPr>
                  <p:cNvSpPr/>
                  <p:nvPr/>
                </p:nvSpPr>
                <p:spPr>
                  <a:xfrm rot="5400000">
                    <a:off x="2194986" y="5313432"/>
                    <a:ext cx="411480" cy="365219"/>
                  </a:xfrm>
                  <a:prstGeom prst="roundRect">
                    <a:avLst>
                      <a:gd name="adj" fmla="val 0"/>
                    </a:avLst>
                  </a:prstGeom>
                  <a:solidFill>
                    <a:srgbClr val="ED7D31">
                      <a:lumMod val="20000"/>
                      <a:lumOff val="8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555" name="Rounded Rectangle 554">
                    <a:extLst>
                      <a:ext uri="{FF2B5EF4-FFF2-40B4-BE49-F238E27FC236}">
                        <a16:creationId xmlns:a16="http://schemas.microsoft.com/office/drawing/2014/main" id="{3BD3B847-9474-5C2B-371E-66D83BDECE37}"/>
                      </a:ext>
                    </a:extLst>
                  </p:cNvPr>
                  <p:cNvSpPr/>
                  <p:nvPr/>
                </p:nvSpPr>
                <p:spPr>
                  <a:xfrm rot="5400000">
                    <a:off x="2614625" y="4867620"/>
                    <a:ext cx="411480" cy="365219"/>
                  </a:xfrm>
                  <a:prstGeom prst="roundRect">
                    <a:avLst>
                      <a:gd name="adj" fmla="val 0"/>
                    </a:avLst>
                  </a:prstGeom>
                  <a:solidFill>
                    <a:srgbClr val="70AD47">
                      <a:lumMod val="40000"/>
                      <a:lumOff val="6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Gill Sans MT" panose="020B0502020104020203" pitchFamily="34" charset="77"/>
                      <a:ea typeface="+mn-ea"/>
                      <a:cs typeface="+mn-cs"/>
                    </a:endParaRPr>
                  </a:p>
                </p:txBody>
              </p:sp>
              <p:sp>
                <p:nvSpPr>
                  <p:cNvPr id="556" name="Rounded Rectangle 555">
                    <a:extLst>
                      <a:ext uri="{FF2B5EF4-FFF2-40B4-BE49-F238E27FC236}">
                        <a16:creationId xmlns:a16="http://schemas.microsoft.com/office/drawing/2014/main" id="{DB39F095-73C3-F466-E8BA-76CE4A857BDB}"/>
                      </a:ext>
                    </a:extLst>
                  </p:cNvPr>
                  <p:cNvSpPr/>
                  <p:nvPr/>
                </p:nvSpPr>
                <p:spPr>
                  <a:xfrm rot="5400000">
                    <a:off x="2615378" y="5318250"/>
                    <a:ext cx="411480" cy="365219"/>
                  </a:xfrm>
                  <a:prstGeom prst="roundRect">
                    <a:avLst>
                      <a:gd name="adj" fmla="val 0"/>
                    </a:avLst>
                  </a:prstGeom>
                  <a:solidFill>
                    <a:srgbClr val="ED7D31">
                      <a:lumMod val="40000"/>
                      <a:lumOff val="6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grpSp>
              <p:nvGrpSpPr>
                <p:cNvPr id="541" name="Group 540">
                  <a:extLst>
                    <a:ext uri="{FF2B5EF4-FFF2-40B4-BE49-F238E27FC236}">
                      <a16:creationId xmlns:a16="http://schemas.microsoft.com/office/drawing/2014/main" id="{C6DC7445-9C8F-6DD3-5A48-612984C351EE}"/>
                    </a:ext>
                  </a:extLst>
                </p:cNvPr>
                <p:cNvGrpSpPr/>
                <p:nvPr/>
              </p:nvGrpSpPr>
              <p:grpSpPr>
                <a:xfrm>
                  <a:off x="3077487" y="5137800"/>
                  <a:ext cx="865059" cy="943322"/>
                  <a:chOff x="2178267" y="4796870"/>
                  <a:chExt cx="865059" cy="943322"/>
                </a:xfrm>
              </p:grpSpPr>
              <p:sp>
                <p:nvSpPr>
                  <p:cNvPr id="547" name="Rounded Rectangle 546">
                    <a:extLst>
                      <a:ext uri="{FF2B5EF4-FFF2-40B4-BE49-F238E27FC236}">
                        <a16:creationId xmlns:a16="http://schemas.microsoft.com/office/drawing/2014/main" id="{08BE3AD8-2E0C-6516-6A8B-9C250E20A8CA}"/>
                      </a:ext>
                    </a:extLst>
                  </p:cNvPr>
                  <p:cNvSpPr/>
                  <p:nvPr/>
                </p:nvSpPr>
                <p:spPr>
                  <a:xfrm>
                    <a:off x="2178267" y="4796870"/>
                    <a:ext cx="865059" cy="943322"/>
                  </a:xfrm>
                  <a:prstGeom prst="roundRect">
                    <a:avLst>
                      <a:gd name="adj" fmla="val 0"/>
                    </a:avLst>
                  </a:prstGeom>
                  <a:solidFill>
                    <a:srgbClr val="E7E6E6">
                      <a:lumMod val="90000"/>
                    </a:srgbClr>
                  </a:solidFill>
                  <a:ln w="12700" cap="flat" cmpd="sng" algn="ctr">
                    <a:solidFill>
                      <a:sysClr val="windowText" lastClr="000000"/>
                    </a:solidFill>
                    <a:prstDash val="solid"/>
                    <a:miter lim="800000"/>
                  </a:ln>
                  <a:effectLst/>
                </p:spPr>
                <p:txBody>
                  <a:bodyPr lIns="0" tIns="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1" u="none" strike="noStrike" kern="0" cap="none" spc="0" normalizeH="0" baseline="0" noProof="0" dirty="0">
                      <a:ln>
                        <a:noFill/>
                      </a:ln>
                      <a:solidFill>
                        <a:prstClr val="black"/>
                      </a:solidFill>
                      <a:effectLst/>
                      <a:uLnTx/>
                      <a:uFillTx/>
                      <a:latin typeface="Gill Sans MT" panose="020B0502020104020203" pitchFamily="34" charset="77"/>
                      <a:ea typeface="+mn-ea"/>
                      <a:cs typeface="+mn-cs"/>
                    </a:endParaRPr>
                  </a:p>
                </p:txBody>
              </p:sp>
              <p:sp>
                <p:nvSpPr>
                  <p:cNvPr id="548" name="Rounded Rectangle 547">
                    <a:extLst>
                      <a:ext uri="{FF2B5EF4-FFF2-40B4-BE49-F238E27FC236}">
                        <a16:creationId xmlns:a16="http://schemas.microsoft.com/office/drawing/2014/main" id="{DA4AE963-031C-2DCB-0EA7-20A0F1156543}"/>
                      </a:ext>
                    </a:extLst>
                  </p:cNvPr>
                  <p:cNvSpPr/>
                  <p:nvPr/>
                </p:nvSpPr>
                <p:spPr>
                  <a:xfrm rot="5400000">
                    <a:off x="2199080" y="4867620"/>
                    <a:ext cx="411480" cy="365219"/>
                  </a:xfrm>
                  <a:prstGeom prst="roundRect">
                    <a:avLst>
                      <a:gd name="adj" fmla="val 0"/>
                    </a:avLst>
                  </a:prstGeom>
                  <a:solidFill>
                    <a:srgbClr val="70AD47">
                      <a:lumMod val="60000"/>
                      <a:lumOff val="4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549" name="Rounded Rectangle 548">
                    <a:extLst>
                      <a:ext uri="{FF2B5EF4-FFF2-40B4-BE49-F238E27FC236}">
                        <a16:creationId xmlns:a16="http://schemas.microsoft.com/office/drawing/2014/main" id="{11ADCD45-7C22-07A1-9FBD-FBD932E40744}"/>
                      </a:ext>
                    </a:extLst>
                  </p:cNvPr>
                  <p:cNvSpPr/>
                  <p:nvPr/>
                </p:nvSpPr>
                <p:spPr>
                  <a:xfrm rot="5400000">
                    <a:off x="2194986" y="5313432"/>
                    <a:ext cx="411480" cy="365219"/>
                  </a:xfrm>
                  <a:prstGeom prst="roundRect">
                    <a:avLst>
                      <a:gd name="adj" fmla="val 0"/>
                    </a:avLst>
                  </a:prstGeom>
                  <a:solidFill>
                    <a:srgbClr val="ED7D31">
                      <a:lumMod val="60000"/>
                      <a:lumOff val="40000"/>
                    </a:srgbClr>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sp>
                <p:nvSpPr>
                  <p:cNvPr id="550" name="Rounded Rectangle 549">
                    <a:extLst>
                      <a:ext uri="{FF2B5EF4-FFF2-40B4-BE49-F238E27FC236}">
                        <a16:creationId xmlns:a16="http://schemas.microsoft.com/office/drawing/2014/main" id="{AB6B6223-B0CC-9F7F-9D60-F008C9A8686E}"/>
                      </a:ext>
                    </a:extLst>
                  </p:cNvPr>
                  <p:cNvSpPr/>
                  <p:nvPr/>
                </p:nvSpPr>
                <p:spPr>
                  <a:xfrm rot="5400000">
                    <a:off x="2614625" y="4867620"/>
                    <a:ext cx="411480" cy="365219"/>
                  </a:xfrm>
                  <a:prstGeom prst="roundRect">
                    <a:avLst>
                      <a:gd name="adj" fmla="val 0"/>
                    </a:avLst>
                  </a:prstGeom>
                  <a:solidFill>
                    <a:srgbClr val="70AD47"/>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Gill Sans MT" panose="020B0502020104020203" pitchFamily="34" charset="77"/>
                      <a:ea typeface="+mn-ea"/>
                      <a:cs typeface="+mn-cs"/>
                    </a:endParaRPr>
                  </a:p>
                </p:txBody>
              </p:sp>
              <p:sp>
                <p:nvSpPr>
                  <p:cNvPr id="551" name="Rounded Rectangle 550">
                    <a:extLst>
                      <a:ext uri="{FF2B5EF4-FFF2-40B4-BE49-F238E27FC236}">
                        <a16:creationId xmlns:a16="http://schemas.microsoft.com/office/drawing/2014/main" id="{760C79E0-3A10-C3C8-DA70-5BDFC92926DC}"/>
                      </a:ext>
                    </a:extLst>
                  </p:cNvPr>
                  <p:cNvSpPr/>
                  <p:nvPr/>
                </p:nvSpPr>
                <p:spPr>
                  <a:xfrm rot="5400000">
                    <a:off x="2615378" y="5318250"/>
                    <a:ext cx="411480" cy="365219"/>
                  </a:xfrm>
                  <a:prstGeom prst="roundRect">
                    <a:avLst>
                      <a:gd name="adj" fmla="val 0"/>
                    </a:avLst>
                  </a:prstGeom>
                  <a:solidFill>
                    <a:srgbClr val="ED7D31"/>
                  </a:solidFill>
                  <a:ln w="12700" cap="flat" cmpd="sng" algn="ctr">
                    <a:solidFill>
                      <a:sysClr val="windowText" lastClr="000000"/>
                    </a:solidFill>
                    <a:prstDash val="sysDash"/>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Gill Sans MT" panose="020B0502020104020203" pitchFamily="34" charset="77"/>
                      <a:ea typeface="+mn-ea"/>
                      <a:cs typeface="+mn-cs"/>
                    </a:endParaRPr>
                  </a:p>
                </p:txBody>
              </p:sp>
            </p:grpSp>
            <p:sp>
              <p:nvSpPr>
                <p:cNvPr id="542" name="Rectangle 541">
                  <a:extLst>
                    <a:ext uri="{FF2B5EF4-FFF2-40B4-BE49-F238E27FC236}">
                      <a16:creationId xmlns:a16="http://schemas.microsoft.com/office/drawing/2014/main" id="{ABEB25BD-BBD3-204B-2BF3-16BB91636F68}"/>
                    </a:ext>
                  </a:extLst>
                </p:cNvPr>
                <p:cNvSpPr/>
                <p:nvPr/>
              </p:nvSpPr>
              <p:spPr>
                <a:xfrm>
                  <a:off x="2128130" y="4836988"/>
                  <a:ext cx="1801924" cy="160798"/>
                </a:xfrm>
                <a:prstGeom prst="rect">
                  <a:avLst/>
                </a:prstGeom>
                <a:solidFill>
                  <a:srgbClr val="E7E6E6">
                    <a:lumMod val="90000"/>
                  </a:srgbClr>
                </a:soli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Interconnect</a:t>
                  </a:r>
                </a:p>
              </p:txBody>
            </p:sp>
            <p:cxnSp>
              <p:nvCxnSpPr>
                <p:cNvPr id="543" name="Straight Arrow Connector 542">
                  <a:extLst>
                    <a:ext uri="{FF2B5EF4-FFF2-40B4-BE49-F238E27FC236}">
                      <a16:creationId xmlns:a16="http://schemas.microsoft.com/office/drawing/2014/main" id="{7E693862-74A8-2EAF-8F11-A07A9B81D75B}"/>
                    </a:ext>
                  </a:extLst>
                </p:cNvPr>
                <p:cNvCxnSpPr>
                  <a:cxnSpLocks/>
                  <a:stCxn id="562" idx="2"/>
                </p:cNvCxnSpPr>
                <p:nvPr/>
              </p:nvCxnSpPr>
              <p:spPr>
                <a:xfrm>
                  <a:off x="2566205" y="4708002"/>
                  <a:ext cx="0" cy="128987"/>
                </a:xfrm>
                <a:prstGeom prst="straightConnector1">
                  <a:avLst/>
                </a:prstGeom>
                <a:noFill/>
                <a:ln w="12700" cap="flat" cmpd="sng" algn="ctr">
                  <a:solidFill>
                    <a:sysClr val="windowText" lastClr="000000"/>
                  </a:solidFill>
                  <a:prstDash val="solid"/>
                  <a:miter lim="800000"/>
                  <a:headEnd type="triangle" w="sm" len="sm"/>
                  <a:tailEnd type="triangle" w="sm" len="sm"/>
                </a:ln>
                <a:effectLst/>
              </p:spPr>
            </p:cxnSp>
            <p:cxnSp>
              <p:nvCxnSpPr>
                <p:cNvPr id="544" name="Straight Arrow Connector 543">
                  <a:extLst>
                    <a:ext uri="{FF2B5EF4-FFF2-40B4-BE49-F238E27FC236}">
                      <a16:creationId xmlns:a16="http://schemas.microsoft.com/office/drawing/2014/main" id="{213E7DAE-813B-9ACB-B427-405E04519948}"/>
                    </a:ext>
                  </a:extLst>
                </p:cNvPr>
                <p:cNvCxnSpPr>
                  <a:cxnSpLocks/>
                </p:cNvCxnSpPr>
                <p:nvPr/>
              </p:nvCxnSpPr>
              <p:spPr>
                <a:xfrm>
                  <a:off x="3510017" y="4708001"/>
                  <a:ext cx="0" cy="128987"/>
                </a:xfrm>
                <a:prstGeom prst="straightConnector1">
                  <a:avLst/>
                </a:prstGeom>
                <a:noFill/>
                <a:ln w="12700" cap="flat" cmpd="sng" algn="ctr">
                  <a:solidFill>
                    <a:sysClr val="windowText" lastClr="000000"/>
                  </a:solidFill>
                  <a:prstDash val="solid"/>
                  <a:miter lim="800000"/>
                  <a:headEnd type="triangle" w="sm" len="sm"/>
                  <a:tailEnd type="triangle" w="sm" len="sm"/>
                </a:ln>
                <a:effectLst/>
              </p:spPr>
            </p:cxnSp>
            <p:cxnSp>
              <p:nvCxnSpPr>
                <p:cNvPr id="545" name="Straight Arrow Connector 544">
                  <a:extLst>
                    <a:ext uri="{FF2B5EF4-FFF2-40B4-BE49-F238E27FC236}">
                      <a16:creationId xmlns:a16="http://schemas.microsoft.com/office/drawing/2014/main" id="{9DEC754B-2D28-59E5-9B85-CAB703D4643B}"/>
                    </a:ext>
                  </a:extLst>
                </p:cNvPr>
                <p:cNvCxnSpPr>
                  <a:cxnSpLocks/>
                </p:cNvCxnSpPr>
                <p:nvPr/>
              </p:nvCxnSpPr>
              <p:spPr>
                <a:xfrm>
                  <a:off x="2566205" y="4997787"/>
                  <a:ext cx="0" cy="128987"/>
                </a:xfrm>
                <a:prstGeom prst="straightConnector1">
                  <a:avLst/>
                </a:prstGeom>
                <a:noFill/>
                <a:ln w="12700" cap="flat" cmpd="sng" algn="ctr">
                  <a:solidFill>
                    <a:sysClr val="windowText" lastClr="000000"/>
                  </a:solidFill>
                  <a:prstDash val="solid"/>
                  <a:miter lim="800000"/>
                  <a:headEnd type="triangle" w="sm" len="sm"/>
                  <a:tailEnd type="triangle" w="sm" len="sm"/>
                </a:ln>
                <a:effectLst/>
              </p:spPr>
            </p:cxnSp>
            <p:cxnSp>
              <p:nvCxnSpPr>
                <p:cNvPr id="546" name="Straight Arrow Connector 545">
                  <a:extLst>
                    <a:ext uri="{FF2B5EF4-FFF2-40B4-BE49-F238E27FC236}">
                      <a16:creationId xmlns:a16="http://schemas.microsoft.com/office/drawing/2014/main" id="{B6F14BA1-825C-0362-96B7-2BD93B7784E8}"/>
                    </a:ext>
                  </a:extLst>
                </p:cNvPr>
                <p:cNvCxnSpPr>
                  <a:cxnSpLocks/>
                </p:cNvCxnSpPr>
                <p:nvPr/>
              </p:nvCxnSpPr>
              <p:spPr>
                <a:xfrm>
                  <a:off x="3510017" y="4997786"/>
                  <a:ext cx="0" cy="128987"/>
                </a:xfrm>
                <a:prstGeom prst="straightConnector1">
                  <a:avLst/>
                </a:prstGeom>
                <a:noFill/>
                <a:ln w="12700" cap="flat" cmpd="sng" algn="ctr">
                  <a:solidFill>
                    <a:sysClr val="windowText" lastClr="000000"/>
                  </a:solidFill>
                  <a:prstDash val="solid"/>
                  <a:miter lim="800000"/>
                  <a:headEnd type="triangle" w="sm" len="sm"/>
                  <a:tailEnd type="triangle" w="sm" len="sm"/>
                </a:ln>
                <a:effectLst/>
              </p:spPr>
            </p:cxnSp>
          </p:grpSp>
          <p:grpSp>
            <p:nvGrpSpPr>
              <p:cNvPr id="533" name="Group 532">
                <a:extLst>
                  <a:ext uri="{FF2B5EF4-FFF2-40B4-BE49-F238E27FC236}">
                    <a16:creationId xmlns:a16="http://schemas.microsoft.com/office/drawing/2014/main" id="{5DA0DAA6-6617-52C1-C784-BC73CC3BAD5A}"/>
                  </a:ext>
                </a:extLst>
              </p:cNvPr>
              <p:cNvGrpSpPr/>
              <p:nvPr/>
            </p:nvGrpSpPr>
            <p:grpSpPr>
              <a:xfrm>
                <a:off x="3356393" y="3563012"/>
                <a:ext cx="1550392" cy="2466507"/>
                <a:chOff x="1734091" y="3563011"/>
                <a:chExt cx="1550392" cy="2466507"/>
              </a:xfrm>
            </p:grpSpPr>
            <p:sp>
              <p:nvSpPr>
                <p:cNvPr id="534" name="TextBox 533">
                  <a:extLst>
                    <a:ext uri="{FF2B5EF4-FFF2-40B4-BE49-F238E27FC236}">
                      <a16:creationId xmlns:a16="http://schemas.microsoft.com/office/drawing/2014/main" id="{BE756597-2A9A-D8CA-FB5D-B2238ACC2D78}"/>
                    </a:ext>
                  </a:extLst>
                </p:cNvPr>
                <p:cNvSpPr txBox="1"/>
                <p:nvPr/>
              </p:nvSpPr>
              <p:spPr>
                <a:xfrm>
                  <a:off x="2540578" y="5860241"/>
                  <a:ext cx="743905" cy="16927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Vault 4</a:t>
                  </a:r>
                </a:p>
              </p:txBody>
            </p:sp>
            <p:sp>
              <p:nvSpPr>
                <p:cNvPr id="535" name="TextBox 534">
                  <a:extLst>
                    <a:ext uri="{FF2B5EF4-FFF2-40B4-BE49-F238E27FC236}">
                      <a16:creationId xmlns:a16="http://schemas.microsoft.com/office/drawing/2014/main" id="{808EBB16-2CCA-04B0-EF0D-D22D8A259CAF}"/>
                    </a:ext>
                  </a:extLst>
                </p:cNvPr>
                <p:cNvSpPr txBox="1"/>
                <p:nvPr/>
              </p:nvSpPr>
              <p:spPr>
                <a:xfrm>
                  <a:off x="1737121" y="5860241"/>
                  <a:ext cx="743905" cy="16927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Vault 3</a:t>
                  </a:r>
                </a:p>
              </p:txBody>
            </p:sp>
            <p:sp>
              <p:nvSpPr>
                <p:cNvPr id="536" name="TextBox 535">
                  <a:extLst>
                    <a:ext uri="{FF2B5EF4-FFF2-40B4-BE49-F238E27FC236}">
                      <a16:creationId xmlns:a16="http://schemas.microsoft.com/office/drawing/2014/main" id="{F8BDD0ED-75EA-3518-3E98-9BB80AEAECB9}"/>
                    </a:ext>
                  </a:extLst>
                </p:cNvPr>
                <p:cNvSpPr txBox="1"/>
                <p:nvPr/>
              </p:nvSpPr>
              <p:spPr>
                <a:xfrm>
                  <a:off x="1734091" y="3563012"/>
                  <a:ext cx="743905" cy="16927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Vault 1</a:t>
                  </a:r>
                </a:p>
              </p:txBody>
            </p:sp>
            <p:sp>
              <p:nvSpPr>
                <p:cNvPr id="537" name="TextBox 536">
                  <a:extLst>
                    <a:ext uri="{FF2B5EF4-FFF2-40B4-BE49-F238E27FC236}">
                      <a16:creationId xmlns:a16="http://schemas.microsoft.com/office/drawing/2014/main" id="{B035C8C0-FC08-1A1A-ED7F-4AD73E23D9D5}"/>
                    </a:ext>
                  </a:extLst>
                </p:cNvPr>
                <p:cNvSpPr txBox="1"/>
                <p:nvPr/>
              </p:nvSpPr>
              <p:spPr>
                <a:xfrm>
                  <a:off x="2534086" y="3563011"/>
                  <a:ext cx="743905" cy="16927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Vault 2</a:t>
                  </a:r>
                </a:p>
              </p:txBody>
            </p:sp>
          </p:grpSp>
        </p:grpSp>
        <p:sp>
          <p:nvSpPr>
            <p:cNvPr id="529" name="TextBox 528">
              <a:extLst>
                <a:ext uri="{FF2B5EF4-FFF2-40B4-BE49-F238E27FC236}">
                  <a16:creationId xmlns:a16="http://schemas.microsoft.com/office/drawing/2014/main" id="{6AF6B373-81B3-9609-AE33-B3BD567B8AC6}"/>
                </a:ext>
              </a:extLst>
            </p:cNvPr>
            <p:cNvSpPr txBox="1"/>
            <p:nvPr/>
          </p:nvSpPr>
          <p:spPr>
            <a:xfrm>
              <a:off x="6711037" y="3262912"/>
              <a:ext cx="1672693" cy="246221"/>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Hybrid</a:t>
              </a:r>
            </a:p>
          </p:txBody>
        </p:sp>
        <p:sp>
          <p:nvSpPr>
            <p:cNvPr id="530" name="TextBox 529">
              <a:extLst>
                <a:ext uri="{FF2B5EF4-FFF2-40B4-BE49-F238E27FC236}">
                  <a16:creationId xmlns:a16="http://schemas.microsoft.com/office/drawing/2014/main" id="{02D9A045-E389-F37D-BD9C-0B9765FB3238}"/>
                </a:ext>
              </a:extLst>
            </p:cNvPr>
            <p:cNvSpPr txBox="1"/>
            <p:nvPr/>
          </p:nvSpPr>
          <p:spPr>
            <a:xfrm rot="5400000">
              <a:off x="7923700" y="3973330"/>
              <a:ext cx="1091827" cy="16927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Vault Group A </a:t>
              </a:r>
            </a:p>
          </p:txBody>
        </p:sp>
        <p:sp>
          <p:nvSpPr>
            <p:cNvPr id="531" name="TextBox 530">
              <a:extLst>
                <a:ext uri="{FF2B5EF4-FFF2-40B4-BE49-F238E27FC236}">
                  <a16:creationId xmlns:a16="http://schemas.microsoft.com/office/drawing/2014/main" id="{5F2F48B9-FD50-84BF-1D67-9AD3D7973016}"/>
                </a:ext>
              </a:extLst>
            </p:cNvPr>
            <p:cNvSpPr txBox="1"/>
            <p:nvPr/>
          </p:nvSpPr>
          <p:spPr>
            <a:xfrm rot="5400000">
              <a:off x="7920264" y="5334783"/>
              <a:ext cx="1091829" cy="169277"/>
            </a:xfrm>
            <a:prstGeom prst="rect">
              <a:avLst/>
            </a:prstGeom>
            <a:no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1" u="none" strike="noStrike" kern="0" cap="none" spc="0" normalizeH="0" baseline="0" noProof="0" dirty="0">
                  <a:ln>
                    <a:noFill/>
                  </a:ln>
                  <a:solidFill>
                    <a:prstClr val="black"/>
                  </a:solidFill>
                  <a:effectLst/>
                  <a:uLnTx/>
                  <a:uFillTx/>
                  <a:latin typeface="Gill Sans MT" panose="020B0502020104020203" pitchFamily="34" charset="77"/>
                  <a:ea typeface="+mn-ea"/>
                  <a:cs typeface="Arial" panose="020B0604020202020204" pitchFamily="34" charset="0"/>
                </a:rPr>
                <a:t>Vault Group B </a:t>
              </a:r>
            </a:p>
          </p:txBody>
        </p:sp>
      </p:grpSp>
      <p:grpSp>
        <p:nvGrpSpPr>
          <p:cNvPr id="23" name="Group 22">
            <a:extLst>
              <a:ext uri="{FF2B5EF4-FFF2-40B4-BE49-F238E27FC236}">
                <a16:creationId xmlns:a16="http://schemas.microsoft.com/office/drawing/2014/main" id="{A1C07107-41F5-1F41-C322-9481C3A72132}"/>
              </a:ext>
            </a:extLst>
          </p:cNvPr>
          <p:cNvGrpSpPr/>
          <p:nvPr/>
        </p:nvGrpSpPr>
        <p:grpSpPr>
          <a:xfrm>
            <a:off x="-8286" y="5158507"/>
            <a:ext cx="4210515" cy="1187047"/>
            <a:chOff x="-8286" y="5158507"/>
            <a:chExt cx="4210515" cy="1187047"/>
          </a:xfrm>
        </p:grpSpPr>
        <p:sp>
          <p:nvSpPr>
            <p:cNvPr id="715" name="Rectangle 714">
              <a:extLst>
                <a:ext uri="{FF2B5EF4-FFF2-40B4-BE49-F238E27FC236}">
                  <a16:creationId xmlns:a16="http://schemas.microsoft.com/office/drawing/2014/main" id="{C46DA685-B58F-5A17-EF05-9F75F2E92DF9}"/>
                </a:ext>
              </a:extLst>
            </p:cNvPr>
            <p:cNvSpPr/>
            <p:nvPr/>
          </p:nvSpPr>
          <p:spPr>
            <a:xfrm>
              <a:off x="-8286" y="5422224"/>
              <a:ext cx="4210515" cy="92333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Limits the </a:t>
              </a:r>
              <a:r>
                <a:rPr kumimoji="0" lang="en-US" sz="1800" b="1" i="0" u="none" strike="noStrike" kern="1200" cap="none" spc="0" normalizeH="0" baseline="0" noProof="0" dirty="0">
                  <a:ln>
                    <a:noFill/>
                  </a:ln>
                  <a:solidFill>
                    <a:srgbClr val="C00000"/>
                  </a:solidFill>
                  <a:effectLst/>
                  <a:uLnTx/>
                  <a:uFillTx/>
                  <a:latin typeface="Gill Sans MT"/>
                  <a:ea typeface="+mn-ea"/>
                  <a:cs typeface="Gill Sans MT"/>
                </a:rPr>
                <a:t>area/power/bandwidth </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available to the </a:t>
              </a:r>
              <a:br>
                <a:rPr kumimoji="0" lang="en-US" sz="18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analytical engine inside a vault </a:t>
              </a:r>
            </a:p>
          </p:txBody>
        </p:sp>
        <p:cxnSp>
          <p:nvCxnSpPr>
            <p:cNvPr id="717" name="Curved Connector 716">
              <a:extLst>
                <a:ext uri="{FF2B5EF4-FFF2-40B4-BE49-F238E27FC236}">
                  <a16:creationId xmlns:a16="http://schemas.microsoft.com/office/drawing/2014/main" id="{CC8B02D2-CCF0-E994-E58E-FF3BDCC8C4BE}"/>
                </a:ext>
              </a:extLst>
            </p:cNvPr>
            <p:cNvCxnSpPr>
              <a:cxnSpLocks/>
              <a:stCxn id="455" idx="3"/>
              <a:endCxn id="715" idx="0"/>
            </p:cNvCxnSpPr>
            <p:nvPr/>
          </p:nvCxnSpPr>
          <p:spPr>
            <a:xfrm flipH="1">
              <a:off x="2096972" y="5158507"/>
              <a:ext cx="1603848" cy="263717"/>
            </a:xfrm>
            <a:prstGeom prst="curvedConnector4">
              <a:avLst>
                <a:gd name="adj1" fmla="val -14253"/>
                <a:gd name="adj2" fmla="val 66047"/>
              </a:avLst>
            </a:prstGeom>
            <a:ln w="28575">
              <a:solidFill>
                <a:schemeClr val="tx1"/>
              </a:solidFill>
              <a:prstDash val="sysDash"/>
              <a:headEnd type="none" w="med" len="med"/>
              <a:tailEnd type="stealth" w="lg" len="lg"/>
            </a:ln>
          </p:spPr>
          <p:style>
            <a:lnRef idx="1">
              <a:schemeClr val="accent1"/>
            </a:lnRef>
            <a:fillRef idx="0">
              <a:schemeClr val="accent1"/>
            </a:fillRef>
            <a:effectRef idx="0">
              <a:schemeClr val="accent1"/>
            </a:effectRef>
            <a:fontRef idx="minor">
              <a:schemeClr val="tx1"/>
            </a:fontRef>
          </p:style>
        </p:cxnSp>
      </p:grpSp>
      <p:grpSp>
        <p:nvGrpSpPr>
          <p:cNvPr id="24" name="Group 23">
            <a:extLst>
              <a:ext uri="{FF2B5EF4-FFF2-40B4-BE49-F238E27FC236}">
                <a16:creationId xmlns:a16="http://schemas.microsoft.com/office/drawing/2014/main" id="{EBA00C90-379F-4C38-35B7-314D9B75CBC0}"/>
              </a:ext>
            </a:extLst>
          </p:cNvPr>
          <p:cNvGrpSpPr/>
          <p:nvPr/>
        </p:nvGrpSpPr>
        <p:grpSpPr>
          <a:xfrm>
            <a:off x="2701111" y="1725409"/>
            <a:ext cx="4332530" cy="797762"/>
            <a:chOff x="2701111" y="1725409"/>
            <a:chExt cx="4332530" cy="797762"/>
          </a:xfrm>
        </p:grpSpPr>
        <p:sp>
          <p:nvSpPr>
            <p:cNvPr id="716" name="Rectangle 715">
              <a:extLst>
                <a:ext uri="{FF2B5EF4-FFF2-40B4-BE49-F238E27FC236}">
                  <a16:creationId xmlns:a16="http://schemas.microsoft.com/office/drawing/2014/main" id="{3A8D42FB-D78D-BF74-D318-F0A9EAD781A8}"/>
                </a:ext>
              </a:extLst>
            </p:cNvPr>
            <p:cNvSpPr/>
            <p:nvPr/>
          </p:nvSpPr>
          <p:spPr>
            <a:xfrm>
              <a:off x="2701111" y="1725409"/>
              <a:ext cx="4332530"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Creates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C00000"/>
                  </a:solidFill>
                  <a:effectLst/>
                  <a:uLnTx/>
                  <a:uFillTx/>
                  <a:latin typeface="Gill Sans MT"/>
                  <a:ea typeface="+mn-ea"/>
                  <a:cs typeface="Gill Sans MT"/>
                </a:rPr>
                <a:t>inter-vault communication </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overheads</a:t>
              </a:r>
            </a:p>
          </p:txBody>
        </p:sp>
        <p:cxnSp>
          <p:nvCxnSpPr>
            <p:cNvPr id="718" name="Curved Connector 717">
              <a:extLst>
                <a:ext uri="{FF2B5EF4-FFF2-40B4-BE49-F238E27FC236}">
                  <a16:creationId xmlns:a16="http://schemas.microsoft.com/office/drawing/2014/main" id="{A8BFEC6B-F33F-E4FD-E078-11136D31D2DC}"/>
                </a:ext>
              </a:extLst>
            </p:cNvPr>
            <p:cNvCxnSpPr>
              <a:cxnSpLocks/>
              <a:stCxn id="489" idx="0"/>
              <a:endCxn id="716" idx="2"/>
            </p:cNvCxnSpPr>
            <p:nvPr/>
          </p:nvCxnSpPr>
          <p:spPr>
            <a:xfrm rot="16200000" flipV="1">
              <a:off x="5285583" y="1953534"/>
              <a:ext cx="151431" cy="987844"/>
            </a:xfrm>
            <a:prstGeom prst="curvedConnector3">
              <a:avLst>
                <a:gd name="adj1" fmla="val 50000"/>
              </a:avLst>
            </a:prstGeom>
            <a:ln w="28575">
              <a:solidFill>
                <a:schemeClr val="tx1"/>
              </a:solidFill>
              <a:prstDash val="sysDash"/>
              <a:headEnd type="none" w="med" len="med"/>
              <a:tailEnd type="stealth" w="lg" len="lg"/>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23DFD912-DEB0-B45B-FB4D-55A13B3D694E}"/>
              </a:ext>
            </a:extLst>
          </p:cNvPr>
          <p:cNvGrpSpPr/>
          <p:nvPr/>
        </p:nvGrpSpPr>
        <p:grpSpPr>
          <a:xfrm>
            <a:off x="4063694" y="5127908"/>
            <a:ext cx="4722065" cy="1369234"/>
            <a:chOff x="4063694" y="5127908"/>
            <a:chExt cx="4722065" cy="1369234"/>
          </a:xfrm>
        </p:grpSpPr>
        <p:sp>
          <p:nvSpPr>
            <p:cNvPr id="10" name="Rectangle 9"/>
            <p:cNvSpPr/>
            <p:nvPr/>
          </p:nvSpPr>
          <p:spPr>
            <a:xfrm>
              <a:off x="4063694" y="5296813"/>
              <a:ext cx="4722065"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Increases the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aggregate bandwidth</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for servicing each query by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4 times</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a:t>
              </a:r>
              <a:br>
                <a:rPr kumimoji="0" lang="en-US" sz="18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and provides up to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4 times </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the power/area for PIM logic compared to Local</a:t>
              </a:r>
            </a:p>
          </p:txBody>
        </p:sp>
        <p:cxnSp>
          <p:nvCxnSpPr>
            <p:cNvPr id="719" name="Curved Connector 718">
              <a:extLst>
                <a:ext uri="{FF2B5EF4-FFF2-40B4-BE49-F238E27FC236}">
                  <a16:creationId xmlns:a16="http://schemas.microsoft.com/office/drawing/2014/main" id="{3F761ABF-C140-769C-8DE5-30D0E8827439}"/>
                </a:ext>
              </a:extLst>
            </p:cNvPr>
            <p:cNvCxnSpPr>
              <a:cxnSpLocks/>
              <a:stCxn id="534" idx="1"/>
              <a:endCxn id="10" idx="3"/>
            </p:cNvCxnSpPr>
            <p:nvPr/>
          </p:nvCxnSpPr>
          <p:spPr>
            <a:xfrm rot="10800000" flipH="1" flipV="1">
              <a:off x="8016875" y="5127908"/>
              <a:ext cx="768884" cy="769070"/>
            </a:xfrm>
            <a:prstGeom prst="curvedConnector5">
              <a:avLst>
                <a:gd name="adj1" fmla="val -29731"/>
                <a:gd name="adj2" fmla="val 16484"/>
                <a:gd name="adj3" fmla="val 129731"/>
              </a:avLst>
            </a:prstGeom>
            <a:ln w="28575">
              <a:solidFill>
                <a:schemeClr val="tx1"/>
              </a:solidFill>
              <a:prstDash val="sysDash"/>
              <a:headEnd type="none" w="med" len="med"/>
              <a:tailEnd type="stealth" w="lg" len="lg"/>
            </a:ln>
          </p:spPr>
          <p:style>
            <a:lnRef idx="1">
              <a:schemeClr val="accent1"/>
            </a:lnRef>
            <a:fillRef idx="0">
              <a:schemeClr val="accent1"/>
            </a:fillRef>
            <a:effectRef idx="0">
              <a:schemeClr val="accent1"/>
            </a:effectRef>
            <a:fontRef idx="minor">
              <a:schemeClr val="tx1"/>
            </a:fontRef>
          </p:style>
        </p:cxnSp>
      </p:grpSp>
      <p:sp>
        <p:nvSpPr>
          <p:cNvPr id="720" name="Rectangle 719">
            <a:extLst>
              <a:ext uri="{FF2B5EF4-FFF2-40B4-BE49-F238E27FC236}">
                <a16:creationId xmlns:a16="http://schemas.microsoft.com/office/drawing/2014/main" id="{1BF33E2E-C231-547D-66D6-9715F06CD55F}"/>
              </a:ext>
            </a:extLst>
          </p:cNvPr>
          <p:cNvSpPr/>
          <p:nvPr/>
        </p:nvSpPr>
        <p:spPr>
          <a:xfrm>
            <a:off x="-6675" y="917749"/>
            <a:ext cx="9144000" cy="830997"/>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1" u="none" strike="noStrike" kern="1200" cap="none" spc="0" normalizeH="0" baseline="0" noProof="0" dirty="0">
                <a:ln>
                  <a:noFill/>
                </a:ln>
                <a:solidFill>
                  <a:prstClr val="black"/>
                </a:solidFill>
                <a:effectLst/>
                <a:uLnTx/>
                <a:uFillTx/>
                <a:latin typeface="Gill Sans MT"/>
                <a:ea typeface="+mn-ea"/>
                <a:cs typeface="Gill Sans MT"/>
              </a:rPr>
              <a:t>Problem</a:t>
            </a: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 how to </a:t>
            </a:r>
            <a: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t>partition analytical data </a:t>
            </a:r>
            <a:br>
              <a:rPr kumimoji="0" lang="en-US" sz="2400" b="1" i="0" u="none" strike="noStrike" kern="1200" cap="none" spc="0" normalizeH="0" baseline="0" noProof="0" dirty="0">
                <a:ln>
                  <a:noFill/>
                </a:ln>
                <a:solidFill>
                  <a:srgbClr val="C00000"/>
                </a:solidFill>
                <a:effectLst/>
                <a:uLnTx/>
                <a:uFillTx/>
                <a:latin typeface="Gill Sans MT"/>
                <a:ea typeface="+mn-ea"/>
                <a:cs typeface="Gill Sans MT"/>
              </a:rPr>
            </a:br>
            <a:r>
              <a:rPr kumimoji="0" lang="en-US" sz="2400" b="1" i="0" u="none" strike="noStrike" kern="1200" cap="none" spc="0" normalizeH="0" baseline="0" noProof="0" dirty="0">
                <a:ln>
                  <a:noFill/>
                </a:ln>
                <a:solidFill>
                  <a:prstClr val="black"/>
                </a:solidFill>
                <a:effectLst/>
                <a:uLnTx/>
                <a:uFillTx/>
                <a:latin typeface="Gill Sans MT"/>
                <a:ea typeface="+mn-ea"/>
                <a:cs typeface="Gill Sans MT"/>
              </a:rPr>
              <a:t>across vaults of the 3D-stacked memory</a:t>
            </a:r>
          </a:p>
        </p:txBody>
      </p:sp>
      <p:pic>
        <p:nvPicPr>
          <p:cNvPr id="721" name="Picture 720">
            <a:extLst>
              <a:ext uri="{FF2B5EF4-FFF2-40B4-BE49-F238E27FC236}">
                <a16:creationId xmlns:a16="http://schemas.microsoft.com/office/drawing/2014/main" id="{88E61207-0F70-3767-9C84-AD1E56B9FD1A}"/>
              </a:ext>
            </a:extLst>
          </p:cNvPr>
          <p:cNvPicPr>
            <a:picLocks noChangeAspect="1"/>
          </p:cNvPicPr>
          <p:nvPr/>
        </p:nvPicPr>
        <p:blipFill>
          <a:blip r:embed="rId3"/>
          <a:stretch>
            <a:fillRect/>
          </a:stretch>
        </p:blipFill>
        <p:spPr>
          <a:xfrm>
            <a:off x="28576" y="6572248"/>
            <a:ext cx="928688" cy="213727"/>
          </a:xfrm>
          <a:prstGeom prst="rect">
            <a:avLst/>
          </a:prstGeom>
        </p:spPr>
      </p:pic>
      <p:sp>
        <p:nvSpPr>
          <p:cNvPr id="19" name="Title 18">
            <a:extLst>
              <a:ext uri="{FF2B5EF4-FFF2-40B4-BE49-F238E27FC236}">
                <a16:creationId xmlns:a16="http://schemas.microsoft.com/office/drawing/2014/main" id="{72E62180-25F3-21C0-C4B6-42E06EA78E1B}"/>
              </a:ext>
            </a:extLst>
          </p:cNvPr>
          <p:cNvSpPr>
            <a:spLocks noGrp="1"/>
          </p:cNvSpPr>
          <p:nvPr>
            <p:ph type="title"/>
          </p:nvPr>
        </p:nvSpPr>
        <p:spPr/>
        <p:txBody>
          <a:bodyPr/>
          <a:lstStyle/>
          <a:p>
            <a:r>
              <a:rPr lang="en-US" sz="4000" dirty="0"/>
              <a:t>Analytical Engine: Data Placement</a:t>
            </a:r>
          </a:p>
        </p:txBody>
      </p:sp>
      <p:graphicFrame>
        <p:nvGraphicFramePr>
          <p:cNvPr id="722" name="Table 4">
            <a:extLst>
              <a:ext uri="{FF2B5EF4-FFF2-40B4-BE49-F238E27FC236}">
                <a16:creationId xmlns:a16="http://schemas.microsoft.com/office/drawing/2014/main" id="{84E0E11B-9D77-41BC-0957-30E916871FF1}"/>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1E497D"/>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a:t>
                      </a:r>
                      <a:r>
                        <a:rPr lang="en-US" sz="800" kern="1200" dirty="0">
                          <a:solidFill>
                            <a:srgbClr val="1E497D"/>
                          </a:solidFill>
                          <a:latin typeface="+mn-lt"/>
                          <a:ea typeface="+mn-ea"/>
                          <a:cs typeface="Futura Medium" panose="020B0602020204020303" pitchFamily="34" charset="-79"/>
                        </a:rPr>
                        <a:t>●</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
        <p:nvSpPr>
          <p:cNvPr id="21" name="Slide Number Placeholder 20">
            <a:extLst>
              <a:ext uri="{FF2B5EF4-FFF2-40B4-BE49-F238E27FC236}">
                <a16:creationId xmlns:a16="http://schemas.microsoft.com/office/drawing/2014/main" id="{61A2946D-69DD-4FA0-3E1F-68A2A10A9C09}"/>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E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73</a:t>
            </a:fld>
            <a:endParaRPr kumimoji="0" lang="en-US" sz="2400" b="1" i="0" u="none" strike="noStrike" kern="1200" cap="none" spc="0" normalizeH="0" baseline="0" noProof="0">
              <a:ln>
                <a:noFill/>
              </a:ln>
              <a:solidFill>
                <a:srgbClr val="1E497D"/>
              </a:solidFill>
              <a:effectLst/>
              <a:uLnTx/>
              <a:uFillTx/>
              <a:latin typeface="Gill Sans MT"/>
              <a:ea typeface="+mn-ea"/>
              <a:cs typeface="+mn-cs"/>
            </a:endParaRPr>
          </a:p>
        </p:txBody>
      </p:sp>
    </p:spTree>
    <p:extLst>
      <p:ext uri="{BB962C8B-B14F-4D97-AF65-F5344CB8AC3E}">
        <p14:creationId xmlns:p14="http://schemas.microsoft.com/office/powerpoint/2010/main" val="170235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20"/>
                                        </p:tgtEl>
                                        <p:attrNameLst>
                                          <p:attrName>style.visibility</p:attrName>
                                        </p:attrNameLst>
                                      </p:cBhvr>
                                      <p:to>
                                        <p:strVal val="visible"/>
                                      </p:to>
                                    </p:set>
                                    <p:animEffect transition="in" filter="fade">
                                      <p:cBhvr>
                                        <p:cTn id="7" dur="500"/>
                                        <p:tgtEl>
                                          <p:spTgt spid="7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49"/>
                                        </p:tgtEl>
                                        <p:attrNameLst>
                                          <p:attrName>style.visibility</p:attrName>
                                        </p:attrNameLst>
                                      </p:cBhvr>
                                      <p:to>
                                        <p:strVal val="visible"/>
                                      </p:to>
                                    </p:set>
                                    <p:animEffect transition="in" filter="fade">
                                      <p:cBhvr>
                                        <p:cTn id="17" dur="500"/>
                                        <p:tgtEl>
                                          <p:spTgt spid="44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87"/>
                                        </p:tgtEl>
                                        <p:attrNameLst>
                                          <p:attrName>style.visibility</p:attrName>
                                        </p:attrNameLst>
                                      </p:cBhvr>
                                      <p:to>
                                        <p:strVal val="visible"/>
                                      </p:to>
                                    </p:set>
                                    <p:animEffect transition="in" filter="fade">
                                      <p:cBhvr>
                                        <p:cTn id="27" dur="500"/>
                                        <p:tgtEl>
                                          <p:spTgt spid="48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25"/>
                                        </p:tgtEl>
                                        <p:attrNameLst>
                                          <p:attrName>style.visibility</p:attrName>
                                        </p:attrNameLst>
                                      </p:cBhvr>
                                      <p:to>
                                        <p:strVal val="visible"/>
                                      </p:to>
                                    </p:set>
                                    <p:animEffect transition="in" filter="fade">
                                      <p:cBhvr>
                                        <p:cTn id="37" dur="500"/>
                                        <p:tgtEl>
                                          <p:spTgt spid="52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0"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14400"/>
            <a:ext cx="8839200" cy="6324600"/>
          </a:xfrm>
        </p:spPr>
        <p:txBody>
          <a:bodyPr>
            <a:normAutofit/>
          </a:bodyPr>
          <a:lstStyle/>
          <a:p>
            <a:pPr marL="457200" lvl="1" indent="0">
              <a:buNone/>
            </a:pPr>
            <a:endParaRPr lang="en-US" sz="2000" dirty="0">
              <a:solidFill>
                <a:srgbClr val="595959"/>
              </a:solidFill>
            </a:endParaRPr>
          </a:p>
          <a:p>
            <a:pPr lvl="1"/>
            <a:endParaRPr lang="en-US" sz="2000" dirty="0">
              <a:solidFill>
                <a:srgbClr val="595959"/>
              </a:solidFill>
            </a:endParaRPr>
          </a:p>
          <a:p>
            <a:endParaRPr lang="en-US" dirty="0"/>
          </a:p>
          <a:p>
            <a:endParaRPr lang="en-US" dirty="0"/>
          </a:p>
        </p:txBody>
      </p:sp>
      <p:sp>
        <p:nvSpPr>
          <p:cNvPr id="7" name="Rectangle 6"/>
          <p:cNvSpPr/>
          <p:nvPr/>
        </p:nvSpPr>
        <p:spPr>
          <a:xfrm>
            <a:off x="152400" y="1189719"/>
            <a:ext cx="8915400" cy="49244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prstClr val="black"/>
                </a:solidFill>
                <a:effectLst/>
                <a:uLnTx/>
                <a:uFillTx/>
                <a:latin typeface="Gill Sans MT"/>
                <a:ea typeface="+mn-ea"/>
                <a:cs typeface="Gill Sans MT"/>
              </a:rPr>
              <a:t>Other details in the paper:</a:t>
            </a:r>
          </a:p>
        </p:txBody>
      </p:sp>
      <p:grpSp>
        <p:nvGrpSpPr>
          <p:cNvPr id="23" name="Group 22"/>
          <p:cNvGrpSpPr/>
          <p:nvPr/>
        </p:nvGrpSpPr>
        <p:grpSpPr>
          <a:xfrm>
            <a:off x="0" y="1755558"/>
            <a:ext cx="9144000" cy="830997"/>
            <a:chOff x="0" y="3381623"/>
            <a:chExt cx="9144000" cy="830997"/>
          </a:xfrm>
        </p:grpSpPr>
        <p:grpSp>
          <p:nvGrpSpPr>
            <p:cNvPr id="24" name="Group 23"/>
            <p:cNvGrpSpPr/>
            <p:nvPr/>
          </p:nvGrpSpPr>
          <p:grpSpPr>
            <a:xfrm>
              <a:off x="0" y="3381623"/>
              <a:ext cx="9144000" cy="830997"/>
              <a:chOff x="0" y="2463461"/>
              <a:chExt cx="9144000" cy="705555"/>
            </a:xfrm>
          </p:grpSpPr>
          <p:sp>
            <p:nvSpPr>
              <p:cNvPr id="26" name="Rectangle 25"/>
              <p:cNvSpPr/>
              <p:nvPr/>
            </p:nvSpPr>
            <p:spPr>
              <a:xfrm>
                <a:off x="0" y="2503687"/>
                <a:ext cx="9144000" cy="621095"/>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27" name="TextBox 26"/>
              <p:cNvSpPr txBox="1"/>
              <p:nvPr/>
            </p:nvSpPr>
            <p:spPr>
              <a:xfrm>
                <a:off x="59393" y="2463461"/>
                <a:ext cx="474011" cy="7055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4800" b="0" i="0" u="none" strike="noStrike" kern="1200" cap="none" spc="0" normalizeH="0" baseline="0" noProof="0" dirty="0">
                  <a:ln>
                    <a:noFill/>
                  </a:ln>
                  <a:solidFill>
                    <a:prstClr val="black">
                      <a:lumMod val="65000"/>
                      <a:lumOff val="35000"/>
                    </a:prstClr>
                  </a:solidFill>
                  <a:effectLst/>
                  <a:uLnTx/>
                  <a:uFillTx/>
                  <a:latin typeface="Arial Black" panose="020B0A04020102020204" pitchFamily="34" charset="0"/>
                  <a:ea typeface="+mn-ea"/>
                  <a:cs typeface="+mn-cs"/>
                </a:endParaRPr>
              </a:p>
            </p:txBody>
          </p:sp>
        </p:grpSp>
        <p:sp>
          <p:nvSpPr>
            <p:cNvPr id="25" name="Rectangle 24"/>
            <p:cNvSpPr/>
            <p:nvPr/>
          </p:nvSpPr>
          <p:spPr>
            <a:xfrm>
              <a:off x="304800" y="3546157"/>
              <a:ext cx="8610600" cy="492443"/>
            </a:xfrm>
            <a:prstGeom prst="rect">
              <a:avLst/>
            </a:prstGeom>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000000"/>
                  </a:solidFill>
                  <a:effectLst/>
                  <a:uLnTx/>
                  <a:uFillTx/>
                  <a:latin typeface="Gill Sans MT"/>
                  <a:ea typeface="+mn-ea"/>
                  <a:cs typeface="Gill Sans MT"/>
                </a:rPr>
                <a:t>Task scheduling policy</a:t>
              </a:r>
            </a:p>
          </p:txBody>
        </p:sp>
      </p:grpSp>
      <p:grpSp>
        <p:nvGrpSpPr>
          <p:cNvPr id="28" name="Group 27"/>
          <p:cNvGrpSpPr/>
          <p:nvPr/>
        </p:nvGrpSpPr>
        <p:grpSpPr>
          <a:xfrm>
            <a:off x="0" y="3963179"/>
            <a:ext cx="9144000" cy="830997"/>
            <a:chOff x="0" y="3376879"/>
            <a:chExt cx="9144000" cy="830997"/>
          </a:xfrm>
        </p:grpSpPr>
        <p:grpSp>
          <p:nvGrpSpPr>
            <p:cNvPr id="29" name="Group 28"/>
            <p:cNvGrpSpPr/>
            <p:nvPr/>
          </p:nvGrpSpPr>
          <p:grpSpPr>
            <a:xfrm>
              <a:off x="0" y="3376879"/>
              <a:ext cx="9144000" cy="830997"/>
              <a:chOff x="0" y="2459433"/>
              <a:chExt cx="9144000" cy="705555"/>
            </a:xfrm>
          </p:grpSpPr>
          <p:sp>
            <p:nvSpPr>
              <p:cNvPr id="31" name="Rectangle 30"/>
              <p:cNvSpPr/>
              <p:nvPr/>
            </p:nvSpPr>
            <p:spPr>
              <a:xfrm>
                <a:off x="0" y="2503687"/>
                <a:ext cx="9144000" cy="621095"/>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32" name="TextBox 31"/>
              <p:cNvSpPr txBox="1"/>
              <p:nvPr/>
            </p:nvSpPr>
            <p:spPr>
              <a:xfrm>
                <a:off x="59392" y="2459433"/>
                <a:ext cx="474011" cy="7055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4800" b="0" i="0" u="none" strike="noStrike" kern="1200" cap="none" spc="0" normalizeH="0" baseline="0" noProof="0" dirty="0">
                  <a:ln>
                    <a:noFill/>
                  </a:ln>
                  <a:solidFill>
                    <a:prstClr val="black">
                      <a:lumMod val="65000"/>
                      <a:lumOff val="35000"/>
                    </a:prstClr>
                  </a:solidFill>
                  <a:effectLst/>
                  <a:uLnTx/>
                  <a:uFillTx/>
                  <a:latin typeface="Arial Black" panose="020B0A04020102020204" pitchFamily="34" charset="0"/>
                  <a:ea typeface="+mn-ea"/>
                  <a:cs typeface="+mn-cs"/>
                </a:endParaRPr>
              </a:p>
            </p:txBody>
          </p:sp>
        </p:grpSp>
        <p:sp>
          <p:nvSpPr>
            <p:cNvPr id="30" name="Rectangle 29"/>
            <p:cNvSpPr/>
            <p:nvPr/>
          </p:nvSpPr>
          <p:spPr>
            <a:xfrm>
              <a:off x="304800" y="3546157"/>
              <a:ext cx="8610600" cy="492443"/>
            </a:xfrm>
            <a:prstGeom prst="rect">
              <a:avLst/>
            </a:prstGeom>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000000"/>
                  </a:solidFill>
                  <a:effectLst/>
                  <a:uLnTx/>
                  <a:uFillTx/>
                  <a:latin typeface="Gill Sans MT"/>
                  <a:ea typeface="+mn-ea"/>
                  <a:cs typeface="Gill Sans MT"/>
                </a:rPr>
                <a:t>How each physical operator is executed</a:t>
              </a:r>
            </a:p>
          </p:txBody>
        </p:sp>
      </p:grpSp>
      <p:sp>
        <p:nvSpPr>
          <p:cNvPr id="53" name="TextBox 52">
            <a:extLst>
              <a:ext uri="{FF2B5EF4-FFF2-40B4-BE49-F238E27FC236}">
                <a16:creationId xmlns:a16="http://schemas.microsoft.com/office/drawing/2014/main" id="{54C42487-931D-73D8-9E37-B24ECEFB34A2}"/>
              </a:ext>
            </a:extLst>
          </p:cNvPr>
          <p:cNvSpPr txBox="1"/>
          <p:nvPr/>
        </p:nvSpPr>
        <p:spPr>
          <a:xfrm>
            <a:off x="533400" y="2651613"/>
            <a:ext cx="9205912"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1F497D"/>
                </a:solidFill>
                <a:effectLst/>
                <a:uLnTx/>
                <a:uFillTx/>
                <a:latin typeface="Gill Sans MT"/>
                <a:ea typeface="+mn-ea"/>
                <a:cs typeface="Gill Sans MT"/>
              </a:rPr>
              <a:t>We design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a pull-based </a:t>
            </a:r>
            <a:r>
              <a:rPr kumimoji="0" lang="en-US" sz="2000" b="1" i="0" u="none" strike="noStrike" kern="1200" cap="none" spc="0" normalizeH="0" baseline="0" noProof="0" dirty="0">
                <a:ln>
                  <a:noFill/>
                </a:ln>
                <a:solidFill>
                  <a:srgbClr val="1F497D"/>
                </a:solidFill>
                <a:effectLst/>
                <a:uLnTx/>
                <a:uFillTx/>
                <a:latin typeface="Gill Sans MT"/>
                <a:ea typeface="+mn-ea"/>
                <a:cs typeface="Gill Sans MT"/>
              </a:rPr>
              <a:t>task assignment strategy, where PIM threads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cooperatively</a:t>
            </a:r>
            <a:r>
              <a:rPr kumimoji="0" lang="en-US" sz="2000" b="1" i="0" u="none" strike="noStrike" kern="1200" cap="none" spc="0" normalizeH="0" baseline="0" noProof="0" dirty="0">
                <a:ln>
                  <a:noFill/>
                </a:ln>
                <a:solidFill>
                  <a:srgbClr val="1F497D"/>
                </a:solidFill>
                <a:effectLst/>
                <a:uLnTx/>
                <a:uFillTx/>
                <a:latin typeface="Gill Sans MT"/>
                <a:ea typeface="+mn-ea"/>
                <a:cs typeface="Gill Sans MT"/>
              </a:rPr>
              <a:t> pull tasks from the task queue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at runtime</a:t>
            </a:r>
          </a:p>
        </p:txBody>
      </p:sp>
      <p:sp>
        <p:nvSpPr>
          <p:cNvPr id="54" name="TextBox 53">
            <a:extLst>
              <a:ext uri="{FF2B5EF4-FFF2-40B4-BE49-F238E27FC236}">
                <a16:creationId xmlns:a16="http://schemas.microsoft.com/office/drawing/2014/main" id="{A3F898A7-9593-0770-CE04-81C9108B115E}"/>
              </a:ext>
            </a:extLst>
          </p:cNvPr>
          <p:cNvSpPr txBox="1"/>
          <p:nvPr/>
        </p:nvSpPr>
        <p:spPr>
          <a:xfrm>
            <a:off x="592795" y="4794176"/>
            <a:ext cx="8551205"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1F497D"/>
                </a:solidFill>
                <a:effectLst/>
                <a:uLnTx/>
                <a:uFillTx/>
                <a:latin typeface="Gill Sans MT"/>
                <a:ea typeface="+mn-ea"/>
                <a:cs typeface="Gill Sans MT"/>
              </a:rPr>
              <a:t>We employ the </a:t>
            </a:r>
            <a:r>
              <a:rPr kumimoji="0" lang="en-US" sz="2000" b="1" i="0" u="none" strike="noStrike" kern="1200" cap="none" spc="0" normalizeH="0" baseline="0" noProof="0" dirty="0">
                <a:ln>
                  <a:noFill/>
                </a:ln>
                <a:solidFill>
                  <a:srgbClr val="1901FF"/>
                </a:solidFill>
                <a:effectLst/>
                <a:uLnTx/>
                <a:uFillTx/>
                <a:latin typeface="Gill Sans MT"/>
                <a:ea typeface="+mn-ea"/>
                <a:cs typeface="Gill Sans MT"/>
              </a:rPr>
              <a:t>top-down Volcano (Iterator) </a:t>
            </a:r>
            <a:r>
              <a:rPr kumimoji="0" lang="en-US" sz="2000" b="1" i="0" u="none" strike="noStrike" kern="1200" cap="none" spc="0" normalizeH="0" baseline="0" noProof="0" dirty="0">
                <a:ln>
                  <a:noFill/>
                </a:ln>
                <a:solidFill>
                  <a:srgbClr val="1F497D"/>
                </a:solidFill>
                <a:effectLst/>
                <a:uLnTx/>
                <a:uFillTx/>
                <a:latin typeface="Gill Sans MT"/>
                <a:ea typeface="+mn-ea"/>
                <a:cs typeface="Gill Sans MT"/>
              </a:rPr>
              <a:t>execution model to execute physical operations (e.g., scan, filter, join) while respecting operator’s dependencies  </a:t>
            </a:r>
            <a:endParaRPr kumimoji="0" lang="en-US" sz="2000" b="1" i="0" u="none" strike="noStrike" kern="1200" cap="none" spc="0" normalizeH="0" baseline="0" noProof="0" dirty="0">
              <a:ln>
                <a:noFill/>
              </a:ln>
              <a:solidFill>
                <a:srgbClr val="0000FF"/>
              </a:solidFill>
              <a:effectLst/>
              <a:uLnTx/>
              <a:uFillTx/>
              <a:latin typeface="Gill Sans MT"/>
              <a:ea typeface="+mn-ea"/>
              <a:cs typeface="Gill Sans MT"/>
            </a:endParaRPr>
          </a:p>
        </p:txBody>
      </p:sp>
      <p:pic>
        <p:nvPicPr>
          <p:cNvPr id="33" name="Picture 32">
            <a:extLst>
              <a:ext uri="{FF2B5EF4-FFF2-40B4-BE49-F238E27FC236}">
                <a16:creationId xmlns:a16="http://schemas.microsoft.com/office/drawing/2014/main" id="{57886E84-0C3D-7851-5EB7-296E00865727}"/>
              </a:ext>
            </a:extLst>
          </p:cNvPr>
          <p:cNvPicPr>
            <a:picLocks noChangeAspect="1"/>
          </p:cNvPicPr>
          <p:nvPr/>
        </p:nvPicPr>
        <p:blipFill>
          <a:blip r:embed="rId3"/>
          <a:stretch>
            <a:fillRect/>
          </a:stretch>
        </p:blipFill>
        <p:spPr>
          <a:xfrm>
            <a:off x="28576" y="6572248"/>
            <a:ext cx="928688" cy="213727"/>
          </a:xfrm>
          <a:prstGeom prst="rect">
            <a:avLst/>
          </a:prstGeom>
        </p:spPr>
      </p:pic>
      <p:sp>
        <p:nvSpPr>
          <p:cNvPr id="10" name="Title 9">
            <a:extLst>
              <a:ext uri="{FF2B5EF4-FFF2-40B4-BE49-F238E27FC236}">
                <a16:creationId xmlns:a16="http://schemas.microsoft.com/office/drawing/2014/main" id="{723C9367-52DA-8A09-66D6-2CD99729E623}"/>
              </a:ext>
            </a:extLst>
          </p:cNvPr>
          <p:cNvSpPr>
            <a:spLocks noGrp="1"/>
          </p:cNvSpPr>
          <p:nvPr>
            <p:ph type="title"/>
          </p:nvPr>
        </p:nvSpPr>
        <p:spPr/>
        <p:txBody>
          <a:bodyPr/>
          <a:lstStyle/>
          <a:p>
            <a:r>
              <a:rPr lang="en-US" sz="4000" dirty="0"/>
              <a:t>Analytical Engine: Query Execution</a:t>
            </a:r>
          </a:p>
        </p:txBody>
      </p:sp>
      <p:sp>
        <p:nvSpPr>
          <p:cNvPr id="11" name="Slide Number Placeholder 10">
            <a:extLst>
              <a:ext uri="{FF2B5EF4-FFF2-40B4-BE49-F238E27FC236}">
                <a16:creationId xmlns:a16="http://schemas.microsoft.com/office/drawing/2014/main" id="{3686E26D-2F94-1039-19FA-55EC5972D708}"/>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E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74</a:t>
            </a:fld>
            <a:endParaRPr kumimoji="0" lang="en-US" sz="2400" b="1" i="0" u="none" strike="noStrike" kern="1200" cap="none" spc="0" normalizeH="0" baseline="0" noProof="0">
              <a:ln>
                <a:noFill/>
              </a:ln>
              <a:solidFill>
                <a:srgbClr val="1E497D"/>
              </a:solidFill>
              <a:effectLst/>
              <a:uLnTx/>
              <a:uFillTx/>
              <a:latin typeface="Gill Sans MT"/>
              <a:ea typeface="+mn-ea"/>
              <a:cs typeface="+mn-cs"/>
            </a:endParaRPr>
          </a:p>
        </p:txBody>
      </p:sp>
      <p:graphicFrame>
        <p:nvGraphicFramePr>
          <p:cNvPr id="34" name="Table 4">
            <a:extLst>
              <a:ext uri="{FF2B5EF4-FFF2-40B4-BE49-F238E27FC236}">
                <a16:creationId xmlns:a16="http://schemas.microsoft.com/office/drawing/2014/main" id="{C7DAF45D-89D4-00BC-CB15-3AB32930C32E}"/>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1E497D"/>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r>
                        <a:rPr lang="en-US" sz="800" kern="1200" dirty="0">
                          <a:solidFill>
                            <a:srgbClr val="1E497D"/>
                          </a:solidFill>
                          <a:latin typeface="+mn-lt"/>
                          <a:ea typeface="+mn-ea"/>
                          <a:cs typeface="Futura Medium" panose="020B0602020204020303" pitchFamily="34" charset="-79"/>
                        </a:rPr>
                        <a:t>●</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147250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fade">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14400"/>
            <a:ext cx="8839200" cy="6324600"/>
          </a:xfrm>
        </p:spPr>
        <p:txBody>
          <a:bodyPr>
            <a:normAutofit/>
          </a:bodyPr>
          <a:lstStyle/>
          <a:p>
            <a:pPr marL="457200" lvl="1" indent="0">
              <a:buNone/>
            </a:pPr>
            <a:endParaRPr lang="en-US" sz="2000" dirty="0">
              <a:solidFill>
                <a:srgbClr val="595959"/>
              </a:solidFill>
            </a:endParaRPr>
          </a:p>
          <a:p>
            <a:pPr lvl="1"/>
            <a:endParaRPr lang="en-US" sz="2000" dirty="0">
              <a:solidFill>
                <a:srgbClr val="595959"/>
              </a:solidFill>
            </a:endParaRPr>
          </a:p>
          <a:p>
            <a:endParaRPr lang="en-US" dirty="0"/>
          </a:p>
          <a:p>
            <a:endParaRPr lang="en-US" dirty="0"/>
          </a:p>
        </p:txBody>
      </p:sp>
      <p:sp>
        <p:nvSpPr>
          <p:cNvPr id="7" name="Rectangle 6"/>
          <p:cNvSpPr/>
          <p:nvPr/>
        </p:nvSpPr>
        <p:spPr>
          <a:xfrm>
            <a:off x="152400" y="1189719"/>
            <a:ext cx="8915400" cy="49244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prstClr val="black"/>
                </a:solidFill>
                <a:effectLst/>
                <a:uLnTx/>
                <a:uFillTx/>
                <a:latin typeface="Gill Sans MT"/>
                <a:ea typeface="+mn-ea"/>
                <a:cs typeface="Gill Sans MT"/>
              </a:rPr>
              <a:t>Other details in the paper:</a:t>
            </a:r>
          </a:p>
        </p:txBody>
      </p:sp>
      <p:grpSp>
        <p:nvGrpSpPr>
          <p:cNvPr id="23" name="Group 22"/>
          <p:cNvGrpSpPr/>
          <p:nvPr/>
        </p:nvGrpSpPr>
        <p:grpSpPr>
          <a:xfrm>
            <a:off x="0" y="1755558"/>
            <a:ext cx="9144000" cy="830997"/>
            <a:chOff x="0" y="3381623"/>
            <a:chExt cx="9144000" cy="830997"/>
          </a:xfrm>
        </p:grpSpPr>
        <p:grpSp>
          <p:nvGrpSpPr>
            <p:cNvPr id="24" name="Group 23"/>
            <p:cNvGrpSpPr/>
            <p:nvPr/>
          </p:nvGrpSpPr>
          <p:grpSpPr>
            <a:xfrm>
              <a:off x="0" y="3381623"/>
              <a:ext cx="9144000" cy="830997"/>
              <a:chOff x="0" y="2463461"/>
              <a:chExt cx="9144000" cy="705555"/>
            </a:xfrm>
          </p:grpSpPr>
          <p:sp>
            <p:nvSpPr>
              <p:cNvPr id="26" name="Rectangle 25"/>
              <p:cNvSpPr/>
              <p:nvPr/>
            </p:nvSpPr>
            <p:spPr>
              <a:xfrm>
                <a:off x="0" y="2503687"/>
                <a:ext cx="9144000" cy="621095"/>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27" name="TextBox 26"/>
              <p:cNvSpPr txBox="1"/>
              <p:nvPr/>
            </p:nvSpPr>
            <p:spPr>
              <a:xfrm>
                <a:off x="59393" y="2463461"/>
                <a:ext cx="474011" cy="7055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4800" b="0" i="0" u="none" strike="noStrike" kern="1200" cap="none" spc="0" normalizeH="0" baseline="0" noProof="0" dirty="0">
                  <a:ln>
                    <a:noFill/>
                  </a:ln>
                  <a:solidFill>
                    <a:prstClr val="black">
                      <a:lumMod val="65000"/>
                      <a:lumOff val="35000"/>
                    </a:prstClr>
                  </a:solidFill>
                  <a:effectLst/>
                  <a:uLnTx/>
                  <a:uFillTx/>
                  <a:latin typeface="Arial Black" panose="020B0A04020102020204" pitchFamily="34" charset="0"/>
                  <a:ea typeface="+mn-ea"/>
                  <a:cs typeface="+mn-cs"/>
                </a:endParaRPr>
              </a:p>
            </p:txBody>
          </p:sp>
        </p:grpSp>
        <p:sp>
          <p:nvSpPr>
            <p:cNvPr id="25" name="Rectangle 24"/>
            <p:cNvSpPr/>
            <p:nvPr/>
          </p:nvSpPr>
          <p:spPr>
            <a:xfrm>
              <a:off x="304800" y="3546157"/>
              <a:ext cx="8610600" cy="492443"/>
            </a:xfrm>
            <a:prstGeom prst="rect">
              <a:avLst/>
            </a:prstGeom>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000000"/>
                  </a:solidFill>
                  <a:effectLst/>
                  <a:uLnTx/>
                  <a:uFillTx/>
                  <a:latin typeface="Gill Sans MT"/>
                  <a:ea typeface="+mn-ea"/>
                  <a:cs typeface="Gill Sans MT"/>
                </a:rPr>
                <a:t>Task scheduling policy</a:t>
              </a:r>
            </a:p>
          </p:txBody>
        </p:sp>
      </p:grpSp>
      <p:grpSp>
        <p:nvGrpSpPr>
          <p:cNvPr id="28" name="Group 27"/>
          <p:cNvGrpSpPr/>
          <p:nvPr/>
        </p:nvGrpSpPr>
        <p:grpSpPr>
          <a:xfrm>
            <a:off x="0" y="3963179"/>
            <a:ext cx="9144000" cy="830997"/>
            <a:chOff x="0" y="3376879"/>
            <a:chExt cx="9144000" cy="830997"/>
          </a:xfrm>
        </p:grpSpPr>
        <p:grpSp>
          <p:nvGrpSpPr>
            <p:cNvPr id="29" name="Group 28"/>
            <p:cNvGrpSpPr/>
            <p:nvPr/>
          </p:nvGrpSpPr>
          <p:grpSpPr>
            <a:xfrm>
              <a:off x="0" y="3376879"/>
              <a:ext cx="9144000" cy="830997"/>
              <a:chOff x="0" y="2459433"/>
              <a:chExt cx="9144000" cy="705555"/>
            </a:xfrm>
          </p:grpSpPr>
          <p:sp>
            <p:nvSpPr>
              <p:cNvPr id="31" name="Rectangle 30"/>
              <p:cNvSpPr/>
              <p:nvPr/>
            </p:nvSpPr>
            <p:spPr>
              <a:xfrm>
                <a:off x="0" y="2503687"/>
                <a:ext cx="9144000" cy="621095"/>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Gill Sans MT"/>
                  <a:ea typeface="+mn-ea"/>
                  <a:cs typeface="Gill Sans MT"/>
                </a:endParaRPr>
              </a:p>
            </p:txBody>
          </p:sp>
          <p:sp>
            <p:nvSpPr>
              <p:cNvPr id="32" name="TextBox 31"/>
              <p:cNvSpPr txBox="1"/>
              <p:nvPr/>
            </p:nvSpPr>
            <p:spPr>
              <a:xfrm>
                <a:off x="59392" y="2459433"/>
                <a:ext cx="474011" cy="7055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4800" b="0" i="0" u="none" strike="noStrike" kern="1200" cap="none" spc="0" normalizeH="0" baseline="0" noProof="0" dirty="0">
                  <a:ln>
                    <a:noFill/>
                  </a:ln>
                  <a:solidFill>
                    <a:prstClr val="black">
                      <a:lumMod val="65000"/>
                      <a:lumOff val="35000"/>
                    </a:prstClr>
                  </a:solidFill>
                  <a:effectLst/>
                  <a:uLnTx/>
                  <a:uFillTx/>
                  <a:latin typeface="Arial Black" panose="020B0A04020102020204" pitchFamily="34" charset="0"/>
                  <a:ea typeface="+mn-ea"/>
                  <a:cs typeface="+mn-cs"/>
                </a:endParaRPr>
              </a:p>
            </p:txBody>
          </p:sp>
        </p:grpSp>
        <p:sp>
          <p:nvSpPr>
            <p:cNvPr id="30" name="Rectangle 29"/>
            <p:cNvSpPr/>
            <p:nvPr/>
          </p:nvSpPr>
          <p:spPr>
            <a:xfrm>
              <a:off x="304800" y="3546157"/>
              <a:ext cx="8610600" cy="492443"/>
            </a:xfrm>
            <a:prstGeom prst="rect">
              <a:avLst/>
            </a:prstGeom>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000000"/>
                  </a:solidFill>
                  <a:effectLst/>
                  <a:uLnTx/>
                  <a:uFillTx/>
                  <a:latin typeface="Gill Sans MT"/>
                  <a:ea typeface="+mn-ea"/>
                  <a:cs typeface="Gill Sans MT"/>
                </a:rPr>
                <a:t>How each physical operator is executed</a:t>
              </a:r>
            </a:p>
          </p:txBody>
        </p:sp>
      </p:grpSp>
      <p:sp>
        <p:nvSpPr>
          <p:cNvPr id="53" name="TextBox 52">
            <a:extLst>
              <a:ext uri="{FF2B5EF4-FFF2-40B4-BE49-F238E27FC236}">
                <a16:creationId xmlns:a16="http://schemas.microsoft.com/office/drawing/2014/main" id="{54C42487-931D-73D8-9E37-B24ECEFB34A2}"/>
              </a:ext>
            </a:extLst>
          </p:cNvPr>
          <p:cNvSpPr txBox="1"/>
          <p:nvPr/>
        </p:nvSpPr>
        <p:spPr>
          <a:xfrm>
            <a:off x="533400" y="2651613"/>
            <a:ext cx="9205912"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1F497D"/>
                </a:solidFill>
                <a:effectLst/>
                <a:uLnTx/>
                <a:uFillTx/>
                <a:latin typeface="Gill Sans MT"/>
                <a:ea typeface="+mn-ea"/>
                <a:cs typeface="Gill Sans MT"/>
              </a:rPr>
              <a:t>We design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a pull-based </a:t>
            </a:r>
            <a:r>
              <a:rPr kumimoji="0" lang="en-US" sz="2000" b="1" i="0" u="none" strike="noStrike" kern="1200" cap="none" spc="0" normalizeH="0" baseline="0" noProof="0" dirty="0">
                <a:ln>
                  <a:noFill/>
                </a:ln>
                <a:solidFill>
                  <a:srgbClr val="1F497D"/>
                </a:solidFill>
                <a:effectLst/>
                <a:uLnTx/>
                <a:uFillTx/>
                <a:latin typeface="Gill Sans MT"/>
                <a:ea typeface="+mn-ea"/>
                <a:cs typeface="Gill Sans MT"/>
              </a:rPr>
              <a:t>task assignment strategy, where PIM threads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cooperatively</a:t>
            </a:r>
            <a:r>
              <a:rPr kumimoji="0" lang="en-US" sz="2000" b="1" i="0" u="none" strike="noStrike" kern="1200" cap="none" spc="0" normalizeH="0" baseline="0" noProof="0" dirty="0">
                <a:ln>
                  <a:noFill/>
                </a:ln>
                <a:solidFill>
                  <a:srgbClr val="1F497D"/>
                </a:solidFill>
                <a:effectLst/>
                <a:uLnTx/>
                <a:uFillTx/>
                <a:latin typeface="Gill Sans MT"/>
                <a:ea typeface="+mn-ea"/>
                <a:cs typeface="Gill Sans MT"/>
              </a:rPr>
              <a:t> pull tasks from the task queue </a:t>
            </a:r>
            <a:r>
              <a:rPr kumimoji="0" lang="en-US" sz="2000" b="1" i="0" u="none" strike="noStrike" kern="1200" cap="none" spc="0" normalizeH="0" baseline="0" noProof="0" dirty="0">
                <a:ln>
                  <a:noFill/>
                </a:ln>
                <a:solidFill>
                  <a:srgbClr val="0000FF"/>
                </a:solidFill>
                <a:effectLst/>
                <a:uLnTx/>
                <a:uFillTx/>
                <a:latin typeface="Gill Sans MT"/>
                <a:ea typeface="+mn-ea"/>
                <a:cs typeface="Gill Sans MT"/>
              </a:rPr>
              <a:t>at runtime</a:t>
            </a:r>
          </a:p>
        </p:txBody>
      </p:sp>
      <p:sp>
        <p:nvSpPr>
          <p:cNvPr id="54" name="TextBox 53">
            <a:extLst>
              <a:ext uri="{FF2B5EF4-FFF2-40B4-BE49-F238E27FC236}">
                <a16:creationId xmlns:a16="http://schemas.microsoft.com/office/drawing/2014/main" id="{A3F898A7-9593-0770-CE04-81C9108B115E}"/>
              </a:ext>
            </a:extLst>
          </p:cNvPr>
          <p:cNvSpPr txBox="1"/>
          <p:nvPr/>
        </p:nvSpPr>
        <p:spPr>
          <a:xfrm>
            <a:off x="592795" y="4794176"/>
            <a:ext cx="8551205"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1F497D"/>
                </a:solidFill>
                <a:effectLst/>
                <a:uLnTx/>
                <a:uFillTx/>
                <a:latin typeface="Gill Sans MT"/>
                <a:ea typeface="+mn-ea"/>
                <a:cs typeface="Gill Sans MT"/>
              </a:rPr>
              <a:t>We employ the </a:t>
            </a:r>
            <a:r>
              <a:rPr kumimoji="0" lang="en-US" sz="2000" b="1" i="0" u="none" strike="noStrike" kern="1200" cap="none" spc="0" normalizeH="0" baseline="0" noProof="0" dirty="0">
                <a:ln>
                  <a:noFill/>
                </a:ln>
                <a:solidFill>
                  <a:srgbClr val="1901FF"/>
                </a:solidFill>
                <a:effectLst/>
                <a:uLnTx/>
                <a:uFillTx/>
                <a:latin typeface="Gill Sans MT"/>
                <a:ea typeface="+mn-ea"/>
                <a:cs typeface="Gill Sans MT"/>
              </a:rPr>
              <a:t>top-down Volcano (Iterator) </a:t>
            </a:r>
            <a:r>
              <a:rPr kumimoji="0" lang="en-US" sz="2000" b="1" i="0" u="none" strike="noStrike" kern="1200" cap="none" spc="0" normalizeH="0" baseline="0" noProof="0" dirty="0">
                <a:ln>
                  <a:noFill/>
                </a:ln>
                <a:solidFill>
                  <a:srgbClr val="1F497D"/>
                </a:solidFill>
                <a:effectLst/>
                <a:uLnTx/>
                <a:uFillTx/>
                <a:latin typeface="Gill Sans MT"/>
                <a:ea typeface="+mn-ea"/>
                <a:cs typeface="Gill Sans MT"/>
              </a:rPr>
              <a:t>execution model to execute physical operations (e.g., scan, filter, join) while respecting operator’s dependencies  </a:t>
            </a:r>
            <a:endParaRPr kumimoji="0" lang="en-US" sz="2000" b="1" i="0" u="none" strike="noStrike" kern="1200" cap="none" spc="0" normalizeH="0" baseline="0" noProof="0" dirty="0">
              <a:ln>
                <a:noFill/>
              </a:ln>
              <a:solidFill>
                <a:srgbClr val="0000FF"/>
              </a:solidFill>
              <a:effectLst/>
              <a:uLnTx/>
              <a:uFillTx/>
              <a:latin typeface="Gill Sans MT"/>
              <a:ea typeface="+mn-ea"/>
              <a:cs typeface="Gill Sans MT"/>
            </a:endParaRPr>
          </a:p>
        </p:txBody>
      </p:sp>
      <p:pic>
        <p:nvPicPr>
          <p:cNvPr id="33" name="Picture 32">
            <a:extLst>
              <a:ext uri="{FF2B5EF4-FFF2-40B4-BE49-F238E27FC236}">
                <a16:creationId xmlns:a16="http://schemas.microsoft.com/office/drawing/2014/main" id="{57886E84-0C3D-7851-5EB7-296E00865727}"/>
              </a:ext>
            </a:extLst>
          </p:cNvPr>
          <p:cNvPicPr>
            <a:picLocks noChangeAspect="1"/>
          </p:cNvPicPr>
          <p:nvPr/>
        </p:nvPicPr>
        <p:blipFill>
          <a:blip r:embed="rId3"/>
          <a:stretch>
            <a:fillRect/>
          </a:stretch>
        </p:blipFill>
        <p:spPr>
          <a:xfrm>
            <a:off x="28576" y="6572248"/>
            <a:ext cx="928688" cy="213727"/>
          </a:xfrm>
          <a:prstGeom prst="rect">
            <a:avLst/>
          </a:prstGeom>
        </p:spPr>
      </p:pic>
      <p:sp>
        <p:nvSpPr>
          <p:cNvPr id="10" name="Title 9">
            <a:extLst>
              <a:ext uri="{FF2B5EF4-FFF2-40B4-BE49-F238E27FC236}">
                <a16:creationId xmlns:a16="http://schemas.microsoft.com/office/drawing/2014/main" id="{723C9367-52DA-8A09-66D6-2CD99729E623}"/>
              </a:ext>
            </a:extLst>
          </p:cNvPr>
          <p:cNvSpPr>
            <a:spLocks noGrp="1"/>
          </p:cNvSpPr>
          <p:nvPr>
            <p:ph type="title"/>
          </p:nvPr>
        </p:nvSpPr>
        <p:spPr/>
        <p:txBody>
          <a:bodyPr/>
          <a:lstStyle/>
          <a:p>
            <a:r>
              <a:rPr lang="en-US" sz="4000" dirty="0"/>
              <a:t>Analytical Engine: Query Execution</a:t>
            </a:r>
          </a:p>
        </p:txBody>
      </p:sp>
      <p:sp>
        <p:nvSpPr>
          <p:cNvPr id="11" name="Slide Number Placeholder 10">
            <a:extLst>
              <a:ext uri="{FF2B5EF4-FFF2-40B4-BE49-F238E27FC236}">
                <a16:creationId xmlns:a16="http://schemas.microsoft.com/office/drawing/2014/main" id="{3686E26D-2F94-1039-19FA-55EC5972D708}"/>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E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75</a:t>
            </a:fld>
            <a:endParaRPr kumimoji="0" lang="en-US" sz="2400" b="1" i="0" u="none" strike="noStrike" kern="1200" cap="none" spc="0" normalizeH="0" baseline="0" noProof="0">
              <a:ln>
                <a:noFill/>
              </a:ln>
              <a:solidFill>
                <a:srgbClr val="1E497D"/>
              </a:solidFill>
              <a:effectLst/>
              <a:uLnTx/>
              <a:uFillTx/>
              <a:latin typeface="Gill Sans MT"/>
              <a:ea typeface="+mn-ea"/>
              <a:cs typeface="+mn-cs"/>
            </a:endParaRPr>
          </a:p>
        </p:txBody>
      </p:sp>
      <p:graphicFrame>
        <p:nvGraphicFramePr>
          <p:cNvPr id="34" name="Table 4">
            <a:extLst>
              <a:ext uri="{FF2B5EF4-FFF2-40B4-BE49-F238E27FC236}">
                <a16:creationId xmlns:a16="http://schemas.microsoft.com/office/drawing/2014/main" id="{C7DAF45D-89D4-00BC-CB15-3AB32930C32E}"/>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1E497D"/>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r>
                        <a:rPr lang="en-US" sz="800" kern="1200" dirty="0">
                          <a:solidFill>
                            <a:srgbClr val="1E497D"/>
                          </a:solidFill>
                          <a:latin typeface="+mn-lt"/>
                          <a:ea typeface="+mn-ea"/>
                          <a:cs typeface="Futura Medium" panose="020B0602020204020303" pitchFamily="34" charset="-79"/>
                        </a:rPr>
                        <a:t>●</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
        <p:nvSpPr>
          <p:cNvPr id="20" name="Rectangle 19">
            <a:extLst>
              <a:ext uri="{FF2B5EF4-FFF2-40B4-BE49-F238E27FC236}">
                <a16:creationId xmlns:a16="http://schemas.microsoft.com/office/drawing/2014/main" id="{6505F5CC-13FA-BCDC-50DC-ACE360B8093E}"/>
              </a:ext>
            </a:extLst>
          </p:cNvPr>
          <p:cNvSpPr/>
          <p:nvPr/>
        </p:nvSpPr>
        <p:spPr>
          <a:xfrm>
            <a:off x="0" y="840921"/>
            <a:ext cx="9144000" cy="5651962"/>
          </a:xfrm>
          <a:prstGeom prst="rect">
            <a:avLst/>
          </a:prstGeom>
          <a:solidFill>
            <a:schemeClr val="bg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pic>
        <p:nvPicPr>
          <p:cNvPr id="21" name="Picture 20">
            <a:extLst>
              <a:ext uri="{FF2B5EF4-FFF2-40B4-BE49-F238E27FC236}">
                <a16:creationId xmlns:a16="http://schemas.microsoft.com/office/drawing/2014/main" id="{6C5AFFD6-8B54-1ABA-8549-0D1DD46FAEBD}"/>
              </a:ext>
            </a:extLst>
          </p:cNvPr>
          <p:cNvPicPr>
            <a:picLocks noChangeAspect="1"/>
          </p:cNvPicPr>
          <p:nvPr/>
        </p:nvPicPr>
        <p:blipFill>
          <a:blip r:embed="rId4"/>
          <a:stretch>
            <a:fillRect/>
          </a:stretch>
        </p:blipFill>
        <p:spPr>
          <a:xfrm>
            <a:off x="457426" y="2339670"/>
            <a:ext cx="8229148" cy="2124300"/>
          </a:xfrm>
          <a:prstGeom prst="rect">
            <a:avLst/>
          </a:prstGeom>
          <a:ln w="57150">
            <a:solidFill>
              <a:schemeClr val="tx2"/>
            </a:solidFill>
          </a:ln>
        </p:spPr>
      </p:pic>
      <p:pic>
        <p:nvPicPr>
          <p:cNvPr id="22" name="Picture 21">
            <a:extLst>
              <a:ext uri="{FF2B5EF4-FFF2-40B4-BE49-F238E27FC236}">
                <a16:creationId xmlns:a16="http://schemas.microsoft.com/office/drawing/2014/main" id="{41A4A1F0-AB91-746A-2C7C-71BDED1A5B89}"/>
              </a:ext>
            </a:extLst>
          </p:cNvPr>
          <p:cNvPicPr>
            <a:picLocks noChangeAspect="1"/>
          </p:cNvPicPr>
          <p:nvPr/>
        </p:nvPicPr>
        <p:blipFill>
          <a:blip r:embed="rId5"/>
          <a:stretch>
            <a:fillRect/>
          </a:stretch>
        </p:blipFill>
        <p:spPr>
          <a:xfrm>
            <a:off x="7654501" y="4739658"/>
            <a:ext cx="1150198" cy="1437748"/>
          </a:xfrm>
          <a:prstGeom prst="rect">
            <a:avLst/>
          </a:prstGeom>
        </p:spPr>
      </p:pic>
    </p:spTree>
    <p:extLst>
      <p:ext uri="{BB962C8B-B14F-4D97-AF65-F5344CB8AC3E}">
        <p14:creationId xmlns:p14="http://schemas.microsoft.com/office/powerpoint/2010/main" val="1320557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E7B14F-CABD-6936-D3BD-2EDD8A59A220}"/>
              </a:ext>
            </a:extLst>
          </p:cNvPr>
          <p:cNvSpPr>
            <a:spLocks noGrp="1"/>
          </p:cNvSpPr>
          <p:nvPr>
            <p:ph type="title"/>
          </p:nvPr>
        </p:nvSpPr>
        <p:spPr/>
        <p:txBody>
          <a:bodyPr/>
          <a:lstStyle/>
          <a:p>
            <a:r>
              <a:rPr lang="en-US" dirty="0"/>
              <a:t>Outline</a:t>
            </a:r>
          </a:p>
        </p:txBody>
      </p:sp>
      <p:sp>
        <p:nvSpPr>
          <p:cNvPr id="4" name="Slide Number Placeholder 3">
            <a:extLst>
              <a:ext uri="{FF2B5EF4-FFF2-40B4-BE49-F238E27FC236}">
                <a16:creationId xmlns:a16="http://schemas.microsoft.com/office/drawing/2014/main" id="{1F3FB61B-B82A-A592-5700-EFB77F4382EC}"/>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76</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pSp>
        <p:nvGrpSpPr>
          <p:cNvPr id="106" name="Group 105">
            <a:extLst>
              <a:ext uri="{FF2B5EF4-FFF2-40B4-BE49-F238E27FC236}">
                <a16:creationId xmlns:a16="http://schemas.microsoft.com/office/drawing/2014/main" id="{888C02F9-30CF-F68B-DB8B-58D67FF4D50E}"/>
              </a:ext>
            </a:extLst>
          </p:cNvPr>
          <p:cNvGrpSpPr/>
          <p:nvPr/>
        </p:nvGrpSpPr>
        <p:grpSpPr>
          <a:xfrm>
            <a:off x="0" y="813845"/>
            <a:ext cx="9144000" cy="646331"/>
            <a:chOff x="0" y="760286"/>
            <a:chExt cx="9144000" cy="646331"/>
          </a:xfrm>
        </p:grpSpPr>
        <p:sp>
          <p:nvSpPr>
            <p:cNvPr id="107" name="Rectangle 106">
              <a:extLst>
                <a:ext uri="{FF2B5EF4-FFF2-40B4-BE49-F238E27FC236}">
                  <a16:creationId xmlns:a16="http://schemas.microsoft.com/office/drawing/2014/main" id="{1DA35DCC-ECFB-21C1-79A3-3543FFDD55DF}"/>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Introduction</a:t>
              </a:r>
            </a:p>
          </p:txBody>
        </p:sp>
        <p:sp>
          <p:nvSpPr>
            <p:cNvPr id="108" name="TextBox 107">
              <a:extLst>
                <a:ext uri="{FF2B5EF4-FFF2-40B4-BE49-F238E27FC236}">
                  <a16:creationId xmlns:a16="http://schemas.microsoft.com/office/drawing/2014/main" id="{5259BFF8-6024-EC44-A0D5-85CFA4D5E985}"/>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1</a:t>
              </a:r>
            </a:p>
          </p:txBody>
        </p:sp>
      </p:grpSp>
      <p:grpSp>
        <p:nvGrpSpPr>
          <p:cNvPr id="109" name="Group 108">
            <a:extLst>
              <a:ext uri="{FF2B5EF4-FFF2-40B4-BE49-F238E27FC236}">
                <a16:creationId xmlns:a16="http://schemas.microsoft.com/office/drawing/2014/main" id="{6B8788BF-293D-4973-AB47-68B2E2E6BD39}"/>
              </a:ext>
            </a:extLst>
          </p:cNvPr>
          <p:cNvGrpSpPr/>
          <p:nvPr/>
        </p:nvGrpSpPr>
        <p:grpSpPr>
          <a:xfrm>
            <a:off x="0" y="1535161"/>
            <a:ext cx="9144000" cy="646331"/>
            <a:chOff x="0" y="760286"/>
            <a:chExt cx="9144000" cy="646331"/>
          </a:xfrm>
        </p:grpSpPr>
        <p:sp>
          <p:nvSpPr>
            <p:cNvPr id="110" name="Rectangle 109">
              <a:extLst>
                <a:ext uri="{FF2B5EF4-FFF2-40B4-BE49-F238E27FC236}">
                  <a16:creationId xmlns:a16="http://schemas.microsoft.com/office/drawing/2014/main" id="{A0B187D4-3F67-CAD7-690B-EDE63E21E754}"/>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Limitations of HTAP Systems</a:t>
              </a:r>
            </a:p>
          </p:txBody>
        </p:sp>
        <p:sp>
          <p:nvSpPr>
            <p:cNvPr id="111" name="TextBox 110">
              <a:extLst>
                <a:ext uri="{FF2B5EF4-FFF2-40B4-BE49-F238E27FC236}">
                  <a16:creationId xmlns:a16="http://schemas.microsoft.com/office/drawing/2014/main" id="{81AB0A63-373A-1F1A-F1B3-B74BE2F4D1B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2</a:t>
              </a:r>
            </a:p>
          </p:txBody>
        </p:sp>
      </p:grpSp>
      <p:grpSp>
        <p:nvGrpSpPr>
          <p:cNvPr id="112" name="Group 111">
            <a:extLst>
              <a:ext uri="{FF2B5EF4-FFF2-40B4-BE49-F238E27FC236}">
                <a16:creationId xmlns:a16="http://schemas.microsoft.com/office/drawing/2014/main" id="{2A143D2D-19E2-52B1-17BC-06B16F96E249}"/>
              </a:ext>
            </a:extLst>
          </p:cNvPr>
          <p:cNvGrpSpPr/>
          <p:nvPr/>
        </p:nvGrpSpPr>
        <p:grpSpPr>
          <a:xfrm>
            <a:off x="0" y="2257892"/>
            <a:ext cx="9144000" cy="646331"/>
            <a:chOff x="0" y="760286"/>
            <a:chExt cx="9144000" cy="646331"/>
          </a:xfrm>
        </p:grpSpPr>
        <p:sp>
          <p:nvSpPr>
            <p:cNvPr id="113" name="Rectangle 112">
              <a:extLst>
                <a:ext uri="{FF2B5EF4-FFF2-40B4-BE49-F238E27FC236}">
                  <a16:creationId xmlns:a16="http://schemas.microsoft.com/office/drawing/2014/main" id="{EFAB3207-DB1D-28FF-8125-D3D210B822E7}"/>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Polynesia: Overview</a:t>
              </a:r>
            </a:p>
          </p:txBody>
        </p:sp>
        <p:sp>
          <p:nvSpPr>
            <p:cNvPr id="114" name="TextBox 113">
              <a:extLst>
                <a:ext uri="{FF2B5EF4-FFF2-40B4-BE49-F238E27FC236}">
                  <a16:creationId xmlns:a16="http://schemas.microsoft.com/office/drawing/2014/main" id="{0B7FF3A4-E3A2-A98C-84A4-3269E9C0425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3</a:t>
              </a:r>
            </a:p>
          </p:txBody>
        </p:sp>
      </p:grpSp>
      <p:grpSp>
        <p:nvGrpSpPr>
          <p:cNvPr id="115" name="Group 114">
            <a:extLst>
              <a:ext uri="{FF2B5EF4-FFF2-40B4-BE49-F238E27FC236}">
                <a16:creationId xmlns:a16="http://schemas.microsoft.com/office/drawing/2014/main" id="{B2156272-2484-2BAA-22D9-EA8615BAF1C6}"/>
              </a:ext>
            </a:extLst>
          </p:cNvPr>
          <p:cNvGrpSpPr/>
          <p:nvPr/>
        </p:nvGrpSpPr>
        <p:grpSpPr>
          <a:xfrm>
            <a:off x="0" y="2977957"/>
            <a:ext cx="9144000" cy="646331"/>
            <a:chOff x="0" y="760286"/>
            <a:chExt cx="9144000" cy="646331"/>
          </a:xfrm>
        </p:grpSpPr>
        <p:sp>
          <p:nvSpPr>
            <p:cNvPr id="116" name="Rectangle 115">
              <a:extLst>
                <a:ext uri="{FF2B5EF4-FFF2-40B4-BE49-F238E27FC236}">
                  <a16:creationId xmlns:a16="http://schemas.microsoft.com/office/drawing/2014/main" id="{A22E679E-D4E7-644A-9EE5-593619794B7B}"/>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Update Propagation Mechanism</a:t>
              </a:r>
            </a:p>
          </p:txBody>
        </p:sp>
        <p:sp>
          <p:nvSpPr>
            <p:cNvPr id="117" name="TextBox 116">
              <a:extLst>
                <a:ext uri="{FF2B5EF4-FFF2-40B4-BE49-F238E27FC236}">
                  <a16:creationId xmlns:a16="http://schemas.microsoft.com/office/drawing/2014/main" id="{422CF713-8B79-CBA1-66CE-A439C5912CEC}"/>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4</a:t>
              </a:r>
            </a:p>
          </p:txBody>
        </p:sp>
      </p:grpSp>
      <p:grpSp>
        <p:nvGrpSpPr>
          <p:cNvPr id="118" name="Group 117">
            <a:extLst>
              <a:ext uri="{FF2B5EF4-FFF2-40B4-BE49-F238E27FC236}">
                <a16:creationId xmlns:a16="http://schemas.microsoft.com/office/drawing/2014/main" id="{203AEF00-029E-E7CC-7615-106033E29340}"/>
              </a:ext>
            </a:extLst>
          </p:cNvPr>
          <p:cNvGrpSpPr/>
          <p:nvPr/>
        </p:nvGrpSpPr>
        <p:grpSpPr>
          <a:xfrm>
            <a:off x="0" y="3700496"/>
            <a:ext cx="9144000" cy="646331"/>
            <a:chOff x="0" y="760286"/>
            <a:chExt cx="9144000" cy="646331"/>
          </a:xfrm>
        </p:grpSpPr>
        <p:sp>
          <p:nvSpPr>
            <p:cNvPr id="119" name="Rectangle 118">
              <a:extLst>
                <a:ext uri="{FF2B5EF4-FFF2-40B4-BE49-F238E27FC236}">
                  <a16:creationId xmlns:a16="http://schemas.microsoft.com/office/drawing/2014/main" id="{0808F5C9-848A-A9F9-C758-AA50E383EFCB}"/>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Consistency Mechanism</a:t>
              </a:r>
            </a:p>
          </p:txBody>
        </p:sp>
        <p:sp>
          <p:nvSpPr>
            <p:cNvPr id="120" name="TextBox 119">
              <a:extLst>
                <a:ext uri="{FF2B5EF4-FFF2-40B4-BE49-F238E27FC236}">
                  <a16:creationId xmlns:a16="http://schemas.microsoft.com/office/drawing/2014/main" id="{770C552A-8962-3D0E-9FB0-A20B2CC20E4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5</a:t>
              </a:r>
            </a:p>
          </p:txBody>
        </p:sp>
      </p:grpSp>
      <p:grpSp>
        <p:nvGrpSpPr>
          <p:cNvPr id="121" name="Group 120">
            <a:extLst>
              <a:ext uri="{FF2B5EF4-FFF2-40B4-BE49-F238E27FC236}">
                <a16:creationId xmlns:a16="http://schemas.microsoft.com/office/drawing/2014/main" id="{8A88DDB2-DBAB-27B3-993E-43DEB8AA0FEB}"/>
              </a:ext>
            </a:extLst>
          </p:cNvPr>
          <p:cNvGrpSpPr/>
          <p:nvPr/>
        </p:nvGrpSpPr>
        <p:grpSpPr>
          <a:xfrm>
            <a:off x="0" y="4418573"/>
            <a:ext cx="9144000" cy="646331"/>
            <a:chOff x="0" y="760286"/>
            <a:chExt cx="9144000" cy="646331"/>
          </a:xfrm>
        </p:grpSpPr>
        <p:sp>
          <p:nvSpPr>
            <p:cNvPr id="122" name="Rectangle 121">
              <a:extLst>
                <a:ext uri="{FF2B5EF4-FFF2-40B4-BE49-F238E27FC236}">
                  <a16:creationId xmlns:a16="http://schemas.microsoft.com/office/drawing/2014/main" id="{99CC86A4-B0C5-59F2-C8B8-B0C836F348D8}"/>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Analytical Engine</a:t>
              </a:r>
            </a:p>
          </p:txBody>
        </p:sp>
        <p:sp>
          <p:nvSpPr>
            <p:cNvPr id="123" name="TextBox 122">
              <a:extLst>
                <a:ext uri="{FF2B5EF4-FFF2-40B4-BE49-F238E27FC236}">
                  <a16:creationId xmlns:a16="http://schemas.microsoft.com/office/drawing/2014/main" id="{A2C64389-E06E-68A0-4308-1BF9AD770666}"/>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6</a:t>
              </a:r>
            </a:p>
          </p:txBody>
        </p:sp>
      </p:grpSp>
      <p:grpSp>
        <p:nvGrpSpPr>
          <p:cNvPr id="124" name="Group 123">
            <a:extLst>
              <a:ext uri="{FF2B5EF4-FFF2-40B4-BE49-F238E27FC236}">
                <a16:creationId xmlns:a16="http://schemas.microsoft.com/office/drawing/2014/main" id="{3CB50F68-85A2-6B8E-41E6-97BEED44B5FD}"/>
              </a:ext>
            </a:extLst>
          </p:cNvPr>
          <p:cNvGrpSpPr/>
          <p:nvPr/>
        </p:nvGrpSpPr>
        <p:grpSpPr>
          <a:xfrm>
            <a:off x="0" y="5138763"/>
            <a:ext cx="9144000" cy="646331"/>
            <a:chOff x="0" y="760286"/>
            <a:chExt cx="9144000" cy="646331"/>
          </a:xfrm>
        </p:grpSpPr>
        <p:sp>
          <p:nvSpPr>
            <p:cNvPr id="125" name="Rectangle 124">
              <a:extLst>
                <a:ext uri="{FF2B5EF4-FFF2-40B4-BE49-F238E27FC236}">
                  <a16:creationId xmlns:a16="http://schemas.microsoft.com/office/drawing/2014/main" id="{2BB17E3B-7B6F-8649-B580-6EEE8442B50C}"/>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1E497D"/>
                  </a:solidFill>
                  <a:effectLst/>
                  <a:uLnTx/>
                  <a:uFillTx/>
                  <a:latin typeface="Gill Sans MT"/>
                  <a:ea typeface="+mn-ea"/>
                  <a:cs typeface="+mn-cs"/>
                </a:rPr>
                <a:t>Evaluation</a:t>
              </a:r>
            </a:p>
          </p:txBody>
        </p:sp>
        <p:sp>
          <p:nvSpPr>
            <p:cNvPr id="126" name="TextBox 125">
              <a:extLst>
                <a:ext uri="{FF2B5EF4-FFF2-40B4-BE49-F238E27FC236}">
                  <a16:creationId xmlns:a16="http://schemas.microsoft.com/office/drawing/2014/main" id="{239E8245-9518-2866-9522-FBAF347D986B}"/>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1E497D"/>
                  </a:solidFill>
                  <a:effectLst/>
                  <a:uLnTx/>
                  <a:uFillTx/>
                  <a:latin typeface="Arial Black" panose="020B0A04020102020204" pitchFamily="34" charset="0"/>
                  <a:ea typeface="+mn-ea"/>
                  <a:cs typeface="+mn-cs"/>
                </a:rPr>
                <a:t>7</a:t>
              </a:r>
            </a:p>
          </p:txBody>
        </p:sp>
      </p:grpSp>
      <p:grpSp>
        <p:nvGrpSpPr>
          <p:cNvPr id="127" name="Group 126">
            <a:extLst>
              <a:ext uri="{FF2B5EF4-FFF2-40B4-BE49-F238E27FC236}">
                <a16:creationId xmlns:a16="http://schemas.microsoft.com/office/drawing/2014/main" id="{686CE7F1-78CD-C7C3-2299-22651F996394}"/>
              </a:ext>
            </a:extLst>
          </p:cNvPr>
          <p:cNvGrpSpPr/>
          <p:nvPr/>
        </p:nvGrpSpPr>
        <p:grpSpPr>
          <a:xfrm>
            <a:off x="0" y="5856861"/>
            <a:ext cx="9144000" cy="646331"/>
            <a:chOff x="0" y="760286"/>
            <a:chExt cx="9144000" cy="646331"/>
          </a:xfrm>
        </p:grpSpPr>
        <p:sp>
          <p:nvSpPr>
            <p:cNvPr id="128" name="Rectangle 127">
              <a:extLst>
                <a:ext uri="{FF2B5EF4-FFF2-40B4-BE49-F238E27FC236}">
                  <a16:creationId xmlns:a16="http://schemas.microsoft.com/office/drawing/2014/main" id="{E7BDD726-CA50-3CE6-7DF7-2091269B9AB5}"/>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Conclusion</a:t>
              </a:r>
            </a:p>
          </p:txBody>
        </p:sp>
        <p:sp>
          <p:nvSpPr>
            <p:cNvPr id="129" name="TextBox 128">
              <a:extLst>
                <a:ext uri="{FF2B5EF4-FFF2-40B4-BE49-F238E27FC236}">
                  <a16:creationId xmlns:a16="http://schemas.microsoft.com/office/drawing/2014/main" id="{08A61280-2D12-28EF-367C-EF4687451655}"/>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8</a:t>
              </a:r>
            </a:p>
          </p:txBody>
        </p:sp>
      </p:grpSp>
      <p:graphicFrame>
        <p:nvGraphicFramePr>
          <p:cNvPr id="29" name="Table 4">
            <a:extLst>
              <a:ext uri="{FF2B5EF4-FFF2-40B4-BE49-F238E27FC236}">
                <a16:creationId xmlns:a16="http://schemas.microsoft.com/office/drawing/2014/main" id="{F5F691CB-4417-C330-3811-D419C941AB41}"/>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397028069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0C8AE-9A32-B7B2-27BA-B7406A2EBB89}"/>
              </a:ext>
            </a:extLst>
          </p:cNvPr>
          <p:cNvSpPr>
            <a:spLocks noGrp="1"/>
          </p:cNvSpPr>
          <p:nvPr>
            <p:ph type="title"/>
          </p:nvPr>
        </p:nvSpPr>
        <p:spPr/>
        <p:txBody>
          <a:bodyPr/>
          <a:lstStyle/>
          <a:p>
            <a:r>
              <a:rPr lang="en-US" dirty="0"/>
              <a:t>Methodology</a:t>
            </a:r>
          </a:p>
        </p:txBody>
      </p:sp>
      <p:sp>
        <p:nvSpPr>
          <p:cNvPr id="3" name="Content Placeholder 2">
            <a:extLst>
              <a:ext uri="{FF2B5EF4-FFF2-40B4-BE49-F238E27FC236}">
                <a16:creationId xmlns:a16="http://schemas.microsoft.com/office/drawing/2014/main" id="{F821D1DE-39E1-769E-24A0-A5D5A6EA7378}"/>
              </a:ext>
            </a:extLst>
          </p:cNvPr>
          <p:cNvSpPr>
            <a:spLocks noGrp="1"/>
          </p:cNvSpPr>
          <p:nvPr>
            <p:ph idx="1"/>
          </p:nvPr>
        </p:nvSpPr>
        <p:spPr>
          <a:xfrm>
            <a:off x="152400" y="970724"/>
            <a:ext cx="8839200" cy="5557838"/>
          </a:xfrm>
        </p:spPr>
        <p:txBody>
          <a:bodyPr>
            <a:normAutofit/>
          </a:bodyPr>
          <a:lstStyle/>
          <a:p>
            <a:r>
              <a:rPr lang="en-US" sz="2400" dirty="0"/>
              <a:t>We adapt previous transactional/analytical engines with our new algorithms</a:t>
            </a:r>
          </a:p>
          <a:p>
            <a:pPr lvl="1"/>
            <a:r>
              <a:rPr lang="en-US" sz="2000" dirty="0">
                <a:solidFill>
                  <a:srgbClr val="1901FF"/>
                </a:solidFill>
              </a:rPr>
              <a:t>DBx1000</a:t>
            </a:r>
            <a:r>
              <a:rPr lang="en-US" sz="2000" dirty="0"/>
              <a:t> for transactional engine</a:t>
            </a:r>
          </a:p>
          <a:p>
            <a:pPr lvl="1"/>
            <a:r>
              <a:rPr lang="en-US" sz="2000" dirty="0">
                <a:solidFill>
                  <a:srgbClr val="1901FF"/>
                </a:solidFill>
              </a:rPr>
              <a:t>C-store</a:t>
            </a:r>
            <a:r>
              <a:rPr lang="en-US" sz="2000" dirty="0"/>
              <a:t> for analytical engine </a:t>
            </a:r>
            <a:br>
              <a:rPr lang="en-US" sz="2000" dirty="0"/>
            </a:br>
            <a:endParaRPr lang="en-US" sz="2000" dirty="0"/>
          </a:p>
          <a:p>
            <a:r>
              <a:rPr lang="en-US" sz="2400" dirty="0"/>
              <a:t>We use </a:t>
            </a:r>
            <a:r>
              <a:rPr lang="en-US" sz="2400" dirty="0">
                <a:solidFill>
                  <a:srgbClr val="1901FF"/>
                </a:solidFill>
              </a:rPr>
              <a:t>gem5</a:t>
            </a:r>
            <a:r>
              <a:rPr lang="en-US" sz="2400" dirty="0"/>
              <a:t> to simulate Polynesia</a:t>
            </a:r>
          </a:p>
          <a:p>
            <a:pPr lvl="1"/>
            <a:r>
              <a:rPr lang="en-US" sz="2000" dirty="0"/>
              <a:t>Available at: </a:t>
            </a:r>
            <a:r>
              <a:rPr lang="en-US" sz="2000" dirty="0">
                <a:hlinkClick r:id="rId3"/>
              </a:rPr>
              <a:t>https://github.com/CMU-SAFARI/Polynesia</a:t>
            </a:r>
            <a:r>
              <a:rPr lang="en-US" sz="2000" dirty="0"/>
              <a:t> </a:t>
            </a:r>
            <a:br>
              <a:rPr lang="en-US" sz="2000" dirty="0"/>
            </a:br>
            <a:endParaRPr lang="en-US" sz="2000" dirty="0"/>
          </a:p>
          <a:p>
            <a:r>
              <a:rPr lang="en-US" sz="2400" dirty="0"/>
              <a:t>We compare </a:t>
            </a:r>
            <a:r>
              <a:rPr lang="en-US" sz="2400" dirty="0">
                <a:solidFill>
                  <a:srgbClr val="DBA87E"/>
                </a:solidFill>
              </a:rPr>
              <a:t>Polynesia</a:t>
            </a:r>
            <a:r>
              <a:rPr lang="en-US" sz="2400" dirty="0"/>
              <a:t> against: </a:t>
            </a:r>
          </a:p>
          <a:p>
            <a:pPr lvl="1"/>
            <a:r>
              <a:rPr lang="en-US" sz="2000" dirty="0">
                <a:solidFill>
                  <a:schemeClr val="tx1">
                    <a:lumMod val="75000"/>
                    <a:lumOff val="25000"/>
                  </a:schemeClr>
                </a:solidFill>
              </a:rPr>
              <a:t>Single-Instance-Snapshotting (</a:t>
            </a:r>
            <a:r>
              <a:rPr lang="en-US" sz="2000" dirty="0">
                <a:solidFill>
                  <a:srgbClr val="1901FF"/>
                </a:solidFill>
              </a:rPr>
              <a:t>SI-SI</a:t>
            </a:r>
            <a:r>
              <a:rPr lang="en-US" sz="2000" dirty="0">
                <a:solidFill>
                  <a:schemeClr val="tx1">
                    <a:lumMod val="75000"/>
                    <a:lumOff val="25000"/>
                  </a:schemeClr>
                </a:solidFill>
              </a:rPr>
              <a:t>)</a:t>
            </a:r>
          </a:p>
          <a:p>
            <a:pPr lvl="1"/>
            <a:r>
              <a:rPr lang="en-US" sz="2000" dirty="0">
                <a:solidFill>
                  <a:schemeClr val="tx1">
                    <a:lumMod val="75000"/>
                    <a:lumOff val="25000"/>
                  </a:schemeClr>
                </a:solidFill>
              </a:rPr>
              <a:t>Single-Instance-MVCC (</a:t>
            </a:r>
            <a:r>
              <a:rPr lang="en-US" sz="2000" dirty="0">
                <a:solidFill>
                  <a:srgbClr val="801800"/>
                </a:solidFill>
              </a:rPr>
              <a:t>SI-MVCC</a:t>
            </a:r>
            <a:r>
              <a:rPr lang="en-US" sz="2000" dirty="0">
                <a:solidFill>
                  <a:schemeClr val="tx1">
                    <a:lumMod val="75000"/>
                    <a:lumOff val="25000"/>
                  </a:schemeClr>
                </a:solidFill>
              </a:rPr>
              <a:t>)</a:t>
            </a:r>
          </a:p>
          <a:p>
            <a:pPr lvl="1"/>
            <a:r>
              <a:rPr lang="en-US" sz="2000" dirty="0">
                <a:solidFill>
                  <a:schemeClr val="tx1">
                    <a:lumMod val="75000"/>
                    <a:lumOff val="25000"/>
                  </a:schemeClr>
                </a:solidFill>
              </a:rPr>
              <a:t>Multiple-Instance + Polynesia’s new algorithms (</a:t>
            </a:r>
            <a:r>
              <a:rPr lang="en-US" sz="2000" dirty="0">
                <a:solidFill>
                  <a:schemeClr val="bg1">
                    <a:lumMod val="50000"/>
                  </a:schemeClr>
                </a:solidFill>
              </a:rPr>
              <a:t>MI+SW</a:t>
            </a:r>
            <a:r>
              <a:rPr lang="en-US" sz="2000" dirty="0">
                <a:solidFill>
                  <a:schemeClr val="tx1">
                    <a:lumMod val="75000"/>
                    <a:lumOff val="25000"/>
                  </a:schemeClr>
                </a:solidFill>
              </a:rPr>
              <a:t>)</a:t>
            </a:r>
          </a:p>
          <a:p>
            <a:pPr lvl="1"/>
            <a:r>
              <a:rPr lang="en-US" sz="2000" dirty="0">
                <a:solidFill>
                  <a:srgbClr val="688133"/>
                </a:solidFill>
              </a:rPr>
              <a:t>MI+SW+HB: </a:t>
            </a:r>
            <a:r>
              <a:rPr lang="en-US" sz="2000" dirty="0">
                <a:solidFill>
                  <a:schemeClr val="bg1">
                    <a:lumMod val="50000"/>
                  </a:schemeClr>
                </a:solidFill>
              </a:rPr>
              <a:t>MI+SW </a:t>
            </a:r>
            <a:r>
              <a:rPr lang="en-US" sz="2000" dirty="0"/>
              <a:t>with a 256 GB/s main memory device</a:t>
            </a:r>
          </a:p>
          <a:p>
            <a:pPr lvl="1"/>
            <a:r>
              <a:rPr lang="en-US" sz="2000" dirty="0">
                <a:solidFill>
                  <a:srgbClr val="C0504C"/>
                </a:solidFill>
              </a:rPr>
              <a:t>Ideal-</a:t>
            </a:r>
            <a:r>
              <a:rPr lang="en-US" sz="2000" dirty="0" err="1">
                <a:solidFill>
                  <a:srgbClr val="C0504C"/>
                </a:solidFill>
              </a:rPr>
              <a:t>Txn</a:t>
            </a:r>
            <a:r>
              <a:rPr lang="en-US" sz="2000" dirty="0">
                <a:solidFill>
                  <a:srgbClr val="C0504C"/>
                </a:solidFill>
              </a:rPr>
              <a:t>: </a:t>
            </a:r>
            <a:r>
              <a:rPr lang="en-US" sz="2000" dirty="0"/>
              <a:t>the peak transactional throughput if transactional workloads run in isolation  </a:t>
            </a:r>
          </a:p>
        </p:txBody>
      </p:sp>
      <p:sp>
        <p:nvSpPr>
          <p:cNvPr id="4" name="Slide Number Placeholder 3">
            <a:extLst>
              <a:ext uri="{FF2B5EF4-FFF2-40B4-BE49-F238E27FC236}">
                <a16:creationId xmlns:a16="http://schemas.microsoft.com/office/drawing/2014/main" id="{53AA8BF3-BF63-F0EA-3707-FB32D34DB787}"/>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77</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5" name="Table 4">
            <a:extLst>
              <a:ext uri="{FF2B5EF4-FFF2-40B4-BE49-F238E27FC236}">
                <a16:creationId xmlns:a16="http://schemas.microsoft.com/office/drawing/2014/main" id="{7A49BE71-B84B-4265-9E6C-504917A21B4E}"/>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1E497D"/>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379507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fade">
                                      <p:cBhvr>
                                        <p:cTn id="38" dur="500"/>
                                        <p:tgtEl>
                                          <p:spTgt spid="3">
                                            <p:txEl>
                                              <p:pRg st="9" end="9"/>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animEffect transition="in" filter="fade">
                                      <p:cBhvr>
                                        <p:cTn id="41"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End-to-End System Analysis (1/5)</a:t>
            </a:r>
          </a:p>
        </p:txBody>
      </p:sp>
      <p:sp>
        <p:nvSpPr>
          <p:cNvPr id="3" name="Content Placeholder 2"/>
          <p:cNvSpPr>
            <a:spLocks noGrp="1"/>
          </p:cNvSpPr>
          <p:nvPr>
            <p:ph idx="1"/>
          </p:nvPr>
        </p:nvSpPr>
        <p:spPr>
          <a:xfrm>
            <a:off x="76200" y="914400"/>
            <a:ext cx="9144000" cy="6172200"/>
          </a:xfrm>
        </p:spPr>
        <p:txBody>
          <a:bodyPr>
            <a:normAutofit/>
          </a:bodyPr>
          <a:lstStyle/>
          <a:p>
            <a:pPr marL="457200" lvl="1" indent="0">
              <a:buNone/>
            </a:pPr>
            <a:endParaRPr lang="en-US" sz="2000" dirty="0">
              <a:cs typeface="Adobe Garamond Pro"/>
            </a:endParaRPr>
          </a:p>
          <a:p>
            <a:pPr lvl="1"/>
            <a:endParaRPr lang="en-US" sz="2400" dirty="0">
              <a:cs typeface="Adobe Garamond Pro"/>
            </a:endParaRPr>
          </a:p>
        </p:txBody>
      </p:sp>
      <p:graphicFrame>
        <p:nvGraphicFramePr>
          <p:cNvPr id="11" name="Chart 10"/>
          <p:cNvGraphicFramePr>
            <a:graphicFrameLocks/>
          </p:cNvGraphicFramePr>
          <p:nvPr/>
        </p:nvGraphicFramePr>
        <p:xfrm>
          <a:off x="5780" y="1219200"/>
          <a:ext cx="9138219" cy="363809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Chart 11"/>
          <p:cNvGraphicFramePr>
            <a:graphicFrameLocks/>
          </p:cNvGraphicFramePr>
          <p:nvPr/>
        </p:nvGraphicFramePr>
        <p:xfrm>
          <a:off x="5099991" y="1219200"/>
          <a:ext cx="4019806" cy="3638099"/>
        </p:xfrm>
        <a:graphic>
          <a:graphicData uri="http://schemas.openxmlformats.org/drawingml/2006/chart">
            <c:chart xmlns:c="http://schemas.openxmlformats.org/drawingml/2006/chart" xmlns:r="http://schemas.openxmlformats.org/officeDocument/2006/relationships" r:id="rId4"/>
          </a:graphicData>
        </a:graphic>
      </p:graphicFrame>
      <p:sp>
        <p:nvSpPr>
          <p:cNvPr id="13" name="Rounded Rectangle 12"/>
          <p:cNvSpPr/>
          <p:nvPr/>
        </p:nvSpPr>
        <p:spPr bwMode="auto">
          <a:xfrm>
            <a:off x="1295400" y="2819400"/>
            <a:ext cx="457200" cy="609600"/>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sp>
        <p:nvSpPr>
          <p:cNvPr id="15" name="Rounded Rectangle 14"/>
          <p:cNvSpPr/>
          <p:nvPr/>
        </p:nvSpPr>
        <p:spPr bwMode="auto">
          <a:xfrm>
            <a:off x="7239000" y="3352800"/>
            <a:ext cx="381000" cy="609600"/>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cxnSp>
        <p:nvCxnSpPr>
          <p:cNvPr id="16" name="Straight Arrow Connector 15"/>
          <p:cNvCxnSpPr>
            <a:cxnSpLocks/>
          </p:cNvCxnSpPr>
          <p:nvPr/>
        </p:nvCxnSpPr>
        <p:spPr>
          <a:xfrm flipH="1">
            <a:off x="7109894" y="4033403"/>
            <a:ext cx="319606" cy="1027347"/>
          </a:xfrm>
          <a:prstGeom prst="straightConnector1">
            <a:avLst/>
          </a:prstGeom>
          <a:ln w="38100" cmpd="sng">
            <a:solidFill>
              <a:schemeClr val="tx1"/>
            </a:solidFill>
            <a:prstDash val="solid"/>
            <a:headEnd type="none" w="med" len="med"/>
            <a:tailEnd type="arrow"/>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76200" y="5097375"/>
            <a:ext cx="8862494" cy="1082850"/>
            <a:chOff x="39304" y="5352863"/>
            <a:chExt cx="2252145" cy="1108755"/>
          </a:xfrm>
        </p:grpSpPr>
        <p:sp>
          <p:nvSpPr>
            <p:cNvPr id="18" name="Rounded Rectangle 17"/>
            <p:cNvSpPr/>
            <p:nvPr/>
          </p:nvSpPr>
          <p:spPr bwMode="auto">
            <a:xfrm>
              <a:off x="39304" y="5352863"/>
              <a:ext cx="2252145" cy="1108755"/>
            </a:xfrm>
            <a:prstGeom prst="roundRect">
              <a:avLst/>
            </a:prstGeom>
            <a:solidFill>
              <a:sysClr val="window" lastClr="FFFFFF"/>
            </a:solidFill>
            <a:ln w="76200" cap="flat" cmpd="sng" algn="ctr">
              <a:solidFill>
                <a:srgbClr val="1F497D"/>
              </a:solidFill>
              <a:prstDash val="solid"/>
              <a:headEnd type="none" w="med" len="med"/>
              <a:tailEnd type="none" w="med" len="med"/>
            </a:ln>
            <a:effectLst/>
          </p:spPr>
          <p:txBody>
            <a:bodyPr vert="horz" wrap="square" lIns="0" tIns="45720" rIns="0" bIns="45720" numCol="1" rtlCol="0" anchor="t" anchorCtr="0" compatLnSpc="1">
              <a:prstTxWarp prst="textNoShape">
                <a:avLst/>
              </a:prstTxWarp>
              <a:spAutoFit/>
            </a:bodyPr>
            <a:lstStyle/>
            <a:p>
              <a:pPr marL="285750" marR="0" lvl="0" indent="-285750" algn="ctr" defTabSz="914400" rtl="0" eaLnBrk="1" fontAlgn="base" latinLnBrk="1" hangingPunct="1">
                <a:lnSpc>
                  <a:spcPct val="100000"/>
                </a:lnSpc>
                <a:spcBef>
                  <a:spcPct val="20000"/>
                </a:spcBef>
                <a:spcAft>
                  <a:spcPct val="0"/>
                </a:spcAft>
                <a:buClr>
                  <a:srgbClr val="07164E"/>
                </a:buClr>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While SI-MVCC is the best baseline for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transactional throughput</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a:t>
              </a:r>
            </a:p>
            <a:p>
              <a:pPr marL="285750" marR="0" lvl="0" indent="-285750" algn="ctr" defTabSz="914400" rtl="0" eaLnBrk="1" fontAlgn="base" latinLnBrk="1" hangingPunct="1">
                <a:lnSpc>
                  <a:spcPct val="100000"/>
                </a:lnSpc>
                <a:spcBef>
                  <a:spcPct val="20000"/>
                </a:spcBef>
                <a:spcAft>
                  <a:spcPct val="0"/>
                </a:spcAft>
                <a:buClr>
                  <a:srgbClr val="07164E"/>
                </a:buClr>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it degrades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analytical throughput </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by </a:t>
              </a:r>
              <a:r>
                <a:rPr kumimoji="0" lang="en-US" sz="1800" b="1" i="0" u="none" strike="noStrike" kern="1200" cap="none" spc="0" normalizeH="0" baseline="0" noProof="0" dirty="0">
                  <a:ln>
                    <a:noFill/>
                  </a:ln>
                  <a:solidFill>
                    <a:srgbClr val="C00000"/>
                  </a:solidFill>
                  <a:effectLst/>
                  <a:uLnTx/>
                  <a:uFillTx/>
                  <a:latin typeface="Gill Sans MT"/>
                  <a:ea typeface="+mn-ea"/>
                  <a:cs typeface="Gill Sans MT"/>
                </a:rPr>
                <a:t>63.2%</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a:t>
              </a:r>
              <a:br>
                <a:rPr kumimoji="0" lang="en-US" sz="18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due to its </a:t>
              </a:r>
              <a:r>
                <a:rPr kumimoji="0" lang="en-US" sz="1800" b="1" i="0" u="none" strike="noStrike" kern="1200" cap="none" spc="0" normalizeH="0" baseline="0" noProof="0" dirty="0">
                  <a:ln>
                    <a:noFill/>
                  </a:ln>
                  <a:solidFill>
                    <a:srgbClr val="C00000"/>
                  </a:solidFill>
                  <a:effectLst/>
                  <a:uLnTx/>
                  <a:uFillTx/>
                  <a:latin typeface="Gill Sans MT"/>
                  <a:ea typeface="+mn-ea"/>
                  <a:cs typeface="Gill Sans MT"/>
                </a:rPr>
                <a:t>lack of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workload-specific optimizations</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and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consistency</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mechanism</a:t>
              </a:r>
            </a:p>
          </p:txBody>
        </p:sp>
        <p:sp>
          <p:nvSpPr>
            <p:cNvPr id="19" name="TextBox 18"/>
            <p:cNvSpPr txBox="1"/>
            <p:nvPr/>
          </p:nvSpPr>
          <p:spPr>
            <a:xfrm>
              <a:off x="51673" y="5390879"/>
              <a:ext cx="2082152" cy="37816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FF"/>
                </a:solidFill>
                <a:effectLst/>
                <a:uLnTx/>
                <a:uFillTx/>
                <a:latin typeface="Gill Sans MT"/>
                <a:ea typeface="+mn-ea"/>
                <a:cs typeface="Gill Sans MT"/>
              </a:endParaRPr>
            </a:p>
          </p:txBody>
        </p:sp>
      </p:grpSp>
      <p:cxnSp>
        <p:nvCxnSpPr>
          <p:cNvPr id="49" name="Straight Arrow Connector 48">
            <a:extLst>
              <a:ext uri="{FF2B5EF4-FFF2-40B4-BE49-F238E27FC236}">
                <a16:creationId xmlns:a16="http://schemas.microsoft.com/office/drawing/2014/main" id="{47C73282-E4AD-A88C-236B-25A7AB291BD0}"/>
              </a:ext>
            </a:extLst>
          </p:cNvPr>
          <p:cNvCxnSpPr>
            <a:cxnSpLocks/>
          </p:cNvCxnSpPr>
          <p:nvPr/>
        </p:nvCxnSpPr>
        <p:spPr>
          <a:xfrm>
            <a:off x="1523313" y="3524425"/>
            <a:ext cx="229287" cy="1600066"/>
          </a:xfrm>
          <a:prstGeom prst="straightConnector1">
            <a:avLst/>
          </a:prstGeom>
          <a:ln w="38100" cmpd="sng">
            <a:solidFill>
              <a:schemeClr val="tx1"/>
            </a:solidFill>
            <a:prstDash val="solid"/>
            <a:headEnd type="none" w="med" len="med"/>
            <a:tailEnd type="arrow"/>
          </a:ln>
        </p:spPr>
        <p:style>
          <a:lnRef idx="1">
            <a:schemeClr val="accent1"/>
          </a:lnRef>
          <a:fillRef idx="0">
            <a:schemeClr val="accent1"/>
          </a:fillRef>
          <a:effectRef idx="0">
            <a:schemeClr val="accent1"/>
          </a:effectRef>
          <a:fontRef idx="minor">
            <a:schemeClr val="tx1"/>
          </a:fontRef>
        </p:style>
      </p:cxnSp>
      <p:sp>
        <p:nvSpPr>
          <p:cNvPr id="20" name="Slide Number Placeholder 19">
            <a:extLst>
              <a:ext uri="{FF2B5EF4-FFF2-40B4-BE49-F238E27FC236}">
                <a16:creationId xmlns:a16="http://schemas.microsoft.com/office/drawing/2014/main" id="{A256E3D7-448A-672A-BBA5-9F915615D0DE}"/>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78</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57" name="Table 4">
            <a:extLst>
              <a:ext uri="{FF2B5EF4-FFF2-40B4-BE49-F238E27FC236}">
                <a16:creationId xmlns:a16="http://schemas.microsoft.com/office/drawing/2014/main" id="{B80D4B0D-B1C4-3A04-C945-4DF5DD33A065}"/>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a:t>
                      </a:r>
                      <a:r>
                        <a:rPr lang="en-US" sz="800" kern="1200" dirty="0">
                          <a:solidFill>
                            <a:srgbClr val="A6A6A6"/>
                          </a:solidFill>
                          <a:latin typeface="Calibri" panose="020F0502020204030204"/>
                          <a:ea typeface="+mn-ea"/>
                          <a:cs typeface="Futura Medium" panose="020B0602020204020303" pitchFamily="34" charset="-79"/>
                        </a:rPr>
                        <a:t>●</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1E497D"/>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1189259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par>
                                <p:cTn id="18" presetID="10" presetClass="entr" presetSubtype="0" fill="hold" nodeType="with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AsOne/>
      </p:bldGraphic>
      <p:bldGraphic spid="12" grpId="0">
        <p:bldAsOne/>
      </p:bldGraphic>
      <p:bldP spid="13" grpId="0" animBg="1"/>
      <p:bldP spid="15"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Chart 13">
            <a:extLst>
              <a:ext uri="{FF2B5EF4-FFF2-40B4-BE49-F238E27FC236}">
                <a16:creationId xmlns:a16="http://schemas.microsoft.com/office/drawing/2014/main" id="{EA97920B-C480-4BE2-4045-FB1FB7A97146}"/>
              </a:ext>
            </a:extLst>
          </p:cNvPr>
          <p:cNvGraphicFramePr>
            <a:graphicFrameLocks/>
          </p:cNvGraphicFramePr>
          <p:nvPr/>
        </p:nvGraphicFramePr>
        <p:xfrm>
          <a:off x="5780" y="1219200"/>
          <a:ext cx="9138219" cy="363809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Chart 14">
            <a:extLst>
              <a:ext uri="{FF2B5EF4-FFF2-40B4-BE49-F238E27FC236}">
                <a16:creationId xmlns:a16="http://schemas.microsoft.com/office/drawing/2014/main" id="{DEEE0CB8-D10C-B920-4FE2-11D144C3ABBD}"/>
              </a:ext>
            </a:extLst>
          </p:cNvPr>
          <p:cNvGraphicFramePr>
            <a:graphicFrameLocks/>
          </p:cNvGraphicFramePr>
          <p:nvPr/>
        </p:nvGraphicFramePr>
        <p:xfrm>
          <a:off x="5099991" y="1219200"/>
          <a:ext cx="4019806" cy="3638099"/>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p:txBody>
          <a:bodyPr/>
          <a:lstStyle/>
          <a:p>
            <a:r>
              <a:rPr lang="en-US" dirty="0"/>
              <a:t>End-to-End System Analysis (2/5)</a:t>
            </a:r>
          </a:p>
        </p:txBody>
      </p:sp>
      <p:sp>
        <p:nvSpPr>
          <p:cNvPr id="3" name="Content Placeholder 2"/>
          <p:cNvSpPr>
            <a:spLocks noGrp="1"/>
          </p:cNvSpPr>
          <p:nvPr>
            <p:ph idx="1"/>
          </p:nvPr>
        </p:nvSpPr>
        <p:spPr>
          <a:xfrm>
            <a:off x="76200" y="914400"/>
            <a:ext cx="9144000" cy="6172200"/>
          </a:xfrm>
        </p:spPr>
        <p:txBody>
          <a:bodyPr>
            <a:normAutofit/>
          </a:bodyPr>
          <a:lstStyle/>
          <a:p>
            <a:pPr marL="457200" lvl="1" indent="0">
              <a:buNone/>
            </a:pPr>
            <a:endParaRPr lang="en-US" sz="2000" dirty="0">
              <a:cs typeface="Adobe Garamond Pro"/>
            </a:endParaRPr>
          </a:p>
          <a:p>
            <a:pPr lvl="1"/>
            <a:endParaRPr lang="en-US" sz="2400" dirty="0">
              <a:cs typeface="Adobe Garamond Pro"/>
            </a:endParaRPr>
          </a:p>
        </p:txBody>
      </p:sp>
      <p:sp>
        <p:nvSpPr>
          <p:cNvPr id="40" name="Rounded Rectangle 39"/>
          <p:cNvSpPr/>
          <p:nvPr/>
        </p:nvSpPr>
        <p:spPr bwMode="auto">
          <a:xfrm>
            <a:off x="4267200" y="2133601"/>
            <a:ext cx="609600" cy="609600"/>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cxnSp>
        <p:nvCxnSpPr>
          <p:cNvPr id="44" name="Straight Arrow Connector 43"/>
          <p:cNvCxnSpPr>
            <a:cxnSpLocks/>
          </p:cNvCxnSpPr>
          <p:nvPr/>
        </p:nvCxnSpPr>
        <p:spPr>
          <a:xfrm>
            <a:off x="4657835" y="2893642"/>
            <a:ext cx="365955" cy="1963657"/>
          </a:xfrm>
          <a:prstGeom prst="straightConnector1">
            <a:avLst/>
          </a:prstGeom>
          <a:ln w="38100" cmpd="sng">
            <a:solidFill>
              <a:schemeClr val="tx1"/>
            </a:solidFill>
            <a:prstDash val="solid"/>
            <a:headEnd type="none" w="med" len="med"/>
            <a:tailEnd type="arrow"/>
          </a:ln>
        </p:spPr>
        <p:style>
          <a:lnRef idx="1">
            <a:schemeClr val="accent1"/>
          </a:lnRef>
          <a:fillRef idx="0">
            <a:schemeClr val="accent1"/>
          </a:fillRef>
          <a:effectRef idx="0">
            <a:schemeClr val="accent1"/>
          </a:effectRef>
          <a:fontRef idx="minor">
            <a:schemeClr val="tx1"/>
          </a:fontRef>
        </p:style>
      </p:cxnSp>
      <p:grpSp>
        <p:nvGrpSpPr>
          <p:cNvPr id="46" name="Group 45"/>
          <p:cNvGrpSpPr/>
          <p:nvPr/>
        </p:nvGrpSpPr>
        <p:grpSpPr>
          <a:xfrm>
            <a:off x="1036864" y="4939113"/>
            <a:ext cx="7674429" cy="1602136"/>
            <a:chOff x="-104312" y="5410200"/>
            <a:chExt cx="2047573" cy="1493388"/>
          </a:xfrm>
        </p:grpSpPr>
        <p:sp>
          <p:nvSpPr>
            <p:cNvPr id="47" name="Rounded Rectangle 46"/>
            <p:cNvSpPr/>
            <p:nvPr/>
          </p:nvSpPr>
          <p:spPr bwMode="auto">
            <a:xfrm>
              <a:off x="-104312" y="5410200"/>
              <a:ext cx="2047573" cy="1349524"/>
            </a:xfrm>
            <a:prstGeom prst="roundRect">
              <a:avLst/>
            </a:prstGeom>
            <a:solidFill>
              <a:sysClr val="window" lastClr="FFFFFF"/>
            </a:solidFill>
            <a:ln w="76200" cap="flat" cmpd="sng" algn="ctr">
              <a:solidFill>
                <a:srgbClr val="1F497D"/>
              </a:solidFill>
              <a:prstDash val="soli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sp>
          <p:nvSpPr>
            <p:cNvPr id="48" name="TextBox 47"/>
            <p:cNvSpPr txBox="1"/>
            <p:nvPr/>
          </p:nvSpPr>
          <p:spPr>
            <a:xfrm>
              <a:off x="-80205" y="5526537"/>
              <a:ext cx="2016549" cy="137705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Polynesia comes within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8.4%</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of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ideal </a:t>
              </a:r>
              <a:r>
                <a:rPr kumimoji="0" lang="en-US" sz="1800" b="1" i="0" u="none" strike="noStrike" kern="1200" cap="none" spc="0" normalizeH="0" baseline="0" noProof="0" dirty="0" err="1">
                  <a:ln>
                    <a:noFill/>
                  </a:ln>
                  <a:solidFill>
                    <a:srgbClr val="0000FF"/>
                  </a:solidFill>
                  <a:effectLst/>
                  <a:uLnTx/>
                  <a:uFillTx/>
                  <a:latin typeface="Gill Sans MT"/>
                  <a:ea typeface="+mn-ea"/>
                  <a:cs typeface="Gill Sans MT"/>
                </a:rPr>
                <a:t>Txn</a:t>
              </a:r>
              <a:br>
                <a:rPr kumimoji="0" lang="en-US" sz="18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because it uses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custom PIM logic</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for </a:t>
              </a:r>
              <a:br>
                <a:rPr kumimoji="0" lang="en-US" sz="18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data freshness/consistency </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mechanisms,</a:t>
              </a:r>
              <a:br>
                <a:rPr kumimoji="0" lang="en-US" sz="18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significantly reducing </a:t>
              </a:r>
              <a:r>
                <a:rPr kumimoji="0" lang="en-US" sz="1800" b="1" i="0" u="none" strike="noStrike" kern="1200" cap="none" spc="0" normalizeH="0" baseline="0" noProof="0" dirty="0">
                  <a:ln>
                    <a:noFill/>
                  </a:ln>
                  <a:solidFill>
                    <a:srgbClr val="C00000"/>
                  </a:solidFill>
                  <a:effectLst/>
                  <a:uLnTx/>
                  <a:uFillTx/>
                  <a:latin typeface="Gill Sans MT"/>
                  <a:ea typeface="+mn-ea"/>
                  <a:cs typeface="Gill Sans MT"/>
                </a:rPr>
                <a:t>main memory contention</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and </a:t>
              </a:r>
              <a:r>
                <a:rPr kumimoji="0" lang="en-US" sz="1800" b="1" i="0" u="none" strike="noStrike" kern="1200" cap="none" spc="0" normalizeH="0" baseline="0" noProof="0" dirty="0">
                  <a:ln>
                    <a:noFill/>
                  </a:ln>
                  <a:solidFill>
                    <a:srgbClr val="C00000"/>
                  </a:solidFill>
                  <a:effectLst/>
                  <a:uLnTx/>
                  <a:uFillTx/>
                  <a:latin typeface="Gill Sans MT"/>
                  <a:ea typeface="+mn-ea"/>
                  <a:cs typeface="Gill Sans MT"/>
                </a:rPr>
                <a:t>data movement</a:t>
              </a:r>
              <a:br>
                <a:rPr kumimoji="0" lang="en-US" sz="18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a:t>
              </a:r>
              <a:endParaRPr kumimoji="0" lang="en-US" sz="1800" b="1" i="0" u="none" strike="noStrike" kern="1200" cap="none" spc="0" normalizeH="0" baseline="0" noProof="0" dirty="0">
                <a:ln>
                  <a:noFill/>
                </a:ln>
                <a:solidFill>
                  <a:srgbClr val="C00000"/>
                </a:solidFill>
                <a:effectLst/>
                <a:uLnTx/>
                <a:uFillTx/>
                <a:latin typeface="Gill Sans MT"/>
                <a:ea typeface="+mn-ea"/>
                <a:cs typeface="Gill Sans MT"/>
              </a:endParaRPr>
            </a:p>
          </p:txBody>
        </p:sp>
      </p:grpSp>
      <p:sp>
        <p:nvSpPr>
          <p:cNvPr id="7" name="Slide Number Placeholder 6">
            <a:extLst>
              <a:ext uri="{FF2B5EF4-FFF2-40B4-BE49-F238E27FC236}">
                <a16:creationId xmlns:a16="http://schemas.microsoft.com/office/drawing/2014/main" id="{92731658-C505-C24C-D203-52BAC34E444C}"/>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79</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16" name="Table 4">
            <a:extLst>
              <a:ext uri="{FF2B5EF4-FFF2-40B4-BE49-F238E27FC236}">
                <a16:creationId xmlns:a16="http://schemas.microsoft.com/office/drawing/2014/main" id="{4130BB59-0C0F-8F8A-637E-EA2D2FEB2677}"/>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r>
                        <a:rPr lang="en-US" sz="800" kern="1200" dirty="0">
                          <a:solidFill>
                            <a:srgbClr val="1F497D"/>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3914203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10" presetClass="entr" presetSubtype="0"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latin typeface="Gill Sans MT"/>
                <a:cs typeface="Gill Sans MT"/>
              </a:rPr>
              <a:t>Myriad of Edge Neural Network Models</a:t>
            </a:r>
          </a:p>
        </p:txBody>
      </p:sp>
      <p:sp>
        <p:nvSpPr>
          <p:cNvPr id="18" name="Rectangle 17"/>
          <p:cNvSpPr/>
          <p:nvPr/>
        </p:nvSpPr>
        <p:spPr>
          <a:xfrm>
            <a:off x="0" y="5310426"/>
            <a:ext cx="9144000" cy="861774"/>
          </a:xfrm>
          <a:prstGeom prst="rect">
            <a:avLst/>
          </a:prstGeom>
          <a:solidFill>
            <a:srgbClr val="800000"/>
          </a:solidFill>
        </p:spPr>
        <p:txBody>
          <a:bodyPr wrap="square">
            <a:spAutoFit/>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2500" b="1" i="0" u="none" strike="noStrike" kern="1200" cap="none" spc="0" normalizeH="0" baseline="0" noProof="0" dirty="0">
                <a:ln>
                  <a:noFill/>
                </a:ln>
                <a:solidFill>
                  <a:prstClr val="white"/>
                </a:solidFill>
                <a:effectLst/>
                <a:uLnTx/>
                <a:uFillTx/>
                <a:latin typeface="Gill Sans MT"/>
                <a:ea typeface="+mn-ea"/>
                <a:cs typeface="Gill Sans MT"/>
              </a:rPr>
              <a:t>Challenge: edge ML accelerators have to execute inference efficiently across a wide variety of NN models</a:t>
            </a:r>
          </a:p>
        </p:txBody>
      </p:sp>
      <p:grpSp>
        <p:nvGrpSpPr>
          <p:cNvPr id="66" name="Group 65"/>
          <p:cNvGrpSpPr/>
          <p:nvPr/>
        </p:nvGrpSpPr>
        <p:grpSpPr>
          <a:xfrm>
            <a:off x="228600" y="1371600"/>
            <a:ext cx="8513590" cy="3276600"/>
            <a:chOff x="173210" y="1295400"/>
            <a:chExt cx="8513590" cy="3276600"/>
          </a:xfrm>
        </p:grpSpPr>
        <p:pic>
          <p:nvPicPr>
            <p:cNvPr id="12" name="Picture 11"/>
            <p:cNvPicPr>
              <a:picLocks noChangeAspect="1"/>
            </p:cNvPicPr>
            <p:nvPr/>
          </p:nvPicPr>
          <p:blipFill>
            <a:blip r:embed="rId3"/>
            <a:stretch>
              <a:fillRect/>
            </a:stretch>
          </p:blipFill>
          <p:spPr>
            <a:xfrm>
              <a:off x="935210" y="1337846"/>
              <a:ext cx="1041400" cy="1041400"/>
            </a:xfrm>
            <a:prstGeom prst="rect">
              <a:avLst/>
            </a:prstGeom>
          </p:spPr>
        </p:pic>
        <p:pic>
          <p:nvPicPr>
            <p:cNvPr id="13" name="Picture 12"/>
            <p:cNvPicPr>
              <a:picLocks noChangeAspect="1"/>
            </p:cNvPicPr>
            <p:nvPr/>
          </p:nvPicPr>
          <p:blipFill>
            <a:blip r:embed="rId4"/>
            <a:stretch>
              <a:fillRect/>
            </a:stretch>
          </p:blipFill>
          <p:spPr>
            <a:xfrm>
              <a:off x="6705600" y="1295400"/>
              <a:ext cx="1143000" cy="1143000"/>
            </a:xfrm>
            <a:prstGeom prst="rect">
              <a:avLst/>
            </a:prstGeom>
          </p:spPr>
        </p:pic>
        <p:pic>
          <p:nvPicPr>
            <p:cNvPr id="20" name="Picture 19"/>
            <p:cNvPicPr>
              <a:picLocks noChangeAspect="1"/>
            </p:cNvPicPr>
            <p:nvPr/>
          </p:nvPicPr>
          <p:blipFill>
            <a:blip r:embed="rId5"/>
            <a:stretch>
              <a:fillRect/>
            </a:stretch>
          </p:blipFill>
          <p:spPr>
            <a:xfrm>
              <a:off x="3754610" y="1981200"/>
              <a:ext cx="1524000" cy="1524000"/>
            </a:xfrm>
            <a:prstGeom prst="rect">
              <a:avLst/>
            </a:prstGeom>
          </p:spPr>
        </p:pic>
        <p:cxnSp>
          <p:nvCxnSpPr>
            <p:cNvPr id="21" name="Straight Arrow Connector 20"/>
            <p:cNvCxnSpPr/>
            <p:nvPr/>
          </p:nvCxnSpPr>
          <p:spPr>
            <a:xfrm flipH="1" flipV="1">
              <a:off x="2438400" y="2057400"/>
              <a:ext cx="914400" cy="219454"/>
            </a:xfrm>
            <a:prstGeom prst="straightConnector1">
              <a:avLst/>
            </a:prstGeom>
            <a:ln w="38100" cmpd="sng">
              <a:solidFill>
                <a:srgbClr val="1F497D"/>
              </a:solidFill>
              <a:prstDash val="sys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a:off x="2667000" y="3276600"/>
              <a:ext cx="914400" cy="451103"/>
            </a:xfrm>
            <a:prstGeom prst="straightConnector1">
              <a:avLst/>
            </a:prstGeom>
            <a:ln w="38100" cmpd="sng">
              <a:solidFill>
                <a:srgbClr val="1F497D"/>
              </a:solidFill>
              <a:prstDash val="sys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5562600" y="1905000"/>
              <a:ext cx="914400" cy="381000"/>
            </a:xfrm>
            <a:prstGeom prst="straightConnector1">
              <a:avLst/>
            </a:prstGeom>
            <a:ln w="38100" cmpd="sng">
              <a:solidFill>
                <a:srgbClr val="1F497D"/>
              </a:solidFill>
              <a:prstDash val="sysDash"/>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rot="19870791">
              <a:off x="1861152" y="3051191"/>
              <a:ext cx="226519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Gill Sans MT"/>
                  <a:ea typeface="+mn-ea"/>
                  <a:cs typeface="Gill Sans MT"/>
                </a:rPr>
                <a:t>CNN</a:t>
              </a:r>
            </a:p>
          </p:txBody>
        </p:sp>
        <p:sp>
          <p:nvSpPr>
            <p:cNvPr id="31" name="TextBox 30"/>
            <p:cNvSpPr txBox="1"/>
            <p:nvPr/>
          </p:nvSpPr>
          <p:spPr>
            <a:xfrm rot="690717">
              <a:off x="2148427" y="1457566"/>
              <a:ext cx="1690279"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Gill Sans MT"/>
                  <a:ea typeface="+mn-ea"/>
                  <a:cs typeface="Gill Sans MT"/>
                </a:rPr>
                <a:t>RNN</a:t>
              </a:r>
              <a:br>
                <a:rPr kumimoji="0" lang="en-US" sz="1800" b="1" i="0" u="none" strike="noStrike" kern="1200" cap="none" spc="0" normalizeH="0" baseline="0" noProof="0" dirty="0">
                  <a:ln>
                    <a:noFill/>
                  </a:ln>
                  <a:solidFill>
                    <a:srgbClr val="000000"/>
                  </a:solidFill>
                  <a:effectLst/>
                  <a:uLnTx/>
                  <a:uFillTx/>
                  <a:latin typeface="Gill Sans MT"/>
                  <a:ea typeface="+mn-ea"/>
                  <a:cs typeface="Gill Sans MT"/>
                </a:rPr>
              </a:br>
              <a:r>
                <a:rPr kumimoji="0" lang="en-US" sz="1800" b="1" i="0" u="none" strike="noStrike" kern="1200" cap="none" spc="0" normalizeH="0" baseline="0" noProof="0" dirty="0">
                  <a:ln>
                    <a:noFill/>
                  </a:ln>
                  <a:solidFill>
                    <a:srgbClr val="000000"/>
                  </a:solidFill>
                  <a:effectLst/>
                  <a:uLnTx/>
                  <a:uFillTx/>
                  <a:latin typeface="Gill Sans MT"/>
                  <a:ea typeface="+mn-ea"/>
                  <a:cs typeface="Gill Sans MT"/>
                </a:rPr>
                <a:t>Transducers</a:t>
              </a:r>
            </a:p>
          </p:txBody>
        </p:sp>
        <p:sp>
          <p:nvSpPr>
            <p:cNvPr id="34" name="TextBox 33"/>
            <p:cNvSpPr txBox="1"/>
            <p:nvPr/>
          </p:nvSpPr>
          <p:spPr>
            <a:xfrm rot="20281783">
              <a:off x="4960713" y="1674378"/>
              <a:ext cx="169027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Gill Sans MT"/>
                  <a:ea typeface="+mn-ea"/>
                  <a:cs typeface="Gill Sans MT"/>
                </a:rPr>
                <a:t>LSTMs</a:t>
              </a:r>
            </a:p>
          </p:txBody>
        </p:sp>
        <p:pic>
          <p:nvPicPr>
            <p:cNvPr id="38" name="Picture 37"/>
            <p:cNvPicPr>
              <a:picLocks noChangeAspect="1"/>
            </p:cNvPicPr>
            <p:nvPr/>
          </p:nvPicPr>
          <p:blipFill>
            <a:blip r:embed="rId6"/>
            <a:stretch>
              <a:fillRect/>
            </a:stretch>
          </p:blipFill>
          <p:spPr>
            <a:xfrm>
              <a:off x="6807200" y="3225800"/>
              <a:ext cx="889000" cy="889000"/>
            </a:xfrm>
            <a:prstGeom prst="rect">
              <a:avLst/>
            </a:prstGeom>
          </p:spPr>
        </p:pic>
        <p:pic>
          <p:nvPicPr>
            <p:cNvPr id="40" name="Picture 39"/>
            <p:cNvPicPr>
              <a:picLocks noChangeAspect="1"/>
            </p:cNvPicPr>
            <p:nvPr/>
          </p:nvPicPr>
          <p:blipFill>
            <a:blip r:embed="rId7"/>
            <a:stretch>
              <a:fillRect/>
            </a:stretch>
          </p:blipFill>
          <p:spPr>
            <a:xfrm>
              <a:off x="990600" y="3166646"/>
              <a:ext cx="1016000" cy="1016000"/>
            </a:xfrm>
            <a:prstGeom prst="rect">
              <a:avLst/>
            </a:prstGeom>
          </p:spPr>
        </p:pic>
        <p:sp>
          <p:nvSpPr>
            <p:cNvPr id="41" name="TextBox 40"/>
            <p:cNvSpPr txBox="1"/>
            <p:nvPr/>
          </p:nvSpPr>
          <p:spPr>
            <a:xfrm>
              <a:off x="381000" y="4233446"/>
              <a:ext cx="226519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Gill Sans MT"/>
                  <a:ea typeface="+mn-ea"/>
                  <a:cs typeface="Gill Sans MT"/>
                </a:rPr>
                <a:t>Face Detection</a:t>
              </a:r>
            </a:p>
          </p:txBody>
        </p:sp>
        <p:sp>
          <p:nvSpPr>
            <p:cNvPr id="42" name="TextBox 41"/>
            <p:cNvSpPr txBox="1"/>
            <p:nvPr/>
          </p:nvSpPr>
          <p:spPr>
            <a:xfrm>
              <a:off x="173210" y="2404646"/>
              <a:ext cx="264619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Gill Sans MT"/>
                  <a:ea typeface="+mn-ea"/>
                  <a:cs typeface="Gill Sans MT"/>
                </a:rPr>
                <a:t>Speech Recognition</a:t>
              </a:r>
            </a:p>
          </p:txBody>
        </p:sp>
        <p:sp>
          <p:nvSpPr>
            <p:cNvPr id="43" name="TextBox 42"/>
            <p:cNvSpPr txBox="1"/>
            <p:nvPr/>
          </p:nvSpPr>
          <p:spPr>
            <a:xfrm>
              <a:off x="6116810" y="4114800"/>
              <a:ext cx="226519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Gill Sans MT"/>
                  <a:ea typeface="+mn-ea"/>
                  <a:cs typeface="Gill Sans MT"/>
                </a:rPr>
                <a:t>Image Captioning</a:t>
              </a:r>
            </a:p>
          </p:txBody>
        </p:sp>
        <p:sp>
          <p:nvSpPr>
            <p:cNvPr id="44" name="TextBox 43"/>
            <p:cNvSpPr txBox="1"/>
            <p:nvPr/>
          </p:nvSpPr>
          <p:spPr>
            <a:xfrm>
              <a:off x="6019800" y="2286000"/>
              <a:ext cx="266700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Gill Sans MT"/>
                  <a:ea typeface="+mn-ea"/>
                  <a:cs typeface="Gill Sans MT"/>
                </a:rPr>
                <a:t>Language Translation</a:t>
              </a:r>
            </a:p>
          </p:txBody>
        </p:sp>
        <p:cxnSp>
          <p:nvCxnSpPr>
            <p:cNvPr id="45" name="Straight Arrow Connector 44"/>
            <p:cNvCxnSpPr/>
            <p:nvPr/>
          </p:nvCxnSpPr>
          <p:spPr>
            <a:xfrm>
              <a:off x="5334000" y="3352800"/>
              <a:ext cx="914400" cy="381000"/>
            </a:xfrm>
            <a:prstGeom prst="straightConnector1">
              <a:avLst/>
            </a:prstGeom>
            <a:ln w="38100" cmpd="sng">
              <a:solidFill>
                <a:srgbClr val="1F497D"/>
              </a:solidFill>
              <a:prstDash val="sysDash"/>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rot="1399497">
              <a:off x="5115342" y="3110385"/>
              <a:ext cx="154605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Gill Sans MT"/>
                  <a:ea typeface="+mn-ea"/>
                  <a:cs typeface="Gill Sans MT"/>
                </a:rPr>
                <a:t>RCNN</a:t>
              </a:r>
            </a:p>
          </p:txBody>
        </p:sp>
      </p:grpSp>
      <p:pic>
        <p:nvPicPr>
          <p:cNvPr id="24" name="Picture 23" descr="safari.png"/>
          <p:cNvPicPr>
            <a:picLocks noChangeAspect="1"/>
          </p:cNvPicPr>
          <p:nvPr/>
        </p:nvPicPr>
        <p:blipFill>
          <a:blip r:embed="rId8" cstate="print"/>
          <a:stretch>
            <a:fillRect/>
          </a:stretch>
        </p:blipFill>
        <p:spPr>
          <a:xfrm>
            <a:off x="76200" y="6580445"/>
            <a:ext cx="959296" cy="277563"/>
          </a:xfrm>
          <a:prstGeom prst="rect">
            <a:avLst/>
          </a:prstGeom>
        </p:spPr>
      </p:pic>
      <p:sp>
        <p:nvSpPr>
          <p:cNvPr id="26" name="Slide Number Placeholder 4">
            <a:extLst>
              <a:ext uri="{FF2B5EF4-FFF2-40B4-BE49-F238E27FC236}">
                <a16:creationId xmlns:a16="http://schemas.microsoft.com/office/drawing/2014/main" id="{B4824646-CD08-1F41-8FF3-6D4C0C234A6A}"/>
              </a:ext>
            </a:extLst>
          </p:cNvPr>
          <p:cNvSpPr>
            <a:spLocks noGrp="1"/>
          </p:cNvSpPr>
          <p:nvPr>
            <p:ph type="sldNum" sz="quarter" idx="12"/>
          </p:nvPr>
        </p:nvSpPr>
        <p:spPr>
          <a:xfrm>
            <a:off x="7315200" y="6492883"/>
            <a:ext cx="1828800" cy="365125"/>
          </a:xfrm>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2400" b="1" i="0" u="none" strike="noStrike" kern="1200" cap="none" spc="0" normalizeH="0" baseline="0" noProof="0">
              <a:ln>
                <a:noFill/>
              </a:ln>
              <a:solidFill>
                <a:srgbClr val="0070C0"/>
              </a:solidFill>
              <a:effectLst/>
              <a:uLnTx/>
              <a:uFillTx/>
              <a:latin typeface="Gill Sans MT"/>
              <a:ea typeface="+mn-ea"/>
              <a:cs typeface="+mn-cs"/>
            </a:endParaRPr>
          </a:p>
        </p:txBody>
      </p:sp>
      <p:graphicFrame>
        <p:nvGraphicFramePr>
          <p:cNvPr id="28" name="Table 4">
            <a:extLst>
              <a:ext uri="{FF2B5EF4-FFF2-40B4-BE49-F238E27FC236}">
                <a16:creationId xmlns:a16="http://schemas.microsoft.com/office/drawing/2014/main" id="{69A94DF4-2B02-C942-B445-DAE3A75842CC}"/>
              </a:ext>
            </a:extLst>
          </p:cNvPr>
          <p:cNvGraphicFramePr>
            <a:graphicFrameLocks/>
          </p:cNvGraphicFramePr>
          <p:nvPr>
            <p:extLst>
              <p:ext uri="{D42A27DB-BD31-4B8C-83A1-F6EECF244321}">
                <p14:modId xmlns:p14="http://schemas.microsoft.com/office/powerpoint/2010/main" val="1507686472"/>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TPU and Model Characterization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r>
                        <a:rPr lang="en-US" sz="800" kern="1200" dirty="0">
                          <a:solidFill>
                            <a:srgbClr val="002060"/>
                          </a:solidFill>
                          <a:latin typeface="Calibri" panose="020F0502020204030204"/>
                          <a:ea typeface="+mn-ea"/>
                          <a:cs typeface="Futura Medium" panose="020B0602020204020303" pitchFamily="34" charset="-79"/>
                        </a:rPr>
                        <a:t>●</a:t>
                      </a:r>
                      <a:endParaRPr lang="en-US" sz="800" dirty="0">
                        <a:solidFill>
                          <a:srgbClr val="002060"/>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550205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Chart 13">
            <a:extLst>
              <a:ext uri="{FF2B5EF4-FFF2-40B4-BE49-F238E27FC236}">
                <a16:creationId xmlns:a16="http://schemas.microsoft.com/office/drawing/2014/main" id="{E498FB52-E33F-FC73-0E17-A069EBB41592}"/>
              </a:ext>
            </a:extLst>
          </p:cNvPr>
          <p:cNvGraphicFramePr>
            <a:graphicFrameLocks/>
          </p:cNvGraphicFramePr>
          <p:nvPr/>
        </p:nvGraphicFramePr>
        <p:xfrm>
          <a:off x="5780" y="1219200"/>
          <a:ext cx="9138219" cy="363809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Chart 14">
            <a:extLst>
              <a:ext uri="{FF2B5EF4-FFF2-40B4-BE49-F238E27FC236}">
                <a16:creationId xmlns:a16="http://schemas.microsoft.com/office/drawing/2014/main" id="{A2A772EB-9E51-0D55-FFF9-7710CB2DDC4D}"/>
              </a:ext>
            </a:extLst>
          </p:cNvPr>
          <p:cNvGraphicFramePr>
            <a:graphicFrameLocks/>
          </p:cNvGraphicFramePr>
          <p:nvPr/>
        </p:nvGraphicFramePr>
        <p:xfrm>
          <a:off x="5099991" y="1219200"/>
          <a:ext cx="4019806" cy="3638099"/>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p:txBody>
          <a:bodyPr/>
          <a:lstStyle/>
          <a:p>
            <a:r>
              <a:rPr lang="en-US" dirty="0"/>
              <a:t>End-to-End System Analysis (3/5)</a:t>
            </a:r>
          </a:p>
        </p:txBody>
      </p:sp>
      <p:sp>
        <p:nvSpPr>
          <p:cNvPr id="3" name="Content Placeholder 2"/>
          <p:cNvSpPr>
            <a:spLocks noGrp="1"/>
          </p:cNvSpPr>
          <p:nvPr>
            <p:ph idx="1"/>
          </p:nvPr>
        </p:nvSpPr>
        <p:spPr>
          <a:xfrm>
            <a:off x="76200" y="914400"/>
            <a:ext cx="9144000" cy="6172200"/>
          </a:xfrm>
        </p:spPr>
        <p:txBody>
          <a:bodyPr>
            <a:normAutofit/>
          </a:bodyPr>
          <a:lstStyle/>
          <a:p>
            <a:pPr marL="457200" lvl="1" indent="0">
              <a:buNone/>
            </a:pPr>
            <a:endParaRPr lang="en-US" sz="2000" dirty="0">
              <a:cs typeface="Adobe Garamond Pro"/>
            </a:endParaRPr>
          </a:p>
          <a:p>
            <a:pPr lvl="1"/>
            <a:endParaRPr lang="en-US" sz="2400" dirty="0">
              <a:cs typeface="Adobe Garamond Pro"/>
            </a:endParaRPr>
          </a:p>
        </p:txBody>
      </p:sp>
      <p:sp>
        <p:nvSpPr>
          <p:cNvPr id="37" name="Rounded Rectangle 36"/>
          <p:cNvSpPr/>
          <p:nvPr/>
        </p:nvSpPr>
        <p:spPr bwMode="auto">
          <a:xfrm>
            <a:off x="8458200" y="2971800"/>
            <a:ext cx="381000" cy="609600"/>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cxnSp>
        <p:nvCxnSpPr>
          <p:cNvPr id="38" name="Straight Arrow Connector 37"/>
          <p:cNvCxnSpPr>
            <a:cxnSpLocks/>
            <a:stCxn id="37" idx="2"/>
          </p:cNvCxnSpPr>
          <p:nvPr/>
        </p:nvCxnSpPr>
        <p:spPr>
          <a:xfrm flipH="1">
            <a:off x="8357797" y="3581400"/>
            <a:ext cx="290903" cy="1331907"/>
          </a:xfrm>
          <a:prstGeom prst="straightConnector1">
            <a:avLst/>
          </a:prstGeom>
          <a:ln w="38100" cmpd="sng">
            <a:solidFill>
              <a:schemeClr val="tx1"/>
            </a:solidFill>
            <a:prstDash val="solid"/>
            <a:headEnd type="none" w="med" len="med"/>
            <a:tailEnd type="arrow"/>
          </a:ln>
        </p:spPr>
        <p:style>
          <a:lnRef idx="1">
            <a:schemeClr val="accent1"/>
          </a:lnRef>
          <a:fillRef idx="0">
            <a:schemeClr val="accent1"/>
          </a:fillRef>
          <a:effectRef idx="0">
            <a:schemeClr val="accent1"/>
          </a:effectRef>
          <a:fontRef idx="minor">
            <a:schemeClr val="tx1"/>
          </a:fontRef>
        </p:style>
      </p:cxnSp>
      <p:grpSp>
        <p:nvGrpSpPr>
          <p:cNvPr id="41" name="Group 40"/>
          <p:cNvGrpSpPr/>
          <p:nvPr/>
        </p:nvGrpSpPr>
        <p:grpSpPr>
          <a:xfrm>
            <a:off x="3646666" y="4893306"/>
            <a:ext cx="5181600" cy="1810335"/>
            <a:chOff x="35347" y="5410200"/>
            <a:chExt cx="2054597" cy="1774096"/>
          </a:xfrm>
        </p:grpSpPr>
        <p:sp>
          <p:nvSpPr>
            <p:cNvPr id="42" name="Rounded Rectangle 41"/>
            <p:cNvSpPr/>
            <p:nvPr/>
          </p:nvSpPr>
          <p:spPr bwMode="auto">
            <a:xfrm>
              <a:off x="35347" y="5410200"/>
              <a:ext cx="2054597" cy="1536782"/>
            </a:xfrm>
            <a:prstGeom prst="roundRect">
              <a:avLst/>
            </a:prstGeom>
            <a:solidFill>
              <a:sysClr val="window" lastClr="FFFFFF"/>
            </a:solidFill>
            <a:ln w="76200" cap="flat" cmpd="sng" algn="ctr">
              <a:solidFill>
                <a:srgbClr val="1F497D"/>
              </a:solidFill>
              <a:prstDash val="soli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sp>
          <p:nvSpPr>
            <p:cNvPr id="43" name="TextBox 42"/>
            <p:cNvSpPr txBox="1"/>
            <p:nvPr/>
          </p:nvSpPr>
          <p:spPr>
            <a:xfrm>
              <a:off x="91823" y="5465087"/>
              <a:ext cx="1940453" cy="17192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MI+SW+HB is the best software-only HTAP for analytical workloads, because it provides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workload-specific optimizations</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but it still loses </a:t>
              </a:r>
              <a:r>
                <a:rPr kumimoji="0" lang="en-US" sz="1800" b="1" i="0" u="none" strike="noStrike" kern="1200" cap="none" spc="0" normalizeH="0" baseline="0" noProof="0" dirty="0">
                  <a:ln>
                    <a:noFill/>
                  </a:ln>
                  <a:solidFill>
                    <a:srgbClr val="C00000"/>
                  </a:solidFill>
                  <a:effectLst/>
                  <a:uLnTx/>
                  <a:uFillTx/>
                  <a:latin typeface="Gill Sans MT"/>
                  <a:ea typeface="+mn-ea"/>
                  <a:cs typeface="Gill Sans MT"/>
                </a:rPr>
                <a:t>35.3% </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of the analytical throughput</a:t>
              </a:r>
              <a:br>
                <a:rPr kumimoji="0" lang="en-US" sz="18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due to </a:t>
              </a:r>
              <a:r>
                <a:rPr kumimoji="0" lang="en-US" sz="1800" b="1" i="0" u="none" strike="noStrike" kern="1200" cap="none" spc="0" normalizeH="0" baseline="0" noProof="0" dirty="0">
                  <a:ln>
                    <a:noFill/>
                  </a:ln>
                  <a:solidFill>
                    <a:srgbClr val="C00000"/>
                  </a:solidFill>
                  <a:effectLst/>
                  <a:uLnTx/>
                  <a:uFillTx/>
                  <a:latin typeface="Gill Sans MT"/>
                  <a:ea typeface="+mn-ea"/>
                  <a:cs typeface="Gill Sans MT"/>
                </a:rPr>
                <a:t>high main memory contention</a:t>
              </a:r>
              <a:br>
                <a:rPr kumimoji="0" lang="en-US" sz="1800" b="1" i="0" u="none" strike="noStrike" kern="1200" cap="none" spc="0" normalizeH="0" baseline="0" noProof="0" dirty="0">
                  <a:ln>
                    <a:noFill/>
                  </a:ln>
                  <a:solidFill>
                    <a:srgbClr val="C00000"/>
                  </a:solidFill>
                  <a:effectLst/>
                  <a:uLnTx/>
                  <a:uFillTx/>
                  <a:latin typeface="Gill Sans MT"/>
                  <a:ea typeface="+mn-ea"/>
                  <a:cs typeface="Gill Sans MT"/>
                </a:rPr>
              </a:br>
              <a:r>
                <a:rPr kumimoji="0" lang="en-US" sz="1800" b="1" i="0" u="none" strike="noStrike" kern="1200" cap="none" spc="0" normalizeH="0" baseline="0" noProof="0" dirty="0">
                  <a:ln>
                    <a:noFill/>
                  </a:ln>
                  <a:solidFill>
                    <a:srgbClr val="C00000"/>
                  </a:solidFill>
                  <a:effectLst/>
                  <a:uLnTx/>
                  <a:uFillTx/>
                  <a:latin typeface="Gill Sans MT"/>
                  <a:ea typeface="+mn-ea"/>
                  <a:cs typeface="Gill Sans MT"/>
                </a:rPr>
                <a:t> </a:t>
              </a:r>
            </a:p>
          </p:txBody>
        </p:sp>
      </p:grpSp>
      <p:sp>
        <p:nvSpPr>
          <p:cNvPr id="6" name="Slide Number Placeholder 5">
            <a:extLst>
              <a:ext uri="{FF2B5EF4-FFF2-40B4-BE49-F238E27FC236}">
                <a16:creationId xmlns:a16="http://schemas.microsoft.com/office/drawing/2014/main" id="{06EE2D74-296B-4C01-AC81-064FDA189694}"/>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80</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16" name="Table 4">
            <a:extLst>
              <a:ext uri="{FF2B5EF4-FFF2-40B4-BE49-F238E27FC236}">
                <a16:creationId xmlns:a16="http://schemas.microsoft.com/office/drawing/2014/main" id="{AA8A507C-98D5-7790-C231-694E0F239A6C}"/>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a:t>
                      </a:r>
                      <a:r>
                        <a:rPr lang="en-US" sz="800" kern="1200" dirty="0">
                          <a:solidFill>
                            <a:srgbClr val="1E497D"/>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771600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0" presetClass="entr" presetSubtype="0" fill="hold" nodeType="with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Chart 13">
            <a:extLst>
              <a:ext uri="{FF2B5EF4-FFF2-40B4-BE49-F238E27FC236}">
                <a16:creationId xmlns:a16="http://schemas.microsoft.com/office/drawing/2014/main" id="{1E726DA1-9F56-44D9-0F6E-A6AE0B253D6F}"/>
              </a:ext>
            </a:extLst>
          </p:cNvPr>
          <p:cNvGraphicFramePr>
            <a:graphicFrameLocks/>
          </p:cNvGraphicFramePr>
          <p:nvPr/>
        </p:nvGraphicFramePr>
        <p:xfrm>
          <a:off x="5780" y="1219200"/>
          <a:ext cx="9138219" cy="363809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Chart 14">
            <a:extLst>
              <a:ext uri="{FF2B5EF4-FFF2-40B4-BE49-F238E27FC236}">
                <a16:creationId xmlns:a16="http://schemas.microsoft.com/office/drawing/2014/main" id="{C8777328-0572-2CDC-4B6B-B6A42E7865B3}"/>
              </a:ext>
            </a:extLst>
          </p:cNvPr>
          <p:cNvGraphicFramePr>
            <a:graphicFrameLocks/>
          </p:cNvGraphicFramePr>
          <p:nvPr/>
        </p:nvGraphicFramePr>
        <p:xfrm>
          <a:off x="5099991" y="1219200"/>
          <a:ext cx="4019806" cy="3638099"/>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p:txBody>
          <a:bodyPr/>
          <a:lstStyle/>
          <a:p>
            <a:r>
              <a:rPr lang="en-US" dirty="0"/>
              <a:t>End-to-End System Analysis (4/5)</a:t>
            </a:r>
          </a:p>
        </p:txBody>
      </p:sp>
      <p:sp>
        <p:nvSpPr>
          <p:cNvPr id="3" name="Content Placeholder 2"/>
          <p:cNvSpPr>
            <a:spLocks noGrp="1"/>
          </p:cNvSpPr>
          <p:nvPr>
            <p:ph idx="1"/>
          </p:nvPr>
        </p:nvSpPr>
        <p:spPr>
          <a:xfrm>
            <a:off x="76200" y="914400"/>
            <a:ext cx="9144000" cy="6172200"/>
          </a:xfrm>
        </p:spPr>
        <p:txBody>
          <a:bodyPr>
            <a:normAutofit/>
          </a:bodyPr>
          <a:lstStyle/>
          <a:p>
            <a:pPr marL="457200" lvl="1" indent="0">
              <a:buNone/>
            </a:pPr>
            <a:endParaRPr lang="en-US" sz="2000" dirty="0">
              <a:cs typeface="Adobe Garamond Pro"/>
            </a:endParaRPr>
          </a:p>
          <a:p>
            <a:pPr lvl="1"/>
            <a:endParaRPr lang="en-US" sz="2400" dirty="0">
              <a:cs typeface="Adobe Garamond Pro"/>
            </a:endParaRPr>
          </a:p>
        </p:txBody>
      </p:sp>
      <p:sp>
        <p:nvSpPr>
          <p:cNvPr id="50" name="Rounded Rectangle 49"/>
          <p:cNvSpPr/>
          <p:nvPr/>
        </p:nvSpPr>
        <p:spPr bwMode="auto">
          <a:xfrm>
            <a:off x="8686800" y="2286000"/>
            <a:ext cx="381000" cy="609600"/>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cxnSp>
        <p:nvCxnSpPr>
          <p:cNvPr id="51" name="Straight Arrow Connector 50"/>
          <p:cNvCxnSpPr>
            <a:stCxn id="50" idx="2"/>
            <a:endCxn id="53" idx="0"/>
          </p:cNvCxnSpPr>
          <p:nvPr/>
        </p:nvCxnSpPr>
        <p:spPr>
          <a:xfrm flipH="1">
            <a:off x="6362700" y="2895600"/>
            <a:ext cx="2514600" cy="2057400"/>
          </a:xfrm>
          <a:prstGeom prst="straightConnector1">
            <a:avLst/>
          </a:prstGeom>
          <a:ln w="38100" cmpd="sng">
            <a:solidFill>
              <a:schemeClr val="tx1"/>
            </a:solidFill>
            <a:prstDash val="solid"/>
            <a:headEnd type="none" w="med" len="med"/>
            <a:tailEnd type="arrow"/>
          </a:ln>
        </p:spPr>
        <p:style>
          <a:lnRef idx="1">
            <a:schemeClr val="accent1"/>
          </a:lnRef>
          <a:fillRef idx="0">
            <a:schemeClr val="accent1"/>
          </a:fillRef>
          <a:effectRef idx="0">
            <a:schemeClr val="accent1"/>
          </a:effectRef>
          <a:fontRef idx="minor">
            <a:schemeClr val="tx1"/>
          </a:fontRef>
        </p:style>
      </p:cxnSp>
      <p:grpSp>
        <p:nvGrpSpPr>
          <p:cNvPr id="52" name="Group 51"/>
          <p:cNvGrpSpPr/>
          <p:nvPr/>
        </p:nvGrpSpPr>
        <p:grpSpPr>
          <a:xfrm>
            <a:off x="3810000" y="4953000"/>
            <a:ext cx="5201095" cy="1371600"/>
            <a:chOff x="35347" y="5410201"/>
            <a:chExt cx="2062327" cy="1344144"/>
          </a:xfrm>
        </p:grpSpPr>
        <p:sp>
          <p:nvSpPr>
            <p:cNvPr id="53" name="Rounded Rectangle 52"/>
            <p:cNvSpPr/>
            <p:nvPr/>
          </p:nvSpPr>
          <p:spPr bwMode="auto">
            <a:xfrm>
              <a:off x="35347" y="5410201"/>
              <a:ext cx="2024382" cy="1344144"/>
            </a:xfrm>
            <a:prstGeom prst="roundRect">
              <a:avLst/>
            </a:prstGeom>
            <a:solidFill>
              <a:sysClr val="window" lastClr="FFFFFF"/>
            </a:solidFill>
            <a:ln w="76200" cap="flat" cmpd="sng" algn="ctr">
              <a:solidFill>
                <a:srgbClr val="1F497D"/>
              </a:solidFill>
              <a:prstDash val="soli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sp>
          <p:nvSpPr>
            <p:cNvPr id="54" name="TextBox 53"/>
            <p:cNvSpPr txBox="1"/>
            <p:nvPr/>
          </p:nvSpPr>
          <p:spPr>
            <a:xfrm>
              <a:off x="35347" y="5503369"/>
              <a:ext cx="2062327" cy="117630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Polynesia improves over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MI+SW+HB </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by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63.8%</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by eliminating </a:t>
              </a:r>
              <a:r>
                <a:rPr kumimoji="0" lang="en-US" sz="1800" b="1" i="0" u="none" strike="noStrike" kern="1200" cap="none" spc="0" normalizeH="0" baseline="0" noProof="0" dirty="0">
                  <a:ln>
                    <a:noFill/>
                  </a:ln>
                  <a:solidFill>
                    <a:srgbClr val="C00000"/>
                  </a:solidFill>
                  <a:effectLst/>
                  <a:uLnTx/>
                  <a:uFillTx/>
                  <a:latin typeface="Gill Sans MT"/>
                  <a:ea typeface="+mn-ea"/>
                  <a:cs typeface="Gill Sans MT"/>
                </a:rPr>
                <a:t>data movement</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and using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custom logic</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for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update propagation</a:t>
              </a:r>
              <a:r>
                <a:rPr kumimoji="0" lang="en-US" sz="1800" b="1" i="0" u="none" strike="noStrike" kern="1200" cap="none" spc="0" normalizeH="0" baseline="0" noProof="0" dirty="0">
                  <a:ln>
                    <a:noFill/>
                  </a:ln>
                  <a:solidFill>
                    <a:prstClr val="black"/>
                  </a:solidFill>
                  <a:effectLst/>
                  <a:uLnTx/>
                  <a:uFillTx/>
                  <a:latin typeface="Gill Sans MT"/>
                  <a:ea typeface="+mn-ea"/>
                  <a:cs typeface="Gill Sans MT"/>
                </a:rPr>
                <a:t> and </a:t>
              </a:r>
              <a:r>
                <a:rPr kumimoji="0" lang="en-US" sz="1800" b="1" i="0" u="none" strike="noStrike" kern="1200" cap="none" spc="0" normalizeH="0" baseline="0" noProof="0" dirty="0">
                  <a:ln>
                    <a:noFill/>
                  </a:ln>
                  <a:solidFill>
                    <a:srgbClr val="0000FF"/>
                  </a:solidFill>
                  <a:effectLst/>
                  <a:uLnTx/>
                  <a:uFillTx/>
                  <a:latin typeface="Gill Sans MT"/>
                  <a:ea typeface="+mn-ea"/>
                  <a:cs typeface="Gill Sans MT"/>
                </a:rPr>
                <a:t>consistency</a:t>
              </a:r>
            </a:p>
          </p:txBody>
        </p:sp>
      </p:grpSp>
      <p:sp>
        <p:nvSpPr>
          <p:cNvPr id="5" name="Slide Number Placeholder 4">
            <a:extLst>
              <a:ext uri="{FF2B5EF4-FFF2-40B4-BE49-F238E27FC236}">
                <a16:creationId xmlns:a16="http://schemas.microsoft.com/office/drawing/2014/main" id="{C6ABD224-1492-EFAD-285A-D41317BD375B}"/>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81</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16" name="Table 4">
            <a:extLst>
              <a:ext uri="{FF2B5EF4-FFF2-40B4-BE49-F238E27FC236}">
                <a16:creationId xmlns:a16="http://schemas.microsoft.com/office/drawing/2014/main" id="{FA5D6E67-387C-11BB-215D-6763089A138A}"/>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a:t>
                      </a:r>
                      <a:r>
                        <a:rPr lang="en-US" sz="800" kern="1200" dirty="0">
                          <a:solidFill>
                            <a:srgbClr val="1E497D"/>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4054489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par>
                                <p:cTn id="11" presetID="10" presetClass="entr" presetSubtype="0" fill="hold"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End-to-End System Analysis (5/5)</a:t>
            </a:r>
          </a:p>
        </p:txBody>
      </p:sp>
      <p:sp>
        <p:nvSpPr>
          <p:cNvPr id="3" name="Content Placeholder 2"/>
          <p:cNvSpPr>
            <a:spLocks noGrp="1"/>
          </p:cNvSpPr>
          <p:nvPr>
            <p:ph idx="1"/>
          </p:nvPr>
        </p:nvSpPr>
        <p:spPr>
          <a:xfrm>
            <a:off x="76200" y="914400"/>
            <a:ext cx="9144000" cy="6172200"/>
          </a:xfrm>
        </p:spPr>
        <p:txBody>
          <a:bodyPr>
            <a:normAutofit/>
          </a:bodyPr>
          <a:lstStyle/>
          <a:p>
            <a:pPr marL="457200" lvl="1" indent="0">
              <a:buNone/>
            </a:pPr>
            <a:endParaRPr lang="en-US" sz="2000" dirty="0">
              <a:cs typeface="Adobe Garamond Pro"/>
            </a:endParaRPr>
          </a:p>
          <a:p>
            <a:pPr lvl="1"/>
            <a:endParaRPr lang="en-US" sz="2400" dirty="0">
              <a:cs typeface="Adobe Garamond Pro"/>
            </a:endParaRPr>
          </a:p>
        </p:txBody>
      </p:sp>
      <p:sp>
        <p:nvSpPr>
          <p:cNvPr id="45" name="Rectangle 44"/>
          <p:cNvSpPr/>
          <p:nvPr/>
        </p:nvSpPr>
        <p:spPr>
          <a:xfrm>
            <a:off x="-38100" y="5084802"/>
            <a:ext cx="9182100" cy="1107996"/>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Overall, Polynesia </a:t>
            </a:r>
            <a:r>
              <a:rPr kumimoji="0" lang="en-US" sz="2200" b="1" i="0" u="none" strike="noStrike" kern="1200" cap="none" spc="0" normalizeH="0" baseline="0" noProof="0" dirty="0">
                <a:ln>
                  <a:noFill/>
                </a:ln>
                <a:solidFill>
                  <a:srgbClr val="1901FF"/>
                </a:solidFill>
                <a:effectLst/>
                <a:uLnTx/>
                <a:uFillTx/>
                <a:latin typeface="Gill Sans MT"/>
                <a:ea typeface="+mn-ea"/>
                <a:cs typeface="Gill Sans MT"/>
              </a:rPr>
              <a:t>achieves</a:t>
            </a: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 all three </a:t>
            </a:r>
            <a:r>
              <a:rPr kumimoji="0" lang="en-US" sz="2200" b="1" i="0" u="none" strike="noStrike" kern="1200" cap="none" spc="0" normalizeH="0" baseline="0" noProof="0" dirty="0">
                <a:ln>
                  <a:noFill/>
                </a:ln>
                <a:solidFill>
                  <a:srgbClr val="1901FF"/>
                </a:solidFill>
                <a:effectLst/>
                <a:uLnTx/>
                <a:uFillTx/>
                <a:latin typeface="Gill Sans MT"/>
                <a:ea typeface="+mn-ea"/>
                <a:cs typeface="Gill Sans MT"/>
              </a:rPr>
              <a:t>properties of HTAP </a:t>
            </a: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system</a:t>
            </a:r>
            <a:r>
              <a:rPr kumimoji="0" lang="en-US" sz="2200" b="1" i="0" u="none" strike="noStrike" kern="1200" cap="none" spc="0" normalizeH="0" baseline="0" noProof="0" dirty="0">
                <a:ln>
                  <a:noFill/>
                </a:ln>
                <a:solidFill>
                  <a:srgbClr val="1901FF"/>
                </a:solidFill>
                <a:effectLst/>
                <a:uLnTx/>
                <a:uFillTx/>
                <a:latin typeface="Gill Sans MT"/>
                <a:ea typeface="+mn-ea"/>
                <a:cs typeface="Gill Sans MT"/>
              </a:rPr>
              <a:t> </a:t>
            </a:r>
            <a:br>
              <a:rPr kumimoji="0" lang="en-US" sz="22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and has a </a:t>
            </a:r>
            <a:r>
              <a:rPr kumimoji="0" lang="en-US" sz="2200" b="1" i="0" u="none" strike="noStrike" kern="1200" cap="none" spc="0" normalizeH="0" baseline="0" noProof="0" dirty="0">
                <a:ln>
                  <a:noFill/>
                </a:ln>
                <a:solidFill>
                  <a:srgbClr val="1901FF"/>
                </a:solidFill>
                <a:effectLst/>
                <a:uLnTx/>
                <a:uFillTx/>
                <a:latin typeface="Gill Sans MT"/>
                <a:ea typeface="+mn-ea"/>
                <a:cs typeface="Gill Sans MT"/>
              </a:rPr>
              <a:t>higher</a:t>
            </a: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 transactional/analytical </a:t>
            </a:r>
            <a:r>
              <a:rPr kumimoji="0" lang="en-US" sz="2200" b="1" i="0" u="none" strike="noStrike" kern="1200" cap="none" spc="0" normalizeH="0" baseline="0" noProof="0" dirty="0">
                <a:ln>
                  <a:noFill/>
                </a:ln>
                <a:solidFill>
                  <a:srgbClr val="1901FF"/>
                </a:solidFill>
                <a:effectLst/>
                <a:uLnTx/>
                <a:uFillTx/>
                <a:latin typeface="Gill Sans MT"/>
                <a:ea typeface="+mn-ea"/>
                <a:cs typeface="Gill Sans MT"/>
              </a:rPr>
              <a:t>throughput</a:t>
            </a: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 (</a:t>
            </a:r>
            <a:r>
              <a:rPr kumimoji="0" lang="en-US" sz="2200" b="1" i="0" u="none" strike="noStrike" kern="1200" cap="none" spc="0" normalizeH="0" baseline="0" noProof="0" dirty="0">
                <a:ln>
                  <a:noFill/>
                </a:ln>
                <a:solidFill>
                  <a:srgbClr val="1901FF"/>
                </a:solidFill>
                <a:effectLst/>
                <a:uLnTx/>
                <a:uFillTx/>
                <a:latin typeface="Gill Sans MT"/>
                <a:ea typeface="+mn-ea"/>
                <a:cs typeface="Gill Sans MT"/>
              </a:rPr>
              <a:t>1.7x/3.74x</a:t>
            </a: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 </a:t>
            </a:r>
            <a:br>
              <a:rPr kumimoji="0" lang="en-US" sz="22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over prior HTAP systems</a:t>
            </a:r>
            <a:endParaRPr kumimoji="0" lang="en-US" sz="2200" b="1" i="0" u="none" strike="noStrike" kern="1200" cap="none" spc="0" normalizeH="0" baseline="0" noProof="0" dirty="0">
              <a:ln>
                <a:noFill/>
              </a:ln>
              <a:solidFill>
                <a:srgbClr val="C00000"/>
              </a:solidFill>
              <a:effectLst/>
              <a:uLnTx/>
              <a:uFillTx/>
              <a:latin typeface="Gill Sans MT"/>
              <a:ea typeface="+mn-ea"/>
              <a:cs typeface="Gill Sans MT"/>
            </a:endParaRPr>
          </a:p>
        </p:txBody>
      </p:sp>
      <p:sp>
        <p:nvSpPr>
          <p:cNvPr id="5" name="Slide Number Placeholder 4">
            <a:extLst>
              <a:ext uri="{FF2B5EF4-FFF2-40B4-BE49-F238E27FC236}">
                <a16:creationId xmlns:a16="http://schemas.microsoft.com/office/drawing/2014/main" id="{79EAE40C-5CD6-D101-47CD-B0E8A7A3081D}"/>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10" name="Chart 9">
            <a:extLst>
              <a:ext uri="{FF2B5EF4-FFF2-40B4-BE49-F238E27FC236}">
                <a16:creationId xmlns:a16="http://schemas.microsoft.com/office/drawing/2014/main" id="{8B3E97B6-F44E-A5E9-02BF-76D4C08BB379}"/>
              </a:ext>
            </a:extLst>
          </p:cNvPr>
          <p:cNvGraphicFramePr>
            <a:graphicFrameLocks/>
          </p:cNvGraphicFramePr>
          <p:nvPr/>
        </p:nvGraphicFramePr>
        <p:xfrm>
          <a:off x="5780" y="1219200"/>
          <a:ext cx="9138219" cy="363809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a:extLst>
              <a:ext uri="{FF2B5EF4-FFF2-40B4-BE49-F238E27FC236}">
                <a16:creationId xmlns:a16="http://schemas.microsoft.com/office/drawing/2014/main" id="{481EDD02-3C54-50A9-D82F-5D3D07535B7C}"/>
              </a:ext>
            </a:extLst>
          </p:cNvPr>
          <p:cNvGraphicFramePr>
            <a:graphicFrameLocks/>
          </p:cNvGraphicFramePr>
          <p:nvPr/>
        </p:nvGraphicFramePr>
        <p:xfrm>
          <a:off x="5099991" y="1219200"/>
          <a:ext cx="4019806" cy="363809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Table 4">
            <a:extLst>
              <a:ext uri="{FF2B5EF4-FFF2-40B4-BE49-F238E27FC236}">
                <a16:creationId xmlns:a16="http://schemas.microsoft.com/office/drawing/2014/main" id="{AEF9AE17-0417-44E7-6E20-916751331AE0}"/>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r>
                        <a:rPr lang="en-US" sz="800" kern="1200" dirty="0">
                          <a:solidFill>
                            <a:srgbClr val="1E497D"/>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437682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022A4-C2EC-9D25-11EA-6B8E35579432}"/>
              </a:ext>
            </a:extLst>
          </p:cNvPr>
          <p:cNvSpPr>
            <a:spLocks noGrp="1"/>
          </p:cNvSpPr>
          <p:nvPr>
            <p:ph type="title"/>
          </p:nvPr>
        </p:nvSpPr>
        <p:spPr/>
        <p:txBody>
          <a:bodyPr/>
          <a:lstStyle/>
          <a:p>
            <a:r>
              <a:rPr lang="en-US" dirty="0"/>
              <a:t>Energy Analysis </a:t>
            </a:r>
          </a:p>
        </p:txBody>
      </p:sp>
      <p:sp>
        <p:nvSpPr>
          <p:cNvPr id="4" name="Slide Number Placeholder 3">
            <a:extLst>
              <a:ext uri="{FF2B5EF4-FFF2-40B4-BE49-F238E27FC236}">
                <a16:creationId xmlns:a16="http://schemas.microsoft.com/office/drawing/2014/main" id="{84981824-632D-206F-4B03-54CE4379B341}"/>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5" name="Chart 4">
            <a:extLst>
              <a:ext uri="{FF2B5EF4-FFF2-40B4-BE49-F238E27FC236}">
                <a16:creationId xmlns:a16="http://schemas.microsoft.com/office/drawing/2014/main" id="{00000000-0008-0000-0A00-000003000000}"/>
              </a:ext>
            </a:extLst>
          </p:cNvPr>
          <p:cNvGraphicFramePr>
            <a:graphicFrameLocks/>
          </p:cNvGraphicFramePr>
          <p:nvPr/>
        </p:nvGraphicFramePr>
        <p:xfrm>
          <a:off x="394010" y="1818194"/>
          <a:ext cx="7835590" cy="3221612"/>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5">
            <a:extLst>
              <a:ext uri="{FF2B5EF4-FFF2-40B4-BE49-F238E27FC236}">
                <a16:creationId xmlns:a16="http://schemas.microsoft.com/office/drawing/2014/main" id="{9E46FFA9-0BA5-0BB6-5BA6-728B3C7F08A5}"/>
              </a:ext>
            </a:extLst>
          </p:cNvPr>
          <p:cNvSpPr/>
          <p:nvPr/>
        </p:nvSpPr>
        <p:spPr>
          <a:xfrm>
            <a:off x="0" y="5259211"/>
            <a:ext cx="9144000" cy="1107996"/>
          </a:xfrm>
          <a:prstGeom prst="rect">
            <a:avLst/>
          </a:prstGeom>
          <a:solidFill>
            <a:schemeClr val="accent6">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Polynesia is an </a:t>
            </a:r>
            <a:r>
              <a:rPr kumimoji="0" lang="en-US" sz="2200" b="1" i="0" u="none" strike="noStrike" kern="1200" cap="none" spc="0" normalizeH="0" baseline="0" noProof="0" dirty="0">
                <a:ln>
                  <a:noFill/>
                </a:ln>
                <a:solidFill>
                  <a:srgbClr val="1901FF"/>
                </a:solidFill>
                <a:effectLst/>
                <a:uLnTx/>
                <a:uFillTx/>
                <a:latin typeface="Gill Sans MT"/>
                <a:ea typeface="+mn-ea"/>
                <a:cs typeface="Gill Sans MT"/>
              </a:rPr>
              <a:t>energy-efficient HTAP system</a:t>
            </a: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 </a:t>
            </a:r>
            <a:endParaRPr kumimoji="0" lang="en-US" sz="2200" b="1" i="0" u="none" strike="noStrike" kern="1200" cap="none" spc="0" normalizeH="0" baseline="0" noProof="0" dirty="0">
              <a:ln>
                <a:noFill/>
              </a:ln>
              <a:solidFill>
                <a:srgbClr val="C00000"/>
              </a:solidFill>
              <a:effectLst/>
              <a:uLnTx/>
              <a:uFillTx/>
              <a:latin typeface="Gill Sans MT"/>
              <a:ea typeface="+mn-ea"/>
              <a:cs typeface="Gill Sans M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1901FF"/>
                </a:solidFill>
                <a:effectLst/>
                <a:uLnTx/>
                <a:uFillTx/>
                <a:latin typeface="Gill Sans MT"/>
                <a:ea typeface="+mn-ea"/>
                <a:cs typeface="Gill Sans MT"/>
              </a:rPr>
              <a:t>reducing</a:t>
            </a: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 energy consumption by </a:t>
            </a:r>
            <a:r>
              <a:rPr kumimoji="0" lang="en-US" sz="2200" b="1" i="0" u="none" strike="noStrike" kern="1200" cap="none" spc="0" normalizeH="0" baseline="0" noProof="0" dirty="0">
                <a:ln>
                  <a:noFill/>
                </a:ln>
                <a:solidFill>
                  <a:srgbClr val="1901FF"/>
                </a:solidFill>
                <a:effectLst/>
                <a:uLnTx/>
                <a:uFillTx/>
                <a:latin typeface="Gill Sans MT"/>
                <a:ea typeface="+mn-ea"/>
                <a:cs typeface="Gill Sans MT"/>
              </a:rPr>
              <a:t>48%</a:t>
            </a: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 </a:t>
            </a:r>
            <a:br>
              <a:rPr kumimoji="0" lang="en-US" sz="2200" b="1" i="0" u="none" strike="noStrike" kern="1200" cap="none" spc="0" normalizeH="0" baseline="0" noProof="0" dirty="0">
                <a:ln>
                  <a:noFill/>
                </a:ln>
                <a:solidFill>
                  <a:prstClr val="black"/>
                </a:solidFill>
                <a:effectLst/>
                <a:uLnTx/>
                <a:uFillTx/>
                <a:latin typeface="Gill Sans MT"/>
                <a:ea typeface="+mn-ea"/>
                <a:cs typeface="Gill Sans MT"/>
              </a:rPr>
            </a:br>
            <a:r>
              <a:rPr kumimoji="0" lang="en-US" sz="2200" b="1" i="0" u="none" strike="noStrike" kern="1200" cap="none" spc="0" normalizeH="0" baseline="0" noProof="0" dirty="0">
                <a:ln>
                  <a:noFill/>
                </a:ln>
                <a:solidFill>
                  <a:prstClr val="black"/>
                </a:solidFill>
                <a:effectLst/>
                <a:uLnTx/>
                <a:uFillTx/>
                <a:latin typeface="Gill Sans MT"/>
                <a:ea typeface="+mn-ea"/>
                <a:cs typeface="Gill Sans MT"/>
              </a:rPr>
              <a:t>on average across prior works </a:t>
            </a:r>
          </a:p>
        </p:txBody>
      </p:sp>
      <p:grpSp>
        <p:nvGrpSpPr>
          <p:cNvPr id="30" name="Group 29">
            <a:extLst>
              <a:ext uri="{FF2B5EF4-FFF2-40B4-BE49-F238E27FC236}">
                <a16:creationId xmlns:a16="http://schemas.microsoft.com/office/drawing/2014/main" id="{327CCD2F-7DBB-4E3A-3F8B-5CA2AB10BD28}"/>
              </a:ext>
            </a:extLst>
          </p:cNvPr>
          <p:cNvGrpSpPr/>
          <p:nvPr/>
        </p:nvGrpSpPr>
        <p:grpSpPr>
          <a:xfrm>
            <a:off x="6843875" y="1959856"/>
            <a:ext cx="1906115" cy="2942821"/>
            <a:chOff x="6843875" y="1959856"/>
            <a:chExt cx="1906115" cy="2942821"/>
          </a:xfrm>
        </p:grpSpPr>
        <p:grpSp>
          <p:nvGrpSpPr>
            <p:cNvPr id="29" name="Group 28">
              <a:extLst>
                <a:ext uri="{FF2B5EF4-FFF2-40B4-BE49-F238E27FC236}">
                  <a16:creationId xmlns:a16="http://schemas.microsoft.com/office/drawing/2014/main" id="{72E4CBD6-1F09-4BB9-6C47-0B711F9EA81C}"/>
                </a:ext>
              </a:extLst>
            </p:cNvPr>
            <p:cNvGrpSpPr/>
            <p:nvPr/>
          </p:nvGrpSpPr>
          <p:grpSpPr>
            <a:xfrm>
              <a:off x="6843875" y="2799557"/>
              <a:ext cx="1097280" cy="2103120"/>
              <a:chOff x="6843875" y="2799557"/>
              <a:chExt cx="1097280" cy="2103120"/>
            </a:xfrm>
          </p:grpSpPr>
          <p:cxnSp>
            <p:nvCxnSpPr>
              <p:cNvPr id="8" name="Straight Arrow Connector 7">
                <a:extLst>
                  <a:ext uri="{FF2B5EF4-FFF2-40B4-BE49-F238E27FC236}">
                    <a16:creationId xmlns:a16="http://schemas.microsoft.com/office/drawing/2014/main" id="{9280F9CE-2CBB-10B1-B309-A63F174C1564}"/>
                  </a:ext>
                </a:extLst>
              </p:cNvPr>
              <p:cNvCxnSpPr>
                <a:cxnSpLocks/>
              </p:cNvCxnSpPr>
              <p:nvPr/>
            </p:nvCxnSpPr>
            <p:spPr>
              <a:xfrm flipV="1">
                <a:off x="7371700" y="2862146"/>
                <a:ext cx="0" cy="906966"/>
              </a:xfrm>
              <a:prstGeom prst="straightConnector1">
                <a:avLst/>
              </a:prstGeom>
              <a:ln w="38100">
                <a:solidFill>
                  <a:srgbClr val="C00000"/>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Rounded Rectangle 12">
                <a:extLst>
                  <a:ext uri="{FF2B5EF4-FFF2-40B4-BE49-F238E27FC236}">
                    <a16:creationId xmlns:a16="http://schemas.microsoft.com/office/drawing/2014/main" id="{3BCB1882-D824-230F-0D64-77BB0D1DC197}"/>
                  </a:ext>
                </a:extLst>
              </p:cNvPr>
              <p:cNvSpPr/>
              <p:nvPr/>
            </p:nvSpPr>
            <p:spPr bwMode="auto">
              <a:xfrm>
                <a:off x="6843875" y="2799557"/>
                <a:ext cx="1097280" cy="2103120"/>
              </a:xfrm>
              <a:prstGeom prst="roundRect">
                <a:avLst/>
              </a:prstGeom>
              <a:solidFill>
                <a:schemeClr val="lt1">
                  <a:alpha val="0"/>
                </a:schemeClr>
              </a:solidFill>
              <a:ln w="38100" cmpd="sng">
                <a:solidFill>
                  <a:schemeClr val="accent2"/>
                </a:solidFill>
                <a:prstDash val="sysDash"/>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40" tIns="45720" rIns="91440" bIns="45720" numCol="1" rtlCol="0" anchor="t" anchorCtr="0" compatLnSpc="1">
                <a:prstTxWarp prst="textNoShape">
                  <a:avLst/>
                </a:prstTxWarp>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marL="285750" marR="0" lvl="0" indent="-285750" algn="l" defTabSz="914400" rtl="0" eaLnBrk="1" fontAlgn="base" latinLnBrk="1" hangingPunct="1">
                  <a:lnSpc>
                    <a:spcPct val="100000"/>
                  </a:lnSpc>
                  <a:spcBef>
                    <a:spcPct val="20000"/>
                  </a:spcBef>
                  <a:spcAft>
                    <a:spcPct val="0"/>
                  </a:spcAft>
                  <a:buClr>
                    <a:srgbClr val="07164E"/>
                  </a:buClr>
                  <a:buSzTx/>
                  <a:buFont typeface="Tahoma" pitchFamily="34" charset="0"/>
                  <a:buNone/>
                  <a:tabLst/>
                  <a:defRPr/>
                </a:pPr>
                <a:endParaRPr kumimoji="1" lang="en-US" sz="2400" b="1" i="0" u="none" strike="noStrike" kern="1200" cap="none" spc="0" normalizeH="0" baseline="0" noProof="0">
                  <a:ln>
                    <a:noFill/>
                  </a:ln>
                  <a:solidFill>
                    <a:srgbClr val="07164E"/>
                  </a:solidFill>
                  <a:effectLst/>
                  <a:uLnTx/>
                  <a:uFillTx/>
                  <a:latin typeface="Lucida Sans" pitchFamily="34" charset="0"/>
                  <a:ea typeface="굴림" pitchFamily="34" charset="-127"/>
                  <a:cs typeface="Tahoma" pitchFamily="34" charset="0"/>
                </a:endParaRPr>
              </a:p>
            </p:txBody>
          </p:sp>
        </p:grpSp>
        <p:cxnSp>
          <p:nvCxnSpPr>
            <p:cNvPr id="14" name="Straight Arrow Connector 13">
              <a:extLst>
                <a:ext uri="{FF2B5EF4-FFF2-40B4-BE49-F238E27FC236}">
                  <a16:creationId xmlns:a16="http://schemas.microsoft.com/office/drawing/2014/main" id="{D05DBC39-2D60-3394-7A7F-523121137C73}"/>
                </a:ext>
              </a:extLst>
            </p:cNvPr>
            <p:cNvCxnSpPr>
              <a:cxnSpLocks/>
            </p:cNvCxnSpPr>
            <p:nvPr/>
          </p:nvCxnSpPr>
          <p:spPr>
            <a:xfrm flipV="1">
              <a:off x="7805854" y="1959856"/>
              <a:ext cx="944136" cy="839701"/>
            </a:xfrm>
            <a:prstGeom prst="straightConnector1">
              <a:avLst/>
            </a:prstGeom>
            <a:ln w="38100" cmpd="sng">
              <a:solidFill>
                <a:schemeClr val="tx1"/>
              </a:solidFill>
              <a:prstDash val="solid"/>
              <a:headEnd type="none" w="med" len="med"/>
              <a:tailEnd type="arrow"/>
            </a:ln>
          </p:spPr>
          <p:style>
            <a:lnRef idx="1">
              <a:schemeClr val="accent1"/>
            </a:lnRef>
            <a:fillRef idx="0">
              <a:schemeClr val="accent1"/>
            </a:fillRef>
            <a:effectRef idx="0">
              <a:schemeClr val="accent1"/>
            </a:effectRef>
            <a:fontRef idx="minor">
              <a:schemeClr val="tx1"/>
            </a:fontRef>
          </p:style>
        </p:cxnSp>
      </p:grpSp>
      <p:sp>
        <p:nvSpPr>
          <p:cNvPr id="16" name="Rounded Rectangle 15">
            <a:extLst>
              <a:ext uri="{FF2B5EF4-FFF2-40B4-BE49-F238E27FC236}">
                <a16:creationId xmlns:a16="http://schemas.microsoft.com/office/drawing/2014/main" id="{3A2BE8FD-06F3-5232-6AB8-A3599F6750A8}"/>
              </a:ext>
            </a:extLst>
          </p:cNvPr>
          <p:cNvSpPr/>
          <p:nvPr/>
        </p:nvSpPr>
        <p:spPr bwMode="auto">
          <a:xfrm>
            <a:off x="282498" y="1173936"/>
            <a:ext cx="8779727" cy="715089"/>
          </a:xfrm>
          <a:prstGeom prst="roundRect">
            <a:avLst/>
          </a:prstGeom>
          <a:solidFill>
            <a:sysClr val="window" lastClr="FFFFFF"/>
          </a:solidFill>
          <a:ln w="76200" cap="flat" cmpd="sng" algn="ctr">
            <a:solidFill>
              <a:srgbClr val="1F497D"/>
            </a:solidFill>
            <a:prstDash val="soli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Polynesia consumes </a:t>
            </a:r>
            <a:r>
              <a:rPr kumimoji="0" lang="en-US" sz="1800" b="1" i="0" u="none" strike="noStrike" kern="1200" cap="none" spc="0" normalizeH="0" baseline="0" noProof="0" dirty="0">
                <a:ln>
                  <a:noFill/>
                </a:ln>
                <a:solidFill>
                  <a:srgbClr val="1901FF"/>
                </a:solidFill>
                <a:effectLst/>
                <a:uLnTx/>
                <a:uFillTx/>
                <a:latin typeface="Gill Sans MT"/>
                <a:ea typeface="+mn-ea"/>
                <a:cs typeface="+mn-cs"/>
              </a:rPr>
              <a:t>0.4x/0.38x/0.5x </a:t>
            </a:r>
            <a:r>
              <a:rPr kumimoji="0" lang="en-US" sz="1800" b="1" i="0" u="none" strike="noStrike" kern="1200" cap="none" spc="0" normalizeH="0" baseline="0" noProof="0" dirty="0">
                <a:ln>
                  <a:noFill/>
                </a:ln>
                <a:solidFill>
                  <a:prstClr val="black"/>
                </a:solidFill>
                <a:effectLst/>
                <a:uLnTx/>
                <a:uFillTx/>
                <a:latin typeface="Gill Sans MT"/>
                <a:ea typeface="+mn-ea"/>
                <a:cs typeface="+mn-cs"/>
              </a:rPr>
              <a:t>the energy of SI-SS/SI-MVCC/MI+SW since</a:t>
            </a:r>
            <a:r>
              <a:rPr kumimoji="0" lang="en-US" sz="1800" b="1" i="0" u="none" strike="noStrike" kern="1200" cap="none" spc="0" normalizeH="0" baseline="0" noProof="0" dirty="0">
                <a:ln>
                  <a:noFill/>
                </a:ln>
                <a:solidFill>
                  <a:srgbClr val="0000FF"/>
                </a:solidFill>
                <a:effectLst/>
                <a:uLnTx/>
                <a:uFillTx/>
                <a:latin typeface="Gill Sans MT"/>
                <a:ea typeface="+mn-ea"/>
                <a:cs typeface="+mn-cs"/>
              </a:rPr>
              <a:t> </a:t>
            </a:r>
            <a:r>
              <a:rPr kumimoji="0" lang="en-US" sz="1800" b="1" i="0" u="none" strike="noStrike" kern="1200" cap="none" spc="0" normalizeH="0" baseline="0" noProof="0" dirty="0">
                <a:ln>
                  <a:noFill/>
                </a:ln>
                <a:solidFill>
                  <a:prstClr val="black"/>
                </a:solidFill>
                <a:effectLst/>
                <a:uLnTx/>
                <a:uFillTx/>
                <a:latin typeface="Gill Sans MT"/>
                <a:ea typeface="+mn-ea"/>
                <a:cs typeface="+mn-cs"/>
              </a:rPr>
              <a:t>Polynesia </a:t>
            </a:r>
            <a:r>
              <a:rPr kumimoji="0" lang="en-US" sz="1800" b="1" i="0" u="none" strike="noStrike" kern="1200" cap="none" spc="0" normalizeH="0" baseline="0" noProof="0" dirty="0">
                <a:ln>
                  <a:noFill/>
                </a:ln>
                <a:solidFill>
                  <a:srgbClr val="1901FF"/>
                </a:solidFill>
                <a:effectLst/>
                <a:uLnTx/>
                <a:uFillTx/>
                <a:latin typeface="Gill Sans MT"/>
                <a:ea typeface="+mn-ea"/>
                <a:cs typeface="+mn-cs"/>
              </a:rPr>
              <a:t>eliminates</a:t>
            </a:r>
            <a:r>
              <a:rPr kumimoji="0" lang="en-US" sz="1800" b="1" i="0" u="none" strike="noStrike" kern="1200" cap="none" spc="0" normalizeH="0" baseline="0" noProof="0" dirty="0">
                <a:ln>
                  <a:noFill/>
                </a:ln>
                <a:solidFill>
                  <a:prstClr val="black"/>
                </a:solidFill>
                <a:effectLst/>
                <a:uLnTx/>
                <a:uFillTx/>
                <a:latin typeface="Gill Sans MT"/>
                <a:ea typeface="+mn-ea"/>
                <a:cs typeface="+mn-cs"/>
              </a:rPr>
              <a:t> a large fraction (</a:t>
            </a:r>
            <a:r>
              <a:rPr kumimoji="0" lang="en-US" sz="1800" b="1" i="0" u="none" strike="noStrike" kern="1200" cap="none" spc="0" normalizeH="0" baseline="0" noProof="0" dirty="0">
                <a:ln>
                  <a:noFill/>
                </a:ln>
                <a:solidFill>
                  <a:srgbClr val="1901FF"/>
                </a:solidFill>
                <a:effectLst/>
                <a:uLnTx/>
                <a:uFillTx/>
                <a:latin typeface="Gill Sans MT"/>
                <a:ea typeface="+mn-ea"/>
                <a:cs typeface="+mn-cs"/>
              </a:rPr>
              <a:t>30%</a:t>
            </a:r>
            <a:r>
              <a:rPr kumimoji="0" lang="en-US" sz="1800" b="1" i="0" u="none" strike="noStrike" kern="1200" cap="none" spc="0" normalizeH="0" baseline="0" noProof="0" dirty="0">
                <a:ln>
                  <a:noFill/>
                </a:ln>
                <a:solidFill>
                  <a:prstClr val="black"/>
                </a:solidFill>
                <a:effectLst/>
                <a:uLnTx/>
                <a:uFillTx/>
                <a:latin typeface="Gill Sans MT"/>
                <a:ea typeface="+mn-ea"/>
                <a:cs typeface="+mn-cs"/>
              </a:rPr>
              <a:t>) of </a:t>
            </a:r>
            <a:r>
              <a:rPr kumimoji="0" lang="en-US" sz="1800" b="1" i="0" u="none" strike="noStrike" kern="1200" cap="none" spc="0" normalizeH="0" baseline="0" noProof="0" dirty="0">
                <a:ln>
                  <a:noFill/>
                </a:ln>
                <a:solidFill>
                  <a:srgbClr val="C00000"/>
                </a:solidFill>
                <a:effectLst/>
                <a:uLnTx/>
                <a:uFillTx/>
                <a:latin typeface="Gill Sans MT"/>
                <a:ea typeface="+mn-ea"/>
                <a:cs typeface="+mn-cs"/>
              </a:rPr>
              <a:t>off-chip DRAM accesses </a:t>
            </a:r>
          </a:p>
        </p:txBody>
      </p:sp>
      <p:graphicFrame>
        <p:nvGraphicFramePr>
          <p:cNvPr id="31" name="Table 4">
            <a:extLst>
              <a:ext uri="{FF2B5EF4-FFF2-40B4-BE49-F238E27FC236}">
                <a16:creationId xmlns:a16="http://schemas.microsoft.com/office/drawing/2014/main" id="{1F91E172-B45D-91BE-EE45-C797556E4EAC}"/>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a:t>
                      </a:r>
                      <a:r>
                        <a:rPr lang="en-US" sz="800" kern="1200" dirty="0">
                          <a:solidFill>
                            <a:srgbClr val="1E497D"/>
                          </a:solidFill>
                          <a:latin typeface="Calibri" panose="020F0502020204030204"/>
                          <a:ea typeface="+mn-ea"/>
                          <a:cs typeface="Futura Medium" panose="020B0602020204020303" pitchFamily="34" charset="-79"/>
                        </a:rPr>
                        <a:t>●</a:t>
                      </a:r>
                      <a:r>
                        <a:rPr lang="en-US" sz="800" kern="1200" dirty="0">
                          <a:solidFill>
                            <a:srgbClr val="A6A6A6"/>
                          </a:solidFill>
                          <a:latin typeface="Calibri" panose="020F0502020204030204"/>
                          <a:ea typeface="+mn-ea"/>
                          <a:cs typeface="Futura Medium" panose="020B0602020204020303" pitchFamily="34" charset="-79"/>
                        </a:rPr>
                        <a:t>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103899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animBg="1"/>
      <p:bldP spid="16"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80770-BAAD-9289-9997-E72EF859768F}"/>
              </a:ext>
            </a:extLst>
          </p:cNvPr>
          <p:cNvSpPr>
            <a:spLocks noGrp="1"/>
          </p:cNvSpPr>
          <p:nvPr>
            <p:ph type="title"/>
          </p:nvPr>
        </p:nvSpPr>
        <p:spPr/>
        <p:txBody>
          <a:bodyPr/>
          <a:lstStyle/>
          <a:p>
            <a:r>
              <a:rPr lang="en-US" dirty="0"/>
              <a:t>More in the Paper </a:t>
            </a:r>
          </a:p>
        </p:txBody>
      </p:sp>
      <p:sp>
        <p:nvSpPr>
          <p:cNvPr id="3" name="Content Placeholder 2">
            <a:extLst>
              <a:ext uri="{FF2B5EF4-FFF2-40B4-BE49-F238E27FC236}">
                <a16:creationId xmlns:a16="http://schemas.microsoft.com/office/drawing/2014/main" id="{CDBE5714-7CF3-CFCE-F932-E483111322E0}"/>
              </a:ext>
            </a:extLst>
          </p:cNvPr>
          <p:cNvSpPr>
            <a:spLocks noGrp="1"/>
          </p:cNvSpPr>
          <p:nvPr>
            <p:ph idx="1"/>
          </p:nvPr>
        </p:nvSpPr>
        <p:spPr/>
        <p:txBody>
          <a:bodyPr>
            <a:normAutofit lnSpcReduction="10000"/>
          </a:bodyPr>
          <a:lstStyle/>
          <a:p>
            <a:r>
              <a:rPr lang="en-US" sz="2800" dirty="0"/>
              <a:t>Real workload analysis</a:t>
            </a:r>
            <a:br>
              <a:rPr lang="en-US" sz="2800" dirty="0"/>
            </a:br>
            <a:endParaRPr lang="en-US" sz="2800" dirty="0"/>
          </a:p>
          <a:p>
            <a:r>
              <a:rPr lang="en-US" sz="2800" dirty="0"/>
              <a:t>Effect of the update propagation technique </a:t>
            </a:r>
            <a:br>
              <a:rPr lang="en-US" sz="2800" dirty="0"/>
            </a:br>
            <a:endParaRPr lang="en-US" sz="2800" dirty="0"/>
          </a:p>
          <a:p>
            <a:r>
              <a:rPr lang="en-US" sz="2800" dirty="0"/>
              <a:t>Effect of the consistency mechanism</a:t>
            </a:r>
            <a:br>
              <a:rPr lang="en-US" sz="2800" dirty="0"/>
            </a:br>
            <a:endParaRPr lang="en-US" sz="2800" dirty="0"/>
          </a:p>
          <a:p>
            <a:r>
              <a:rPr lang="en-US" sz="2800" dirty="0"/>
              <a:t>Effect of the analytical engine</a:t>
            </a:r>
            <a:br>
              <a:rPr lang="en-US" sz="2800" dirty="0"/>
            </a:br>
            <a:endParaRPr lang="en-US" sz="2800" dirty="0"/>
          </a:p>
          <a:p>
            <a:r>
              <a:rPr lang="en-US" sz="2800" dirty="0"/>
              <a:t>Effect of the dataset size</a:t>
            </a:r>
          </a:p>
          <a:p>
            <a:endParaRPr lang="en-US" sz="2800" dirty="0"/>
          </a:p>
          <a:p>
            <a:r>
              <a:rPr lang="en-US" sz="2800" dirty="0"/>
              <a:t>Area Analysis </a:t>
            </a:r>
          </a:p>
        </p:txBody>
      </p:sp>
      <p:sp>
        <p:nvSpPr>
          <p:cNvPr id="4" name="Slide Number Placeholder 3">
            <a:extLst>
              <a:ext uri="{FF2B5EF4-FFF2-40B4-BE49-F238E27FC236}">
                <a16:creationId xmlns:a16="http://schemas.microsoft.com/office/drawing/2014/main" id="{0DDDEB2B-77FB-A6C4-6300-1A7462653E9D}"/>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84</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5" name="Table 4">
            <a:extLst>
              <a:ext uri="{FF2B5EF4-FFF2-40B4-BE49-F238E27FC236}">
                <a16:creationId xmlns:a16="http://schemas.microsoft.com/office/drawing/2014/main" id="{ECEC7A15-A309-CE70-3F9E-CC9F99381020}"/>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a:t>
                      </a:r>
                      <a:r>
                        <a:rPr lang="en-US" sz="800" kern="1200" dirty="0">
                          <a:solidFill>
                            <a:srgbClr val="A6A6A6"/>
                          </a:solidFill>
                          <a:latin typeface="Calibri" panose="020F0502020204030204"/>
                          <a:ea typeface="+mn-ea"/>
                          <a:cs typeface="Futura Medium" panose="020B0602020204020303" pitchFamily="34" charset="-79"/>
                        </a:rPr>
                        <a:t>●</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a:t>
                      </a:r>
                      <a:r>
                        <a:rPr lang="en-US" sz="800" kern="1200" dirty="0">
                          <a:solidFill>
                            <a:srgbClr val="1E497D"/>
                          </a:solidFill>
                          <a:latin typeface="Calibri" panose="020F0502020204030204"/>
                          <a:ea typeface="+mn-ea"/>
                          <a:cs typeface="Futura Medium" panose="020B0602020204020303" pitchFamily="34" charset="-79"/>
                        </a:rPr>
                        <a:t>●</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1010926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80770-BAAD-9289-9997-E72EF859768F}"/>
              </a:ext>
            </a:extLst>
          </p:cNvPr>
          <p:cNvSpPr>
            <a:spLocks noGrp="1"/>
          </p:cNvSpPr>
          <p:nvPr>
            <p:ph type="title"/>
          </p:nvPr>
        </p:nvSpPr>
        <p:spPr/>
        <p:txBody>
          <a:bodyPr/>
          <a:lstStyle/>
          <a:p>
            <a:r>
              <a:rPr lang="en-US" dirty="0"/>
              <a:t>More in the Paper </a:t>
            </a:r>
          </a:p>
        </p:txBody>
      </p:sp>
      <p:sp>
        <p:nvSpPr>
          <p:cNvPr id="3" name="Content Placeholder 2">
            <a:extLst>
              <a:ext uri="{FF2B5EF4-FFF2-40B4-BE49-F238E27FC236}">
                <a16:creationId xmlns:a16="http://schemas.microsoft.com/office/drawing/2014/main" id="{CDBE5714-7CF3-CFCE-F932-E483111322E0}"/>
              </a:ext>
            </a:extLst>
          </p:cNvPr>
          <p:cNvSpPr>
            <a:spLocks noGrp="1"/>
          </p:cNvSpPr>
          <p:nvPr>
            <p:ph idx="1"/>
          </p:nvPr>
        </p:nvSpPr>
        <p:spPr/>
        <p:txBody>
          <a:bodyPr>
            <a:normAutofit lnSpcReduction="10000"/>
          </a:bodyPr>
          <a:lstStyle/>
          <a:p>
            <a:r>
              <a:rPr lang="en-US" sz="2800" dirty="0"/>
              <a:t>Real workload analysis</a:t>
            </a:r>
            <a:br>
              <a:rPr lang="en-US" sz="2800" dirty="0"/>
            </a:br>
            <a:endParaRPr lang="en-US" sz="2800" dirty="0"/>
          </a:p>
          <a:p>
            <a:r>
              <a:rPr lang="en-US" sz="2800" dirty="0"/>
              <a:t>Effect of the update propagation technique </a:t>
            </a:r>
            <a:br>
              <a:rPr lang="en-US" sz="2800" dirty="0"/>
            </a:br>
            <a:endParaRPr lang="en-US" sz="2800" dirty="0"/>
          </a:p>
          <a:p>
            <a:r>
              <a:rPr lang="en-US" sz="2800" dirty="0"/>
              <a:t>Effect of the consistency mechanism</a:t>
            </a:r>
            <a:br>
              <a:rPr lang="en-US" sz="2800" dirty="0"/>
            </a:br>
            <a:endParaRPr lang="en-US" sz="2800" dirty="0"/>
          </a:p>
          <a:p>
            <a:r>
              <a:rPr lang="en-US" sz="2800" dirty="0"/>
              <a:t>Effect of the analytical engine</a:t>
            </a:r>
            <a:br>
              <a:rPr lang="en-US" sz="2800" dirty="0"/>
            </a:br>
            <a:endParaRPr lang="en-US" sz="2800" dirty="0"/>
          </a:p>
          <a:p>
            <a:r>
              <a:rPr lang="en-US" sz="2800" dirty="0"/>
              <a:t>Effect of the dataset size</a:t>
            </a:r>
          </a:p>
          <a:p>
            <a:endParaRPr lang="en-US" sz="2800" dirty="0"/>
          </a:p>
          <a:p>
            <a:r>
              <a:rPr lang="en-US" sz="2800" dirty="0"/>
              <a:t>Area Analysis </a:t>
            </a:r>
          </a:p>
        </p:txBody>
      </p:sp>
      <p:sp>
        <p:nvSpPr>
          <p:cNvPr id="4" name="Slide Number Placeholder 3">
            <a:extLst>
              <a:ext uri="{FF2B5EF4-FFF2-40B4-BE49-F238E27FC236}">
                <a16:creationId xmlns:a16="http://schemas.microsoft.com/office/drawing/2014/main" id="{0DDDEB2B-77FB-A6C4-6300-1A7462653E9D}"/>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85</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5" name="Table 4">
            <a:extLst>
              <a:ext uri="{FF2B5EF4-FFF2-40B4-BE49-F238E27FC236}">
                <a16:creationId xmlns:a16="http://schemas.microsoft.com/office/drawing/2014/main" id="{ECEC7A15-A309-CE70-3F9E-CC9F99381020}"/>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1E497D"/>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a:t>
                      </a:r>
                      <a:r>
                        <a:rPr lang="en-US" sz="800" kern="1200" dirty="0">
                          <a:solidFill>
                            <a:srgbClr val="A6A6A6"/>
                          </a:solidFill>
                          <a:latin typeface="Calibri" panose="020F0502020204030204"/>
                          <a:ea typeface="+mn-ea"/>
                          <a:cs typeface="Futura Medium" panose="020B0602020204020303" pitchFamily="34" charset="-79"/>
                        </a:rPr>
                        <a:t>●</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a:t>
                      </a:r>
                      <a:r>
                        <a:rPr lang="en-US" sz="800" kern="1200" dirty="0">
                          <a:solidFill>
                            <a:srgbClr val="1E497D"/>
                          </a:solidFill>
                          <a:latin typeface="Calibri" panose="020F0502020204030204"/>
                          <a:ea typeface="+mn-ea"/>
                          <a:cs typeface="Futura Medium" panose="020B0602020204020303" pitchFamily="34" charset="-79"/>
                        </a:rPr>
                        <a:t>●</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
        <p:nvSpPr>
          <p:cNvPr id="6" name="Rectangle 5">
            <a:extLst>
              <a:ext uri="{FF2B5EF4-FFF2-40B4-BE49-F238E27FC236}">
                <a16:creationId xmlns:a16="http://schemas.microsoft.com/office/drawing/2014/main" id="{CF44FFDA-2541-33BA-242E-0A65A603BFD7}"/>
              </a:ext>
            </a:extLst>
          </p:cNvPr>
          <p:cNvSpPr/>
          <p:nvPr/>
        </p:nvSpPr>
        <p:spPr>
          <a:xfrm>
            <a:off x="0" y="914400"/>
            <a:ext cx="9144000" cy="5578483"/>
          </a:xfrm>
          <a:prstGeom prst="rect">
            <a:avLst/>
          </a:prstGeom>
          <a:solidFill>
            <a:schemeClr val="bg1">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pic>
        <p:nvPicPr>
          <p:cNvPr id="7" name="Picture 6">
            <a:extLst>
              <a:ext uri="{FF2B5EF4-FFF2-40B4-BE49-F238E27FC236}">
                <a16:creationId xmlns:a16="http://schemas.microsoft.com/office/drawing/2014/main" id="{29D6C8EF-16B5-0BA4-EA5D-89C34FF7B24F}"/>
              </a:ext>
            </a:extLst>
          </p:cNvPr>
          <p:cNvPicPr>
            <a:picLocks noChangeAspect="1"/>
          </p:cNvPicPr>
          <p:nvPr/>
        </p:nvPicPr>
        <p:blipFill>
          <a:blip r:embed="rId3"/>
          <a:stretch>
            <a:fillRect/>
          </a:stretch>
        </p:blipFill>
        <p:spPr>
          <a:xfrm>
            <a:off x="457426" y="2339670"/>
            <a:ext cx="8229148" cy="2124300"/>
          </a:xfrm>
          <a:prstGeom prst="rect">
            <a:avLst/>
          </a:prstGeom>
          <a:ln w="57150">
            <a:solidFill>
              <a:schemeClr val="tx2"/>
            </a:solidFill>
          </a:ln>
        </p:spPr>
      </p:pic>
      <p:pic>
        <p:nvPicPr>
          <p:cNvPr id="8" name="Picture 7">
            <a:extLst>
              <a:ext uri="{FF2B5EF4-FFF2-40B4-BE49-F238E27FC236}">
                <a16:creationId xmlns:a16="http://schemas.microsoft.com/office/drawing/2014/main" id="{61281979-924F-B539-77F7-DE02A86F31C6}"/>
              </a:ext>
            </a:extLst>
          </p:cNvPr>
          <p:cNvPicPr>
            <a:picLocks noChangeAspect="1"/>
          </p:cNvPicPr>
          <p:nvPr/>
        </p:nvPicPr>
        <p:blipFill>
          <a:blip r:embed="rId4"/>
          <a:stretch>
            <a:fillRect/>
          </a:stretch>
        </p:blipFill>
        <p:spPr>
          <a:xfrm>
            <a:off x="7654501" y="4739658"/>
            <a:ext cx="1150198" cy="1437748"/>
          </a:xfrm>
          <a:prstGeom prst="rect">
            <a:avLst/>
          </a:prstGeom>
        </p:spPr>
      </p:pic>
    </p:spTree>
    <p:extLst>
      <p:ext uri="{BB962C8B-B14F-4D97-AF65-F5344CB8AC3E}">
        <p14:creationId xmlns:p14="http://schemas.microsoft.com/office/powerpoint/2010/main" val="428746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E7B14F-CABD-6936-D3BD-2EDD8A59A220}"/>
              </a:ext>
            </a:extLst>
          </p:cNvPr>
          <p:cNvSpPr>
            <a:spLocks noGrp="1"/>
          </p:cNvSpPr>
          <p:nvPr>
            <p:ph type="title"/>
          </p:nvPr>
        </p:nvSpPr>
        <p:spPr/>
        <p:txBody>
          <a:bodyPr/>
          <a:lstStyle/>
          <a:p>
            <a:r>
              <a:rPr lang="en-US" dirty="0"/>
              <a:t>Outline</a:t>
            </a:r>
          </a:p>
        </p:txBody>
      </p:sp>
      <p:sp>
        <p:nvSpPr>
          <p:cNvPr id="4" name="Slide Number Placeholder 3">
            <a:extLst>
              <a:ext uri="{FF2B5EF4-FFF2-40B4-BE49-F238E27FC236}">
                <a16:creationId xmlns:a16="http://schemas.microsoft.com/office/drawing/2014/main" id="{1F3FB61B-B82A-A592-5700-EFB77F4382EC}"/>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86</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pSp>
        <p:nvGrpSpPr>
          <p:cNvPr id="106" name="Group 105">
            <a:extLst>
              <a:ext uri="{FF2B5EF4-FFF2-40B4-BE49-F238E27FC236}">
                <a16:creationId xmlns:a16="http://schemas.microsoft.com/office/drawing/2014/main" id="{888C02F9-30CF-F68B-DB8B-58D67FF4D50E}"/>
              </a:ext>
            </a:extLst>
          </p:cNvPr>
          <p:cNvGrpSpPr/>
          <p:nvPr/>
        </p:nvGrpSpPr>
        <p:grpSpPr>
          <a:xfrm>
            <a:off x="0" y="813845"/>
            <a:ext cx="9144000" cy="646331"/>
            <a:chOff x="0" y="760286"/>
            <a:chExt cx="9144000" cy="646331"/>
          </a:xfrm>
        </p:grpSpPr>
        <p:sp>
          <p:nvSpPr>
            <p:cNvPr id="107" name="Rectangle 106">
              <a:extLst>
                <a:ext uri="{FF2B5EF4-FFF2-40B4-BE49-F238E27FC236}">
                  <a16:creationId xmlns:a16="http://schemas.microsoft.com/office/drawing/2014/main" id="{1DA35DCC-ECFB-21C1-79A3-3543FFDD55DF}"/>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Introduction</a:t>
              </a:r>
            </a:p>
          </p:txBody>
        </p:sp>
        <p:sp>
          <p:nvSpPr>
            <p:cNvPr id="108" name="TextBox 107">
              <a:extLst>
                <a:ext uri="{FF2B5EF4-FFF2-40B4-BE49-F238E27FC236}">
                  <a16:creationId xmlns:a16="http://schemas.microsoft.com/office/drawing/2014/main" id="{5259BFF8-6024-EC44-A0D5-85CFA4D5E985}"/>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1</a:t>
              </a:r>
            </a:p>
          </p:txBody>
        </p:sp>
      </p:grpSp>
      <p:grpSp>
        <p:nvGrpSpPr>
          <p:cNvPr id="109" name="Group 108">
            <a:extLst>
              <a:ext uri="{FF2B5EF4-FFF2-40B4-BE49-F238E27FC236}">
                <a16:creationId xmlns:a16="http://schemas.microsoft.com/office/drawing/2014/main" id="{6B8788BF-293D-4973-AB47-68B2E2E6BD39}"/>
              </a:ext>
            </a:extLst>
          </p:cNvPr>
          <p:cNvGrpSpPr/>
          <p:nvPr/>
        </p:nvGrpSpPr>
        <p:grpSpPr>
          <a:xfrm>
            <a:off x="0" y="1535161"/>
            <a:ext cx="9144000" cy="646331"/>
            <a:chOff x="0" y="760286"/>
            <a:chExt cx="9144000" cy="646331"/>
          </a:xfrm>
        </p:grpSpPr>
        <p:sp>
          <p:nvSpPr>
            <p:cNvPr id="110" name="Rectangle 109">
              <a:extLst>
                <a:ext uri="{FF2B5EF4-FFF2-40B4-BE49-F238E27FC236}">
                  <a16:creationId xmlns:a16="http://schemas.microsoft.com/office/drawing/2014/main" id="{A0B187D4-3F67-CAD7-690B-EDE63E21E754}"/>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Limitations of HTAP Systems</a:t>
              </a:r>
            </a:p>
          </p:txBody>
        </p:sp>
        <p:sp>
          <p:nvSpPr>
            <p:cNvPr id="111" name="TextBox 110">
              <a:extLst>
                <a:ext uri="{FF2B5EF4-FFF2-40B4-BE49-F238E27FC236}">
                  <a16:creationId xmlns:a16="http://schemas.microsoft.com/office/drawing/2014/main" id="{81AB0A63-373A-1F1A-F1B3-B74BE2F4D1B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2</a:t>
              </a:r>
            </a:p>
          </p:txBody>
        </p:sp>
      </p:grpSp>
      <p:grpSp>
        <p:nvGrpSpPr>
          <p:cNvPr id="112" name="Group 111">
            <a:extLst>
              <a:ext uri="{FF2B5EF4-FFF2-40B4-BE49-F238E27FC236}">
                <a16:creationId xmlns:a16="http://schemas.microsoft.com/office/drawing/2014/main" id="{2A143D2D-19E2-52B1-17BC-06B16F96E249}"/>
              </a:ext>
            </a:extLst>
          </p:cNvPr>
          <p:cNvGrpSpPr/>
          <p:nvPr/>
        </p:nvGrpSpPr>
        <p:grpSpPr>
          <a:xfrm>
            <a:off x="0" y="2257892"/>
            <a:ext cx="9144000" cy="646331"/>
            <a:chOff x="0" y="760286"/>
            <a:chExt cx="9144000" cy="646331"/>
          </a:xfrm>
        </p:grpSpPr>
        <p:sp>
          <p:nvSpPr>
            <p:cNvPr id="113" name="Rectangle 112">
              <a:extLst>
                <a:ext uri="{FF2B5EF4-FFF2-40B4-BE49-F238E27FC236}">
                  <a16:creationId xmlns:a16="http://schemas.microsoft.com/office/drawing/2014/main" id="{EFAB3207-DB1D-28FF-8125-D3D210B822E7}"/>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Polynesia: Overview</a:t>
              </a:r>
            </a:p>
          </p:txBody>
        </p:sp>
        <p:sp>
          <p:nvSpPr>
            <p:cNvPr id="114" name="TextBox 113">
              <a:extLst>
                <a:ext uri="{FF2B5EF4-FFF2-40B4-BE49-F238E27FC236}">
                  <a16:creationId xmlns:a16="http://schemas.microsoft.com/office/drawing/2014/main" id="{0B7FF3A4-E3A2-A98C-84A4-3269E9C0425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3</a:t>
              </a:r>
            </a:p>
          </p:txBody>
        </p:sp>
      </p:grpSp>
      <p:grpSp>
        <p:nvGrpSpPr>
          <p:cNvPr id="115" name="Group 114">
            <a:extLst>
              <a:ext uri="{FF2B5EF4-FFF2-40B4-BE49-F238E27FC236}">
                <a16:creationId xmlns:a16="http://schemas.microsoft.com/office/drawing/2014/main" id="{B2156272-2484-2BAA-22D9-EA8615BAF1C6}"/>
              </a:ext>
            </a:extLst>
          </p:cNvPr>
          <p:cNvGrpSpPr/>
          <p:nvPr/>
        </p:nvGrpSpPr>
        <p:grpSpPr>
          <a:xfrm>
            <a:off x="0" y="2977957"/>
            <a:ext cx="9144000" cy="646331"/>
            <a:chOff x="0" y="760286"/>
            <a:chExt cx="9144000" cy="646331"/>
          </a:xfrm>
        </p:grpSpPr>
        <p:sp>
          <p:nvSpPr>
            <p:cNvPr id="116" name="Rectangle 115">
              <a:extLst>
                <a:ext uri="{FF2B5EF4-FFF2-40B4-BE49-F238E27FC236}">
                  <a16:creationId xmlns:a16="http://schemas.microsoft.com/office/drawing/2014/main" id="{A22E679E-D4E7-644A-9EE5-593619794B7B}"/>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Update Propagation Mechanism</a:t>
              </a:r>
            </a:p>
          </p:txBody>
        </p:sp>
        <p:sp>
          <p:nvSpPr>
            <p:cNvPr id="117" name="TextBox 116">
              <a:extLst>
                <a:ext uri="{FF2B5EF4-FFF2-40B4-BE49-F238E27FC236}">
                  <a16:creationId xmlns:a16="http://schemas.microsoft.com/office/drawing/2014/main" id="{422CF713-8B79-CBA1-66CE-A439C5912CEC}"/>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4</a:t>
              </a:r>
            </a:p>
          </p:txBody>
        </p:sp>
      </p:grpSp>
      <p:grpSp>
        <p:nvGrpSpPr>
          <p:cNvPr id="118" name="Group 117">
            <a:extLst>
              <a:ext uri="{FF2B5EF4-FFF2-40B4-BE49-F238E27FC236}">
                <a16:creationId xmlns:a16="http://schemas.microsoft.com/office/drawing/2014/main" id="{203AEF00-029E-E7CC-7615-106033E29340}"/>
              </a:ext>
            </a:extLst>
          </p:cNvPr>
          <p:cNvGrpSpPr/>
          <p:nvPr/>
        </p:nvGrpSpPr>
        <p:grpSpPr>
          <a:xfrm>
            <a:off x="0" y="3700496"/>
            <a:ext cx="9144000" cy="646331"/>
            <a:chOff x="0" y="760286"/>
            <a:chExt cx="9144000" cy="646331"/>
          </a:xfrm>
        </p:grpSpPr>
        <p:sp>
          <p:nvSpPr>
            <p:cNvPr id="119" name="Rectangle 118">
              <a:extLst>
                <a:ext uri="{FF2B5EF4-FFF2-40B4-BE49-F238E27FC236}">
                  <a16:creationId xmlns:a16="http://schemas.microsoft.com/office/drawing/2014/main" id="{0808F5C9-848A-A9F9-C758-AA50E383EFCB}"/>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Consistency Mechanism</a:t>
              </a:r>
            </a:p>
          </p:txBody>
        </p:sp>
        <p:sp>
          <p:nvSpPr>
            <p:cNvPr id="120" name="TextBox 119">
              <a:extLst>
                <a:ext uri="{FF2B5EF4-FFF2-40B4-BE49-F238E27FC236}">
                  <a16:creationId xmlns:a16="http://schemas.microsoft.com/office/drawing/2014/main" id="{770C552A-8962-3D0E-9FB0-A20B2CC20E4E}"/>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5</a:t>
              </a:r>
            </a:p>
          </p:txBody>
        </p:sp>
      </p:grpSp>
      <p:grpSp>
        <p:nvGrpSpPr>
          <p:cNvPr id="121" name="Group 120">
            <a:extLst>
              <a:ext uri="{FF2B5EF4-FFF2-40B4-BE49-F238E27FC236}">
                <a16:creationId xmlns:a16="http://schemas.microsoft.com/office/drawing/2014/main" id="{8A88DDB2-DBAB-27B3-993E-43DEB8AA0FEB}"/>
              </a:ext>
            </a:extLst>
          </p:cNvPr>
          <p:cNvGrpSpPr/>
          <p:nvPr/>
        </p:nvGrpSpPr>
        <p:grpSpPr>
          <a:xfrm>
            <a:off x="0" y="4418573"/>
            <a:ext cx="9144000" cy="646331"/>
            <a:chOff x="0" y="760286"/>
            <a:chExt cx="9144000" cy="646331"/>
          </a:xfrm>
        </p:grpSpPr>
        <p:sp>
          <p:nvSpPr>
            <p:cNvPr id="122" name="Rectangle 121">
              <a:extLst>
                <a:ext uri="{FF2B5EF4-FFF2-40B4-BE49-F238E27FC236}">
                  <a16:creationId xmlns:a16="http://schemas.microsoft.com/office/drawing/2014/main" id="{99CC86A4-B0C5-59F2-C8B8-B0C836F348D8}"/>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Analytical Engine</a:t>
              </a:r>
            </a:p>
          </p:txBody>
        </p:sp>
        <p:sp>
          <p:nvSpPr>
            <p:cNvPr id="123" name="TextBox 122">
              <a:extLst>
                <a:ext uri="{FF2B5EF4-FFF2-40B4-BE49-F238E27FC236}">
                  <a16:creationId xmlns:a16="http://schemas.microsoft.com/office/drawing/2014/main" id="{A2C64389-E06E-68A0-4308-1BF9AD770666}"/>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6</a:t>
              </a:r>
            </a:p>
          </p:txBody>
        </p:sp>
      </p:grpSp>
      <p:grpSp>
        <p:nvGrpSpPr>
          <p:cNvPr id="124" name="Group 123">
            <a:extLst>
              <a:ext uri="{FF2B5EF4-FFF2-40B4-BE49-F238E27FC236}">
                <a16:creationId xmlns:a16="http://schemas.microsoft.com/office/drawing/2014/main" id="{3CB50F68-85A2-6B8E-41E6-97BEED44B5FD}"/>
              </a:ext>
            </a:extLst>
          </p:cNvPr>
          <p:cNvGrpSpPr/>
          <p:nvPr/>
        </p:nvGrpSpPr>
        <p:grpSpPr>
          <a:xfrm>
            <a:off x="0" y="5138763"/>
            <a:ext cx="9144000" cy="646331"/>
            <a:chOff x="0" y="760286"/>
            <a:chExt cx="9144000" cy="646331"/>
          </a:xfrm>
        </p:grpSpPr>
        <p:sp>
          <p:nvSpPr>
            <p:cNvPr id="125" name="Rectangle 124">
              <a:extLst>
                <a:ext uri="{FF2B5EF4-FFF2-40B4-BE49-F238E27FC236}">
                  <a16:creationId xmlns:a16="http://schemas.microsoft.com/office/drawing/2014/main" id="{2BB17E3B-7B6F-8649-B580-6EEE8442B50C}"/>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A6A6A6"/>
                  </a:solidFill>
                  <a:effectLst/>
                  <a:uLnTx/>
                  <a:uFillTx/>
                  <a:latin typeface="Gill Sans MT"/>
                  <a:ea typeface="+mn-ea"/>
                  <a:cs typeface="+mn-cs"/>
                </a:rPr>
                <a:t>Evaluation</a:t>
              </a:r>
            </a:p>
          </p:txBody>
        </p:sp>
        <p:sp>
          <p:nvSpPr>
            <p:cNvPr id="126" name="TextBox 125">
              <a:extLst>
                <a:ext uri="{FF2B5EF4-FFF2-40B4-BE49-F238E27FC236}">
                  <a16:creationId xmlns:a16="http://schemas.microsoft.com/office/drawing/2014/main" id="{239E8245-9518-2866-9522-FBAF347D986B}"/>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A6A6A6"/>
                  </a:solidFill>
                  <a:effectLst/>
                  <a:uLnTx/>
                  <a:uFillTx/>
                  <a:latin typeface="Arial Black" panose="020B0A04020102020204" pitchFamily="34" charset="0"/>
                  <a:ea typeface="+mn-ea"/>
                  <a:cs typeface="+mn-cs"/>
                </a:rPr>
                <a:t>7</a:t>
              </a:r>
            </a:p>
          </p:txBody>
        </p:sp>
      </p:grpSp>
      <p:grpSp>
        <p:nvGrpSpPr>
          <p:cNvPr id="127" name="Group 126">
            <a:extLst>
              <a:ext uri="{FF2B5EF4-FFF2-40B4-BE49-F238E27FC236}">
                <a16:creationId xmlns:a16="http://schemas.microsoft.com/office/drawing/2014/main" id="{686CE7F1-78CD-C7C3-2299-22651F996394}"/>
              </a:ext>
            </a:extLst>
          </p:cNvPr>
          <p:cNvGrpSpPr/>
          <p:nvPr/>
        </p:nvGrpSpPr>
        <p:grpSpPr>
          <a:xfrm>
            <a:off x="0" y="5856861"/>
            <a:ext cx="9144000" cy="646331"/>
            <a:chOff x="0" y="760286"/>
            <a:chExt cx="9144000" cy="646331"/>
          </a:xfrm>
        </p:grpSpPr>
        <p:sp>
          <p:nvSpPr>
            <p:cNvPr id="128" name="Rectangle 127">
              <a:extLst>
                <a:ext uri="{FF2B5EF4-FFF2-40B4-BE49-F238E27FC236}">
                  <a16:creationId xmlns:a16="http://schemas.microsoft.com/office/drawing/2014/main" id="{E7BDD726-CA50-3CE6-7DF7-2091269B9AB5}"/>
                </a:ext>
              </a:extLst>
            </p:cNvPr>
            <p:cNvSpPr>
              <a:spLocks noChangeAspect="1"/>
            </p:cNvSpPr>
            <p:nvPr/>
          </p:nvSpPr>
          <p:spPr>
            <a:xfrm>
              <a:off x="0" y="790028"/>
              <a:ext cx="9144000" cy="523220"/>
            </a:xfrm>
            <a:prstGeom prst="rect">
              <a:avLst/>
            </a:prstGeom>
            <a:solidFill>
              <a:srgbClr val="E4E4E4"/>
            </a:solidFill>
          </p:spPr>
          <p:txBody>
            <a:bodyPr wrap="square">
              <a:spAutoFit/>
            </a:bodyPr>
            <a:lstStyle/>
            <a:p>
              <a:pPr marL="515938"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1E497D"/>
                  </a:solidFill>
                  <a:effectLst/>
                  <a:uLnTx/>
                  <a:uFillTx/>
                  <a:latin typeface="Gill Sans MT"/>
                  <a:ea typeface="+mn-ea"/>
                  <a:cs typeface="+mn-cs"/>
                </a:rPr>
                <a:t>Conclusion</a:t>
              </a:r>
            </a:p>
          </p:txBody>
        </p:sp>
        <p:sp>
          <p:nvSpPr>
            <p:cNvPr id="129" name="TextBox 128">
              <a:extLst>
                <a:ext uri="{FF2B5EF4-FFF2-40B4-BE49-F238E27FC236}">
                  <a16:creationId xmlns:a16="http://schemas.microsoft.com/office/drawing/2014/main" id="{08A61280-2D12-28EF-367C-EF4687451655}"/>
                </a:ext>
              </a:extLst>
            </p:cNvPr>
            <p:cNvSpPr txBox="1"/>
            <p:nvPr/>
          </p:nvSpPr>
          <p:spPr>
            <a:xfrm>
              <a:off x="151622" y="760286"/>
              <a:ext cx="47401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0" cap="none" spc="0" normalizeH="0" baseline="0" noProof="0" dirty="0">
                  <a:ln>
                    <a:noFill/>
                  </a:ln>
                  <a:solidFill>
                    <a:srgbClr val="1E497D"/>
                  </a:solidFill>
                  <a:effectLst/>
                  <a:uLnTx/>
                  <a:uFillTx/>
                  <a:latin typeface="Arial Black" panose="020B0A04020102020204" pitchFamily="34" charset="0"/>
                  <a:ea typeface="+mn-ea"/>
                  <a:cs typeface="+mn-cs"/>
                </a:rPr>
                <a:t>8</a:t>
              </a:r>
            </a:p>
          </p:txBody>
        </p:sp>
      </p:grpSp>
      <p:graphicFrame>
        <p:nvGraphicFramePr>
          <p:cNvPr id="30" name="Table 4">
            <a:extLst>
              <a:ext uri="{FF2B5EF4-FFF2-40B4-BE49-F238E27FC236}">
                <a16:creationId xmlns:a16="http://schemas.microsoft.com/office/drawing/2014/main" id="{3CAEB365-23AB-C95B-350D-5740BCA8D580}"/>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1E497D"/>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301865726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D27D2AA-1BAA-31D5-C983-42F3FC3197BF}"/>
              </a:ext>
            </a:extLst>
          </p:cNvPr>
          <p:cNvSpPr/>
          <p:nvPr/>
        </p:nvSpPr>
        <p:spPr>
          <a:xfrm>
            <a:off x="-2" y="2795424"/>
            <a:ext cx="9144002" cy="1034371"/>
          </a:xfrm>
          <a:prstGeom prst="rect">
            <a:avLst/>
          </a:prstGeom>
          <a:solidFill>
            <a:srgbClr val="B8CF92">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8" name="Rectangle 7">
            <a:extLst>
              <a:ext uri="{FF2B5EF4-FFF2-40B4-BE49-F238E27FC236}">
                <a16:creationId xmlns:a16="http://schemas.microsoft.com/office/drawing/2014/main" id="{B3EE80DC-F576-1D3F-5B58-969E7D75D14E}"/>
              </a:ext>
            </a:extLst>
          </p:cNvPr>
          <p:cNvSpPr/>
          <p:nvPr/>
        </p:nvSpPr>
        <p:spPr>
          <a:xfrm>
            <a:off x="-1" y="5457003"/>
            <a:ext cx="9144001" cy="1035880"/>
          </a:xfrm>
          <a:prstGeom prst="rect">
            <a:avLst/>
          </a:prstGeom>
          <a:solidFill>
            <a:srgbClr val="AF9CD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7" name="Rectangle 6">
            <a:extLst>
              <a:ext uri="{FF2B5EF4-FFF2-40B4-BE49-F238E27FC236}">
                <a16:creationId xmlns:a16="http://schemas.microsoft.com/office/drawing/2014/main" id="{38FD1747-586A-96C6-72A0-FFF1713ECE47}"/>
              </a:ext>
            </a:extLst>
          </p:cNvPr>
          <p:cNvSpPr/>
          <p:nvPr/>
        </p:nvSpPr>
        <p:spPr>
          <a:xfrm>
            <a:off x="0" y="3936121"/>
            <a:ext cx="9144000" cy="1414556"/>
          </a:xfrm>
          <a:prstGeom prst="rect">
            <a:avLst/>
          </a:prstGeom>
          <a:solidFill>
            <a:srgbClr val="CCD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6" name="Rectangle 5">
            <a:extLst>
              <a:ext uri="{FF2B5EF4-FFF2-40B4-BE49-F238E27FC236}">
                <a16:creationId xmlns:a16="http://schemas.microsoft.com/office/drawing/2014/main" id="{ACC7CEED-E27F-10BE-6820-1A9645F1D632}"/>
              </a:ext>
            </a:extLst>
          </p:cNvPr>
          <p:cNvSpPr/>
          <p:nvPr/>
        </p:nvSpPr>
        <p:spPr>
          <a:xfrm>
            <a:off x="0" y="2287135"/>
            <a:ext cx="9144000" cy="403717"/>
          </a:xfrm>
          <a:prstGeom prst="rect">
            <a:avLst/>
          </a:prstGeom>
          <a:solidFill>
            <a:srgbClr val="FFBFB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5" name="Rectangle 4">
            <a:extLst>
              <a:ext uri="{FF2B5EF4-FFF2-40B4-BE49-F238E27FC236}">
                <a16:creationId xmlns:a16="http://schemas.microsoft.com/office/drawing/2014/main" id="{3608DF62-829F-0539-2F5C-42B44B93CF95}"/>
              </a:ext>
            </a:extLst>
          </p:cNvPr>
          <p:cNvSpPr/>
          <p:nvPr/>
        </p:nvSpPr>
        <p:spPr>
          <a:xfrm>
            <a:off x="1" y="838192"/>
            <a:ext cx="9144000" cy="1350749"/>
          </a:xfrm>
          <a:prstGeom prst="rect">
            <a:avLst/>
          </a:prstGeom>
          <a:solidFill>
            <a:srgbClr val="FFF4CC">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Gill Sans MT"/>
              <a:ea typeface="+mn-ea"/>
              <a:cs typeface="+mn-cs"/>
            </a:endParaRPr>
          </a:p>
        </p:txBody>
      </p:sp>
      <p:sp>
        <p:nvSpPr>
          <p:cNvPr id="2" name="Title 1"/>
          <p:cNvSpPr>
            <a:spLocks noGrp="1"/>
          </p:cNvSpPr>
          <p:nvPr>
            <p:ph type="title"/>
          </p:nvPr>
        </p:nvSpPr>
        <p:spPr/>
        <p:txBody>
          <a:bodyPr/>
          <a:lstStyle/>
          <a:p>
            <a:r>
              <a:rPr lang="en-US" dirty="0"/>
              <a:t>Conclusion</a:t>
            </a:r>
          </a:p>
        </p:txBody>
      </p:sp>
      <p:sp>
        <p:nvSpPr>
          <p:cNvPr id="3" name="Content Placeholder 2"/>
          <p:cNvSpPr>
            <a:spLocks noGrp="1"/>
          </p:cNvSpPr>
          <p:nvPr>
            <p:ph idx="1"/>
          </p:nvPr>
        </p:nvSpPr>
        <p:spPr>
          <a:xfrm>
            <a:off x="-32096" y="838199"/>
            <a:ext cx="9404195" cy="6126127"/>
          </a:xfrm>
        </p:spPr>
        <p:txBody>
          <a:bodyPr>
            <a:normAutofit fontScale="92500" lnSpcReduction="20000"/>
          </a:bodyPr>
          <a:lstStyle/>
          <a:p>
            <a:pPr marL="115888" indent="-115888"/>
            <a:r>
              <a:rPr lang="en-US" sz="2200" dirty="0">
                <a:solidFill>
                  <a:schemeClr val="tx2"/>
                </a:solidFill>
              </a:rPr>
              <a:t> </a:t>
            </a:r>
            <a:r>
              <a:rPr lang="en-US" sz="2200" u="sng" dirty="0">
                <a:solidFill>
                  <a:schemeClr val="tx2"/>
                </a:solidFill>
              </a:rPr>
              <a:t>Context</a:t>
            </a:r>
            <a:r>
              <a:rPr lang="en-US" sz="2200" dirty="0">
                <a:solidFill>
                  <a:schemeClr val="tx2"/>
                </a:solidFill>
              </a:rPr>
              <a:t>: Many applications need to perform real-time data analysis using </a:t>
            </a:r>
            <a:br>
              <a:rPr lang="en-US" sz="2200" dirty="0">
                <a:solidFill>
                  <a:schemeClr val="tx2"/>
                </a:solidFill>
              </a:rPr>
            </a:br>
            <a:r>
              <a:rPr lang="en-US" sz="2200" dirty="0">
                <a:solidFill>
                  <a:schemeClr val="tx2"/>
                </a:solidFill>
              </a:rPr>
              <a:t>an </a:t>
            </a:r>
            <a:r>
              <a:rPr lang="en-US" sz="2200" u="sng" dirty="0">
                <a:solidFill>
                  <a:schemeClr val="tx2"/>
                </a:solidFill>
              </a:rPr>
              <a:t>H</a:t>
            </a:r>
            <a:r>
              <a:rPr lang="en-US" sz="2200" dirty="0">
                <a:solidFill>
                  <a:schemeClr val="tx2"/>
                </a:solidFill>
              </a:rPr>
              <a:t>ybrid </a:t>
            </a:r>
            <a:r>
              <a:rPr lang="en-US" sz="2200" u="sng" dirty="0">
                <a:solidFill>
                  <a:schemeClr val="tx2"/>
                </a:solidFill>
              </a:rPr>
              <a:t>T</a:t>
            </a:r>
            <a:r>
              <a:rPr lang="en-US" sz="2200" dirty="0">
                <a:solidFill>
                  <a:schemeClr val="tx2"/>
                </a:solidFill>
              </a:rPr>
              <a:t>ransactional/</a:t>
            </a:r>
            <a:r>
              <a:rPr lang="en-US" sz="2200" u="sng" dirty="0">
                <a:solidFill>
                  <a:schemeClr val="tx2"/>
                </a:solidFill>
              </a:rPr>
              <a:t>A</a:t>
            </a:r>
            <a:r>
              <a:rPr lang="en-US" sz="2200" dirty="0">
                <a:solidFill>
                  <a:schemeClr val="tx2"/>
                </a:solidFill>
              </a:rPr>
              <a:t>nalytical </a:t>
            </a:r>
            <a:r>
              <a:rPr lang="en-US" sz="2200" u="sng" dirty="0">
                <a:solidFill>
                  <a:schemeClr val="tx2"/>
                </a:solidFill>
              </a:rPr>
              <a:t>P</a:t>
            </a:r>
            <a:r>
              <a:rPr lang="en-US" sz="2200" dirty="0">
                <a:solidFill>
                  <a:schemeClr val="tx2"/>
                </a:solidFill>
              </a:rPr>
              <a:t>rocessing (HTAP) system</a:t>
            </a:r>
          </a:p>
          <a:p>
            <a:pPr marL="517525" lvl="1"/>
            <a:r>
              <a:rPr lang="en-US" sz="2000" dirty="0"/>
              <a:t>An ideal HTAP system should have </a:t>
            </a:r>
            <a:r>
              <a:rPr lang="en-US" sz="2000" dirty="0">
                <a:solidFill>
                  <a:srgbClr val="0000FF"/>
                </a:solidFill>
              </a:rPr>
              <a:t>three properties</a:t>
            </a:r>
            <a:r>
              <a:rPr lang="en-US" sz="2000" dirty="0"/>
              <a:t>: </a:t>
            </a:r>
            <a:br>
              <a:rPr lang="en-US" sz="2000" dirty="0"/>
            </a:br>
            <a:r>
              <a:rPr lang="en-US" sz="2000" dirty="0"/>
              <a:t>(1) </a:t>
            </a:r>
            <a:r>
              <a:rPr lang="en-US" sz="2000" dirty="0">
                <a:solidFill>
                  <a:srgbClr val="C00000"/>
                </a:solidFill>
              </a:rPr>
              <a:t>data freshness </a:t>
            </a:r>
            <a:r>
              <a:rPr lang="en-US" sz="2000" dirty="0"/>
              <a:t>and </a:t>
            </a:r>
            <a:r>
              <a:rPr lang="en-US" sz="2000" dirty="0">
                <a:solidFill>
                  <a:srgbClr val="C00000"/>
                </a:solidFill>
              </a:rPr>
              <a:t>consistency</a:t>
            </a:r>
            <a:r>
              <a:rPr lang="en-US" sz="2000" dirty="0"/>
              <a:t>, (2) </a:t>
            </a:r>
            <a:r>
              <a:rPr lang="en-US" sz="2000" dirty="0">
                <a:solidFill>
                  <a:srgbClr val="C00000"/>
                </a:solidFill>
              </a:rPr>
              <a:t>workload-specific optimization</a:t>
            </a:r>
            <a:r>
              <a:rPr lang="en-US" sz="2000" dirty="0"/>
              <a:t>, </a:t>
            </a:r>
            <a:br>
              <a:rPr lang="en-US" sz="2000" dirty="0"/>
            </a:br>
            <a:r>
              <a:rPr lang="en-US" sz="2000" dirty="0"/>
              <a:t>(3) </a:t>
            </a:r>
            <a:r>
              <a:rPr lang="en-US" sz="2000" dirty="0">
                <a:solidFill>
                  <a:srgbClr val="C00000"/>
                </a:solidFill>
              </a:rPr>
              <a:t>performance isolation</a:t>
            </a:r>
            <a:br>
              <a:rPr lang="en-US" sz="2000" dirty="0">
                <a:solidFill>
                  <a:srgbClr val="0000FF"/>
                </a:solidFill>
              </a:rPr>
            </a:br>
            <a:endParaRPr lang="en-US" sz="1800" dirty="0">
              <a:solidFill>
                <a:srgbClr val="0000FF"/>
              </a:solidFill>
            </a:endParaRPr>
          </a:p>
          <a:p>
            <a:pPr marL="115888" indent="-115888"/>
            <a:r>
              <a:rPr lang="en-US" sz="2200" dirty="0">
                <a:solidFill>
                  <a:schemeClr val="tx2"/>
                </a:solidFill>
              </a:rPr>
              <a:t> </a:t>
            </a:r>
            <a:r>
              <a:rPr lang="en-US" sz="2200" u="sng" dirty="0">
                <a:solidFill>
                  <a:schemeClr val="tx2"/>
                </a:solidFill>
              </a:rPr>
              <a:t>Problem</a:t>
            </a:r>
            <a:r>
              <a:rPr lang="en-US" sz="2200" dirty="0">
                <a:solidFill>
                  <a:schemeClr val="tx2"/>
                </a:solidFill>
              </a:rPr>
              <a:t>: </a:t>
            </a:r>
            <a:r>
              <a:rPr lang="en-US" sz="2200" spc="-20" dirty="0">
                <a:solidFill>
                  <a:schemeClr val="tx2"/>
                </a:solidFill>
              </a:rPr>
              <a:t>Prior works </a:t>
            </a:r>
            <a:r>
              <a:rPr lang="en-US" sz="2200" spc="-20" dirty="0">
                <a:solidFill>
                  <a:srgbClr val="C00000"/>
                </a:solidFill>
              </a:rPr>
              <a:t>cannot achieve all properties</a:t>
            </a:r>
            <a:r>
              <a:rPr lang="en-US" sz="2200" spc="-20" dirty="0">
                <a:solidFill>
                  <a:schemeClr val="tx2"/>
                </a:solidFill>
              </a:rPr>
              <a:t> of an ideal HTAP system</a:t>
            </a:r>
            <a:br>
              <a:rPr lang="en-US" sz="2200" dirty="0">
                <a:solidFill>
                  <a:schemeClr val="tx2"/>
                </a:solidFill>
              </a:rPr>
            </a:br>
            <a:endParaRPr lang="en-US" sz="2200" dirty="0">
              <a:solidFill>
                <a:schemeClr val="tx2"/>
              </a:solidFill>
            </a:endParaRPr>
          </a:p>
          <a:p>
            <a:pPr marL="115888" indent="-115888"/>
            <a:r>
              <a:rPr lang="en-US" sz="2200" dirty="0">
                <a:solidFill>
                  <a:schemeClr val="tx2"/>
                </a:solidFill>
              </a:rPr>
              <a:t> </a:t>
            </a:r>
            <a:r>
              <a:rPr lang="en-US" sz="2200" u="sng" dirty="0">
                <a:solidFill>
                  <a:schemeClr val="tx2"/>
                </a:solidFill>
              </a:rPr>
              <a:t>Key Idea</a:t>
            </a:r>
            <a:r>
              <a:rPr lang="en-US" sz="2200" dirty="0">
                <a:solidFill>
                  <a:schemeClr val="tx2"/>
                </a:solidFill>
              </a:rPr>
              <a:t>: </a:t>
            </a:r>
            <a:r>
              <a:rPr lang="en-US" sz="2200" dirty="0">
                <a:solidFill>
                  <a:schemeClr val="tx2"/>
                </a:solidFill>
                <a:cs typeface="Adobe Garamond Pro"/>
              </a:rPr>
              <a:t>Divide the system into transactional and analytical </a:t>
            </a:r>
            <a:r>
              <a:rPr lang="en-US" sz="2200" dirty="0">
                <a:solidFill>
                  <a:srgbClr val="0000FF"/>
                </a:solidFill>
                <a:cs typeface="Adobe Garamond Pro"/>
              </a:rPr>
              <a:t>processing islands</a:t>
            </a:r>
          </a:p>
          <a:p>
            <a:pPr marL="465138" lvl="1"/>
            <a:r>
              <a:rPr lang="en-US" sz="2000" dirty="0">
                <a:solidFill>
                  <a:srgbClr val="595959"/>
                </a:solidFill>
              </a:rPr>
              <a:t>Enables </a:t>
            </a:r>
            <a:r>
              <a:rPr lang="en-US" sz="2000" dirty="0">
                <a:solidFill>
                  <a:srgbClr val="C00000"/>
                </a:solidFill>
              </a:rPr>
              <a:t>workload-specific optimizations </a:t>
            </a:r>
            <a:r>
              <a:rPr lang="en-US" sz="2000" dirty="0">
                <a:solidFill>
                  <a:srgbClr val="595959"/>
                </a:solidFill>
              </a:rPr>
              <a:t>and </a:t>
            </a:r>
            <a:r>
              <a:rPr lang="en-US" sz="2000" dirty="0">
                <a:solidFill>
                  <a:srgbClr val="C00000"/>
                </a:solidFill>
              </a:rPr>
              <a:t>performance isolation </a:t>
            </a:r>
            <a:br>
              <a:rPr lang="en-US" sz="2000" dirty="0">
                <a:solidFill>
                  <a:srgbClr val="1400FF"/>
                </a:solidFill>
              </a:rPr>
            </a:br>
            <a:endParaRPr lang="en-US" sz="2000" dirty="0">
              <a:solidFill>
                <a:srgbClr val="1400FF"/>
              </a:solidFill>
            </a:endParaRPr>
          </a:p>
          <a:p>
            <a:pPr marL="115888" indent="-115888"/>
            <a:r>
              <a:rPr lang="en-US" sz="2200" dirty="0">
                <a:solidFill>
                  <a:schemeClr val="tx2"/>
                </a:solidFill>
              </a:rPr>
              <a:t> </a:t>
            </a:r>
            <a:r>
              <a:rPr lang="en-US" sz="2200" u="sng" dirty="0">
                <a:solidFill>
                  <a:schemeClr val="tx2"/>
                </a:solidFill>
              </a:rPr>
              <a:t>Key Mechanism</a:t>
            </a:r>
            <a:r>
              <a:rPr lang="en-US" sz="2200" dirty="0">
                <a:solidFill>
                  <a:schemeClr val="tx2"/>
                </a:solidFill>
              </a:rPr>
              <a:t>: Polynesia, a novel hardware/software cooperative design </a:t>
            </a:r>
            <a:br>
              <a:rPr lang="en-US" sz="2200" dirty="0">
                <a:solidFill>
                  <a:schemeClr val="tx2"/>
                </a:solidFill>
              </a:rPr>
            </a:br>
            <a:r>
              <a:rPr lang="en-US" sz="2200" dirty="0">
                <a:solidFill>
                  <a:schemeClr val="tx2"/>
                </a:solidFill>
              </a:rPr>
              <a:t>for in-memory HTAP databases</a:t>
            </a:r>
          </a:p>
          <a:p>
            <a:pPr marL="517525" lvl="1"/>
            <a:r>
              <a:rPr lang="en-US" sz="2000" dirty="0"/>
              <a:t>Implements </a:t>
            </a:r>
            <a:r>
              <a:rPr lang="en-US" sz="2000" dirty="0">
                <a:solidFill>
                  <a:srgbClr val="0000FF"/>
                </a:solidFill>
              </a:rPr>
              <a:t>custom algorithms and hardware</a:t>
            </a:r>
            <a:r>
              <a:rPr lang="en-US" sz="2000" dirty="0"/>
              <a:t> to reduce the costs of </a:t>
            </a:r>
            <a:br>
              <a:rPr lang="en-US" sz="2000" dirty="0"/>
            </a:br>
            <a:r>
              <a:rPr lang="en-US" sz="2000" dirty="0">
                <a:solidFill>
                  <a:srgbClr val="C00000"/>
                </a:solidFill>
              </a:rPr>
              <a:t>data freshness </a:t>
            </a:r>
            <a:r>
              <a:rPr lang="en-US" sz="2000" dirty="0"/>
              <a:t>and </a:t>
            </a:r>
            <a:r>
              <a:rPr lang="en-US" sz="2000" dirty="0">
                <a:solidFill>
                  <a:srgbClr val="C00000"/>
                </a:solidFill>
              </a:rPr>
              <a:t>consistency</a:t>
            </a:r>
          </a:p>
          <a:p>
            <a:pPr marL="517525" lvl="1"/>
            <a:r>
              <a:rPr lang="en-US" sz="2000" dirty="0"/>
              <a:t>Exploits </a:t>
            </a:r>
            <a:r>
              <a:rPr lang="en-US" sz="2000" dirty="0">
                <a:solidFill>
                  <a:srgbClr val="0000FF"/>
                </a:solidFill>
              </a:rPr>
              <a:t>PIM</a:t>
            </a:r>
            <a:r>
              <a:rPr lang="en-US" sz="2000" dirty="0"/>
              <a:t> for analytical processing to alleviate </a:t>
            </a:r>
            <a:r>
              <a:rPr lang="en-US" sz="2000" dirty="0">
                <a:solidFill>
                  <a:srgbClr val="C00000"/>
                </a:solidFill>
              </a:rPr>
              <a:t>data movement</a:t>
            </a:r>
            <a:br>
              <a:rPr lang="en-US" sz="2000" dirty="0"/>
            </a:br>
            <a:endParaRPr lang="en-US" sz="2000" dirty="0"/>
          </a:p>
          <a:p>
            <a:pPr marL="115888" indent="-115888"/>
            <a:r>
              <a:rPr lang="en-US" sz="2200" dirty="0">
                <a:solidFill>
                  <a:schemeClr val="tx2"/>
                </a:solidFill>
              </a:rPr>
              <a:t> </a:t>
            </a:r>
            <a:r>
              <a:rPr lang="en-US" sz="2200" u="sng" dirty="0">
                <a:solidFill>
                  <a:schemeClr val="tx2"/>
                </a:solidFill>
              </a:rPr>
              <a:t>Key Results</a:t>
            </a:r>
            <a:r>
              <a:rPr lang="en-US" sz="2200" dirty="0">
                <a:solidFill>
                  <a:schemeClr val="tx2"/>
                </a:solidFill>
              </a:rPr>
              <a:t>: Polynesia outperforms three state-of-the-art HTAP systems</a:t>
            </a:r>
          </a:p>
          <a:p>
            <a:pPr marL="349250" lvl="1" indent="-127000"/>
            <a:r>
              <a:rPr lang="en-US" sz="1800" dirty="0"/>
              <a:t>   </a:t>
            </a:r>
            <a:r>
              <a:rPr lang="en-US" sz="2100" dirty="0"/>
              <a:t>Average transactional/analytical throughput improvements of </a:t>
            </a:r>
            <a:r>
              <a:rPr lang="en-US" sz="2100" dirty="0">
                <a:solidFill>
                  <a:srgbClr val="0000FF"/>
                </a:solidFill>
              </a:rPr>
              <a:t>1.7x/3.7x</a:t>
            </a:r>
            <a:endParaRPr lang="en-US" sz="2100" dirty="0">
              <a:solidFill>
                <a:schemeClr val="tx2"/>
              </a:solidFill>
            </a:endParaRPr>
          </a:p>
          <a:p>
            <a:pPr marL="349250" lvl="1" indent="-127000"/>
            <a:r>
              <a:rPr lang="en-US" sz="2100" dirty="0">
                <a:solidFill>
                  <a:schemeClr val="tx2"/>
                </a:solidFill>
              </a:rPr>
              <a:t>   </a:t>
            </a:r>
            <a:r>
              <a:rPr lang="en-US" sz="2100" dirty="0">
                <a:solidFill>
                  <a:srgbClr val="1400FF"/>
                </a:solidFill>
              </a:rPr>
              <a:t>48%</a:t>
            </a:r>
            <a:r>
              <a:rPr lang="en-US" sz="2100" dirty="0"/>
              <a:t> reduction on energy consumption  </a:t>
            </a:r>
          </a:p>
          <a:p>
            <a:pPr lvl="1"/>
            <a:endParaRPr lang="en-US" sz="2200" dirty="0">
              <a:solidFill>
                <a:srgbClr val="C00000"/>
              </a:solidFill>
              <a:cs typeface="Adobe Garamond Pro"/>
            </a:endParaRPr>
          </a:p>
          <a:p>
            <a:pPr lvl="1"/>
            <a:endParaRPr lang="en-US" sz="2200" dirty="0">
              <a:cs typeface="Adobe Garamond Pro"/>
            </a:endParaRPr>
          </a:p>
          <a:p>
            <a:pPr lvl="1"/>
            <a:endParaRPr lang="en-US" sz="2200" dirty="0">
              <a:cs typeface="Adobe Garamond Pro"/>
            </a:endParaRPr>
          </a:p>
          <a:p>
            <a:pPr lvl="1"/>
            <a:endParaRPr lang="en-US" sz="2200" dirty="0">
              <a:cs typeface="Adobe Garamond Pro"/>
            </a:endParaRPr>
          </a:p>
          <a:p>
            <a:pPr lvl="1"/>
            <a:endParaRPr lang="en-US" sz="2200" dirty="0">
              <a:cs typeface="Adobe Garamond Pro"/>
            </a:endParaRPr>
          </a:p>
          <a:p>
            <a:pPr lvl="1"/>
            <a:endParaRPr lang="en-US" sz="2400" dirty="0">
              <a:cs typeface="Adobe Garamond Pro"/>
            </a:endParaRPr>
          </a:p>
        </p:txBody>
      </p:sp>
      <p:sp>
        <p:nvSpPr>
          <p:cNvPr id="11" name="Slide Number Placeholder 10">
            <a:extLst>
              <a:ext uri="{FF2B5EF4-FFF2-40B4-BE49-F238E27FC236}">
                <a16:creationId xmlns:a16="http://schemas.microsoft.com/office/drawing/2014/main" id="{0D1E1B0D-645E-3EA3-AEF4-0C439FAD34B8}"/>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1F497D"/>
                </a:solidFill>
                <a:effectLst/>
                <a:uLnTx/>
                <a:uFillTx/>
                <a:latin typeface="Gill Sans M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87</a:t>
            </a:fld>
            <a:endParaRPr kumimoji="0" lang="en-US" sz="2400" b="1" i="0" u="none" strike="noStrike" kern="1200" cap="none" spc="0" normalizeH="0" baseline="0" noProof="0">
              <a:ln>
                <a:noFill/>
              </a:ln>
              <a:solidFill>
                <a:srgbClr val="1F497D"/>
              </a:solidFill>
              <a:effectLst/>
              <a:uLnTx/>
              <a:uFillTx/>
              <a:latin typeface="Gill Sans MT"/>
              <a:ea typeface="+mn-ea"/>
              <a:cs typeface="+mn-cs"/>
            </a:endParaRPr>
          </a:p>
        </p:txBody>
      </p:sp>
      <p:graphicFrame>
        <p:nvGraphicFramePr>
          <p:cNvPr id="12" name="Table 4">
            <a:extLst>
              <a:ext uri="{FF2B5EF4-FFF2-40B4-BE49-F238E27FC236}">
                <a16:creationId xmlns:a16="http://schemas.microsoft.com/office/drawing/2014/main" id="{52CB72C1-3550-6A6D-2B8D-ADD480DC204B}"/>
              </a:ext>
            </a:extLst>
          </p:cNvPr>
          <p:cNvGraphicFramePr>
            <a:graphicFrameLocks/>
          </p:cNvGraphicFramePr>
          <p:nvPr/>
        </p:nvGraphicFramePr>
        <p:xfrm>
          <a:off x="873648" y="6569427"/>
          <a:ext cx="7957056" cy="243840"/>
        </p:xfrm>
        <a:graphic>
          <a:graphicData uri="http://schemas.openxmlformats.org/drawingml/2006/table">
            <a:tbl>
              <a:tblPr firstRow="1" bandRow="1"/>
              <a:tblGrid>
                <a:gridCol w="894103">
                  <a:extLst>
                    <a:ext uri="{9D8B030D-6E8A-4147-A177-3AD203B41FA5}">
                      <a16:colId xmlns:a16="http://schemas.microsoft.com/office/drawing/2014/main" val="88079343"/>
                    </a:ext>
                  </a:extLst>
                </a:gridCol>
                <a:gridCol w="1045780">
                  <a:extLst>
                    <a:ext uri="{9D8B030D-6E8A-4147-A177-3AD203B41FA5}">
                      <a16:colId xmlns:a16="http://schemas.microsoft.com/office/drawing/2014/main" val="2560155304"/>
                    </a:ext>
                  </a:extLst>
                </a:gridCol>
                <a:gridCol w="683172">
                  <a:extLst>
                    <a:ext uri="{9D8B030D-6E8A-4147-A177-3AD203B41FA5}">
                      <a16:colId xmlns:a16="http://schemas.microsoft.com/office/drawing/2014/main" val="1103531462"/>
                    </a:ext>
                  </a:extLst>
                </a:gridCol>
                <a:gridCol w="1250731">
                  <a:extLst>
                    <a:ext uri="{9D8B030D-6E8A-4147-A177-3AD203B41FA5}">
                      <a16:colId xmlns:a16="http://schemas.microsoft.com/office/drawing/2014/main" val="1807521367"/>
                    </a:ext>
                  </a:extLst>
                </a:gridCol>
                <a:gridCol w="1313793">
                  <a:extLst>
                    <a:ext uri="{9D8B030D-6E8A-4147-A177-3AD203B41FA5}">
                      <a16:colId xmlns:a16="http://schemas.microsoft.com/office/drawing/2014/main" val="520531373"/>
                    </a:ext>
                  </a:extLst>
                </a:gridCol>
                <a:gridCol w="982718">
                  <a:extLst>
                    <a:ext uri="{9D8B030D-6E8A-4147-A177-3AD203B41FA5}">
                      <a16:colId xmlns:a16="http://schemas.microsoft.com/office/drawing/2014/main" val="3496175578"/>
                    </a:ext>
                  </a:extLst>
                </a:gridCol>
                <a:gridCol w="909144">
                  <a:extLst>
                    <a:ext uri="{9D8B030D-6E8A-4147-A177-3AD203B41FA5}">
                      <a16:colId xmlns:a16="http://schemas.microsoft.com/office/drawing/2014/main" val="1922966238"/>
                    </a:ext>
                  </a:extLst>
                </a:gridCol>
                <a:gridCol w="877615">
                  <a:extLst>
                    <a:ext uri="{9D8B030D-6E8A-4147-A177-3AD203B41FA5}">
                      <a16:colId xmlns:a16="http://schemas.microsoft.com/office/drawing/2014/main" val="1947902495"/>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Motivation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Polynesia</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Update Propagation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Consistency Mechanism</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A6A6A6"/>
                          </a:solidFill>
                          <a:latin typeface="Gill Sans MT" panose="020B0502020104020203" pitchFamily="34" charset="77"/>
                          <a:cs typeface="Futura Medium" panose="020B0602020204020303" pitchFamily="34" charset="-79"/>
                        </a:rPr>
                        <a:t>Analytical Engine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Gill Sans MT" panose="020B0502020104020203" pitchFamily="34" charset="77"/>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b="1" dirty="0">
                          <a:solidFill>
                            <a:srgbClr val="1E497D"/>
                          </a:solidFill>
                          <a:latin typeface="Gill Sans MT" panose="020B0502020104020203" pitchFamily="34" charset="77"/>
                          <a:cs typeface="Futura Medium" panose="020B0602020204020303" pitchFamily="34" charset="-79"/>
                        </a:rPr>
                        <a:t>Conclusion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 ●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mn-lt"/>
                          <a:ea typeface="+mn-ea"/>
                          <a:cs typeface="Futura Medium" panose="020B0602020204020303" pitchFamily="34" charset="-79"/>
                        </a:rPr>
                        <a:t>● ● ● ● ●</a:t>
                      </a:r>
                      <a:r>
                        <a:rPr lang="en-US" sz="800" kern="1200" dirty="0">
                          <a:solidFill>
                            <a:srgbClr val="A6A6A6"/>
                          </a:solidFill>
                          <a:latin typeface="Calibri" panose="020F0502020204030204"/>
                          <a:ea typeface="+mn-ea"/>
                          <a:cs typeface="Futura Medium" panose="020B0602020204020303" pitchFamily="34" charset="-79"/>
                        </a:rPr>
                        <a:t> ●</a:t>
                      </a:r>
                      <a:r>
                        <a:rPr lang="en-US" sz="800" kern="1200" dirty="0">
                          <a:solidFill>
                            <a:srgbClr val="A6A6A6"/>
                          </a:solidFill>
                          <a:latin typeface="+mn-lt"/>
                          <a:ea typeface="+mn-ea"/>
                          <a:cs typeface="Futura Medium" panose="020B0602020204020303" pitchFamily="34" charset="-79"/>
                        </a:rPr>
                        <a:t>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n-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kern="1200" dirty="0">
                          <a:solidFill>
                            <a:srgbClr val="A6A6A6"/>
                          </a:solidFill>
                          <a:latin typeface="+mn-lt"/>
                          <a:ea typeface="+mn-ea"/>
                          <a:cs typeface="Futura Medium" panose="020B0602020204020303" pitchFamily="34" charset="-79"/>
                        </a:rPr>
                        <a:t>● ● ●</a:t>
                      </a:r>
                      <a:endParaRPr lang="en-US" sz="800" dirty="0">
                        <a:solidFill>
                          <a:srgbClr val="A6A6A6"/>
                        </a:solidFill>
                        <a:latin typeface="+mn-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800" dirty="0">
                          <a:solidFill>
                            <a:srgbClr val="1E497D"/>
                          </a:solidFill>
                          <a:latin typeface="+mn-lt"/>
                          <a:cs typeface="Futura Medium" panose="020B0602020204020303" pitchFamily="34" charset="-79"/>
                        </a:rPr>
                        <a:t>●</a:t>
                      </a:r>
                      <a:r>
                        <a:rPr lang="en-US" sz="800" dirty="0">
                          <a:solidFill>
                            <a:srgbClr val="A6A6A6"/>
                          </a:solidFill>
                          <a:latin typeface="+mn-lt"/>
                          <a:cs typeface="Futura Medium" panose="020B0602020204020303" pitchFamily="34" charset="-79"/>
                        </a:rPr>
                        <a:t> </a:t>
                      </a:r>
                      <a:endParaRPr lang="en-US" sz="800" kern="1200" dirty="0">
                        <a:solidFill>
                          <a:srgbClr val="A6A6A6"/>
                        </a:solidFill>
                        <a:latin typeface="Calibri" panose="020F0502020204030204"/>
                        <a:ea typeface="+mn-ea"/>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38266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500"/>
                                        <p:tgtEl>
                                          <p:spTgt spid="3">
                                            <p:txEl>
                                              <p:pRg st="7"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Effect transition="in" filter="fade">
                                      <p:cBhvr>
                                        <p:cTn id="41" dur="500"/>
                                        <p:tgtEl>
                                          <p:spTgt spid="3">
                                            <p:txEl>
                                              <p:pRg st="8" end="8"/>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
                                            <p:txEl>
                                              <p:pRg st="9" end="9"/>
                                            </p:txEl>
                                          </p:spTgt>
                                        </p:tgtEl>
                                        <p:attrNameLst>
                                          <p:attrName>style.visibility</p:attrName>
                                        </p:attrNameLst>
                                      </p:cBhvr>
                                      <p:to>
                                        <p:strVal val="visible"/>
                                      </p:to>
                                    </p:set>
                                    <p:animEffect transition="in" filter="fade">
                                      <p:cBhvr>
                                        <p:cTn id="46" dur="500"/>
                                        <p:tgtEl>
                                          <p:spTgt spid="3">
                                            <p:txEl>
                                              <p:pRg st="9" end="9"/>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fade">
                                      <p:cBhvr>
                                        <p:cTn id="51"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4">
            <a:extLst>
              <a:ext uri="{FF2B5EF4-FFF2-40B4-BE49-F238E27FC236}">
                <a16:creationId xmlns:a16="http://schemas.microsoft.com/office/drawing/2014/main" id="{FDB9E82A-C985-4767-ABB6-05240EE85EB6}"/>
              </a:ext>
            </a:extLst>
          </p:cNvPr>
          <p:cNvSpPr txBox="1">
            <a:spLocks/>
          </p:cNvSpPr>
          <p:nvPr/>
        </p:nvSpPr>
        <p:spPr>
          <a:xfrm>
            <a:off x="0" y="0"/>
            <a:ext cx="9144000" cy="4077730"/>
          </a:xfrm>
          <a:prstGeom prst="rect">
            <a:avLst/>
          </a:prstGeom>
          <a:solidFill>
            <a:srgbClr val="1F497D">
              <a:lumMod val="75000"/>
            </a:srgbClr>
          </a:solidFill>
        </p:spPr>
        <p:txBody>
          <a:bodyPr vert="horz" lIns="91440" tIns="45720" rIns="91440" bIns="45720" rtlCol="0" anchor="ctr">
            <a:noAutofit/>
          </a:bodyPr>
          <a:lstStyle>
            <a:lvl1pPr algn="ctr" defTabSz="914400" rtl="0" eaLnBrk="1" latinLnBrk="0" hangingPunct="1">
              <a:spcBef>
                <a:spcPct val="0"/>
              </a:spcBef>
              <a:buNone/>
              <a:defRPr sz="4400" b="1" kern="1200">
                <a:solidFill>
                  <a:schemeClr val="tx1">
                    <a:lumMod val="65000"/>
                    <a:lumOff val="35000"/>
                  </a:schemeClr>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a:ln>
                  <a:noFill/>
                </a:ln>
                <a:solidFill>
                  <a:sysClr val="window" lastClr="FFFFFF">
                    <a:lumMod val="95000"/>
                  </a:sysClr>
                </a:solidFill>
                <a:effectLst/>
                <a:uLnTx/>
                <a:uFillTx/>
                <a:latin typeface="Gill Sans MT" panose="020B0502020104020203" pitchFamily="34" charset="77"/>
                <a:ea typeface="+mj-ea"/>
                <a:cs typeface="+mj-cs"/>
              </a:rPr>
              <a:t>Polynesia: </a:t>
            </a:r>
            <a:br>
              <a:rPr kumimoji="0" lang="en-US" sz="3600" b="1" i="0" u="none" strike="noStrike" kern="1200" cap="none" spc="0" normalizeH="0" baseline="0" noProof="0" dirty="0">
                <a:ln>
                  <a:noFill/>
                </a:ln>
                <a:solidFill>
                  <a:sysClr val="window" lastClr="FFFFFF">
                    <a:lumMod val="95000"/>
                  </a:sysClr>
                </a:solidFill>
                <a:effectLst/>
                <a:uLnTx/>
                <a:uFillTx/>
                <a:latin typeface="Gill Sans MT" panose="020B0502020104020203" pitchFamily="34" charset="77"/>
                <a:ea typeface="+mj-ea"/>
                <a:cs typeface="+mj-cs"/>
              </a:rPr>
            </a:br>
            <a:r>
              <a:rPr kumimoji="0" lang="en-US" sz="2800" b="1" i="0" u="none" strike="noStrike" kern="1200" cap="none" spc="0" normalizeH="0" baseline="0" noProof="0" dirty="0">
                <a:ln>
                  <a:noFill/>
                </a:ln>
                <a:solidFill>
                  <a:sysClr val="window" lastClr="FFFFFF">
                    <a:lumMod val="95000"/>
                  </a:sysClr>
                </a:solidFill>
                <a:effectLst/>
                <a:uLnTx/>
                <a:uFillTx/>
                <a:latin typeface="Gill Sans MT" panose="020B0502020104020203" pitchFamily="34" charset="77"/>
                <a:ea typeface="+mj-ea"/>
                <a:cs typeface="+mj-cs"/>
              </a:rPr>
              <a:t>Enabling High-Performance and Energy-Efficient </a:t>
            </a:r>
            <a:br>
              <a:rPr kumimoji="0" lang="en-US" sz="2800" b="1" i="0" u="none" strike="noStrike" kern="1200" cap="none" spc="0" normalizeH="0" baseline="0" noProof="0" dirty="0">
                <a:ln>
                  <a:noFill/>
                </a:ln>
                <a:solidFill>
                  <a:sysClr val="window" lastClr="FFFFFF">
                    <a:lumMod val="95000"/>
                  </a:sysClr>
                </a:solidFill>
                <a:effectLst/>
                <a:uLnTx/>
                <a:uFillTx/>
                <a:latin typeface="Gill Sans MT" panose="020B0502020104020203" pitchFamily="34" charset="77"/>
                <a:ea typeface="+mj-ea"/>
                <a:cs typeface="+mj-cs"/>
              </a:rPr>
            </a:br>
            <a:r>
              <a:rPr kumimoji="0" lang="en-US" sz="2800" b="1" i="0" u="none" strike="noStrike" kern="1200" cap="none" spc="0" normalizeH="0" baseline="0" noProof="0" dirty="0">
                <a:ln>
                  <a:noFill/>
                </a:ln>
                <a:solidFill>
                  <a:sysClr val="window" lastClr="FFFFFF">
                    <a:lumMod val="95000"/>
                  </a:sysClr>
                </a:solidFill>
                <a:effectLst/>
                <a:uLnTx/>
                <a:uFillTx/>
                <a:latin typeface="Gill Sans MT" panose="020B0502020104020203" pitchFamily="34" charset="77"/>
                <a:ea typeface="+mj-ea"/>
                <a:cs typeface="+mj-cs"/>
              </a:rPr>
              <a:t>Hybrid Transactional/Analytical Databases </a:t>
            </a:r>
            <a:br>
              <a:rPr kumimoji="0" lang="en-US" sz="2800" b="1" i="0" u="none" strike="noStrike" kern="1200" cap="none" spc="0" normalizeH="0" baseline="0" noProof="0" dirty="0">
                <a:ln>
                  <a:noFill/>
                </a:ln>
                <a:solidFill>
                  <a:sysClr val="window" lastClr="FFFFFF">
                    <a:lumMod val="95000"/>
                  </a:sysClr>
                </a:solidFill>
                <a:effectLst/>
                <a:uLnTx/>
                <a:uFillTx/>
                <a:latin typeface="Gill Sans MT" panose="020B0502020104020203" pitchFamily="34" charset="77"/>
                <a:ea typeface="+mj-ea"/>
                <a:cs typeface="+mj-cs"/>
              </a:rPr>
            </a:br>
            <a:r>
              <a:rPr kumimoji="0" lang="en-US" sz="2800" b="1" i="0" u="none" strike="noStrike" kern="1200" cap="none" spc="0" normalizeH="0" baseline="0" noProof="0" dirty="0">
                <a:ln>
                  <a:noFill/>
                </a:ln>
                <a:solidFill>
                  <a:sysClr val="window" lastClr="FFFFFF">
                    <a:lumMod val="95000"/>
                  </a:sysClr>
                </a:solidFill>
                <a:effectLst/>
                <a:uLnTx/>
                <a:uFillTx/>
                <a:latin typeface="Gill Sans MT" panose="020B0502020104020203" pitchFamily="34" charset="77"/>
                <a:ea typeface="+mj-ea"/>
                <a:cs typeface="+mj-cs"/>
              </a:rPr>
              <a:t>with Hardware/Software Co-Design</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2800" b="1" i="0" u="none" strike="noStrike" kern="1200" cap="none" spc="0" normalizeH="0" baseline="0" noProof="0" dirty="0">
              <a:ln>
                <a:noFill/>
              </a:ln>
              <a:solidFill>
                <a:sysClr val="window" lastClr="FFFFFF">
                  <a:lumMod val="95000"/>
                </a:sysClr>
              </a:solidFill>
              <a:effectLst/>
              <a:uLnTx/>
              <a:uFillTx/>
              <a:latin typeface="Gill Sans MT" panose="020B0502020104020203" pitchFamily="34" charset="77"/>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i="0" u="none" strike="noStrike" kern="1200" cap="none" spc="0" normalizeH="0" baseline="0" noProof="0" dirty="0">
                <a:ln>
                  <a:noFill/>
                </a:ln>
                <a:solidFill>
                  <a:prstClr val="white">
                    <a:lumMod val="85000"/>
                  </a:prstClr>
                </a:solidFill>
                <a:effectLst/>
                <a:uLnTx/>
                <a:uFillTx/>
                <a:latin typeface="Gill Sans MT" panose="020B0502020104020203" pitchFamily="34" charset="77"/>
                <a:ea typeface="+mj-ea"/>
                <a:cs typeface="+mj-cs"/>
              </a:rPr>
              <a:t>P&amp;S Processing-in-Memory</a:t>
            </a:r>
            <a:br>
              <a:rPr kumimoji="0" lang="en-US" sz="2000" i="0" u="none" strike="noStrike" kern="1200" cap="none" spc="0" normalizeH="0" baseline="0" noProof="0" dirty="0">
                <a:ln>
                  <a:noFill/>
                </a:ln>
                <a:solidFill>
                  <a:prstClr val="white">
                    <a:lumMod val="85000"/>
                  </a:prstClr>
                </a:solidFill>
                <a:effectLst/>
                <a:uLnTx/>
                <a:uFillTx/>
                <a:latin typeface="Gill Sans MT" panose="020B0502020104020203" pitchFamily="34" charset="77"/>
                <a:ea typeface="+mj-ea"/>
                <a:cs typeface="+mj-cs"/>
              </a:rPr>
            </a:br>
            <a:r>
              <a:rPr lang="en-US" sz="2000" dirty="0">
                <a:solidFill>
                  <a:schemeClr val="bg1">
                    <a:lumMod val="85000"/>
                  </a:schemeClr>
                </a:solidFill>
              </a:rPr>
              <a:t>Fall 2022 </a:t>
            </a:r>
            <a:br>
              <a:rPr lang="en-US" sz="2000" dirty="0">
                <a:solidFill>
                  <a:schemeClr val="bg1">
                    <a:lumMod val="85000"/>
                  </a:schemeClr>
                </a:solidFill>
              </a:rPr>
            </a:br>
            <a:r>
              <a:rPr lang="en-US" sz="2000" dirty="0">
                <a:solidFill>
                  <a:schemeClr val="bg1">
                    <a:lumMod val="85000"/>
                  </a:schemeClr>
                </a:solidFill>
              </a:rPr>
              <a:t>17 January 2023</a:t>
            </a:r>
            <a:endParaRPr kumimoji="0" lang="en-US" sz="2000" i="0" u="none" strike="noStrike" kern="1200" cap="none" spc="0" normalizeH="0" baseline="0" noProof="0" dirty="0">
              <a:ln>
                <a:noFill/>
              </a:ln>
              <a:solidFill>
                <a:sysClr val="window" lastClr="FFFFFF">
                  <a:lumMod val="95000"/>
                </a:sysClr>
              </a:solidFill>
              <a:effectLst/>
              <a:uLnTx/>
              <a:uFillTx/>
              <a:latin typeface="Gill Sans MT" panose="020B0502020104020203" pitchFamily="34" charset="77"/>
              <a:ea typeface="+mj-ea"/>
              <a:cs typeface="+mj-cs"/>
            </a:endParaRPr>
          </a:p>
        </p:txBody>
      </p:sp>
      <p:sp>
        <p:nvSpPr>
          <p:cNvPr id="24" name="Subtitle 5">
            <a:extLst>
              <a:ext uri="{FF2B5EF4-FFF2-40B4-BE49-F238E27FC236}">
                <a16:creationId xmlns:a16="http://schemas.microsoft.com/office/drawing/2014/main" id="{18139D0C-B8F5-4F6C-F485-5EF533B34A2F}"/>
              </a:ext>
            </a:extLst>
          </p:cNvPr>
          <p:cNvSpPr txBox="1">
            <a:spLocks/>
          </p:cNvSpPr>
          <p:nvPr/>
        </p:nvSpPr>
        <p:spPr>
          <a:xfrm>
            <a:off x="1364343" y="3156704"/>
            <a:ext cx="6400800" cy="6858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600" b="1"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3200" b="1"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800" b="1"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400" b="1"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400" b="1"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br>
              <a:rPr kumimoji="0" lang="en-US" sz="3600" b="1" i="0" u="none" strike="noStrike" kern="1200" cap="none" spc="0" normalizeH="0" baseline="0" noProof="0">
                <a:ln>
                  <a:noFill/>
                </a:ln>
                <a:solidFill>
                  <a:sysClr val="windowText" lastClr="000000">
                    <a:lumMod val="75000"/>
                    <a:lumOff val="25000"/>
                  </a:sysClr>
                </a:solidFill>
                <a:effectLst/>
                <a:uLnTx/>
                <a:uFillTx/>
                <a:latin typeface="Gill Sans MT"/>
                <a:ea typeface="+mn-ea"/>
                <a:cs typeface="+mn-cs"/>
              </a:rPr>
            </a:br>
            <a:br>
              <a:rPr kumimoji="0" lang="en-US" sz="3600" b="1" i="0" u="none" strike="noStrike" kern="1200" cap="none" spc="0" normalizeH="0" baseline="0" noProof="0">
                <a:ln>
                  <a:noFill/>
                </a:ln>
                <a:solidFill>
                  <a:sysClr val="windowText" lastClr="000000">
                    <a:lumMod val="75000"/>
                    <a:lumOff val="25000"/>
                  </a:sysClr>
                </a:solidFill>
                <a:effectLst/>
                <a:uLnTx/>
                <a:uFillTx/>
                <a:latin typeface="Gill Sans MT"/>
                <a:ea typeface="+mn-ea"/>
                <a:cs typeface="+mn-cs"/>
              </a:rPr>
            </a:br>
            <a:endParaRPr kumimoji="0" lang="en-US" sz="3600" b="1" i="0" u="none" strike="noStrike" kern="1200" cap="none" spc="0" normalizeH="0" baseline="0" noProof="0" dirty="0">
              <a:ln>
                <a:noFill/>
              </a:ln>
              <a:solidFill>
                <a:sysClr val="windowText" lastClr="000000">
                  <a:lumMod val="75000"/>
                  <a:lumOff val="25000"/>
                </a:sysClr>
              </a:solidFill>
              <a:effectLst/>
              <a:uLnTx/>
              <a:uFillTx/>
              <a:latin typeface="Gill Sans MT"/>
              <a:ea typeface="+mn-ea"/>
              <a:cs typeface="+mn-cs"/>
            </a:endParaRPr>
          </a:p>
        </p:txBody>
      </p:sp>
      <p:sp>
        <p:nvSpPr>
          <p:cNvPr id="25" name="Rectangle 24">
            <a:extLst>
              <a:ext uri="{FF2B5EF4-FFF2-40B4-BE49-F238E27FC236}">
                <a16:creationId xmlns:a16="http://schemas.microsoft.com/office/drawing/2014/main" id="{8B5A8CDB-FB45-A75A-8D2B-F37BD041D989}"/>
              </a:ext>
            </a:extLst>
          </p:cNvPr>
          <p:cNvSpPr/>
          <p:nvPr/>
        </p:nvSpPr>
        <p:spPr>
          <a:xfrm>
            <a:off x="0" y="3056347"/>
            <a:ext cx="9144000" cy="430887"/>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800000"/>
                </a:solidFill>
                <a:effectLst/>
                <a:uLnTx/>
                <a:uFillTx/>
                <a:latin typeface="Gill Sans MT" panose="020B0502020104020203" pitchFamily="34" charset="77"/>
                <a:ea typeface="+mn-ea"/>
                <a:cs typeface="+mn-cs"/>
              </a:rPr>
              <a:t>		</a:t>
            </a:r>
          </a:p>
        </p:txBody>
      </p:sp>
      <p:sp>
        <p:nvSpPr>
          <p:cNvPr id="26" name="TextBox 25">
            <a:extLst>
              <a:ext uri="{FF2B5EF4-FFF2-40B4-BE49-F238E27FC236}">
                <a16:creationId xmlns:a16="http://schemas.microsoft.com/office/drawing/2014/main" id="{22D56924-E815-4206-84CD-E30C86BB8890}"/>
              </a:ext>
            </a:extLst>
          </p:cNvPr>
          <p:cNvSpPr txBox="1"/>
          <p:nvPr/>
        </p:nvSpPr>
        <p:spPr>
          <a:xfrm>
            <a:off x="-1882588" y="3316941"/>
            <a:ext cx="184666" cy="523220"/>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lumMod val="75000"/>
                  <a:lumOff val="25000"/>
                </a:prstClr>
              </a:solidFill>
              <a:effectLst/>
              <a:uLnTx/>
              <a:uFillTx/>
              <a:latin typeface="Gill Sans MT"/>
              <a:ea typeface="+mn-ea"/>
              <a:cs typeface="+mn-cs"/>
            </a:endParaRPr>
          </a:p>
        </p:txBody>
      </p:sp>
      <p:pic>
        <p:nvPicPr>
          <p:cNvPr id="27" name="Graphic 26">
            <a:extLst>
              <a:ext uri="{FF2B5EF4-FFF2-40B4-BE49-F238E27FC236}">
                <a16:creationId xmlns:a16="http://schemas.microsoft.com/office/drawing/2014/main" id="{02112AF4-9C6F-CDB5-4410-7E2E11B2E31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7523" y="6209240"/>
            <a:ext cx="2286000" cy="439783"/>
          </a:xfrm>
          <a:prstGeom prst="rect">
            <a:avLst/>
          </a:prstGeom>
        </p:spPr>
      </p:pic>
      <p:pic>
        <p:nvPicPr>
          <p:cNvPr id="29" name="Picture 28">
            <a:extLst>
              <a:ext uri="{FF2B5EF4-FFF2-40B4-BE49-F238E27FC236}">
                <a16:creationId xmlns:a16="http://schemas.microsoft.com/office/drawing/2014/main" id="{7103FA18-8FA0-8EA4-2151-B6A13616E88B}"/>
              </a:ext>
            </a:extLst>
          </p:cNvPr>
          <p:cNvPicPr>
            <a:picLocks noChangeAspect="1"/>
          </p:cNvPicPr>
          <p:nvPr/>
        </p:nvPicPr>
        <p:blipFill rotWithShape="1">
          <a:blip r:embed="rId5"/>
          <a:srcRect l="5935" t="23510" r="5031" b="23990"/>
          <a:stretch/>
        </p:blipFill>
        <p:spPr>
          <a:xfrm>
            <a:off x="2591318" y="5959344"/>
            <a:ext cx="2286000" cy="898656"/>
          </a:xfrm>
          <a:prstGeom prst="rect">
            <a:avLst/>
          </a:prstGeom>
        </p:spPr>
      </p:pic>
      <p:pic>
        <p:nvPicPr>
          <p:cNvPr id="30" name="Picture 2" descr="http://www.euroc-project.eu/fileadmin/imgEuroc/eurocConsortiumLogos/ethLogo.png">
            <a:extLst>
              <a:ext uri="{FF2B5EF4-FFF2-40B4-BE49-F238E27FC236}">
                <a16:creationId xmlns:a16="http://schemas.microsoft.com/office/drawing/2014/main" id="{BE120067-E558-6BC3-058B-B7FC6D65AB2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15404" y="6173160"/>
            <a:ext cx="1998476" cy="410522"/>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0">
            <a:extLst>
              <a:ext uri="{FF2B5EF4-FFF2-40B4-BE49-F238E27FC236}">
                <a16:creationId xmlns:a16="http://schemas.microsoft.com/office/drawing/2014/main" id="{51288883-3E9F-27B4-5B57-FB88D3888ED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19122" y="5979804"/>
            <a:ext cx="2175266" cy="898656"/>
          </a:xfrm>
          <a:prstGeom prst="rect">
            <a:avLst/>
          </a:prstGeom>
        </p:spPr>
      </p:pic>
      <p:grpSp>
        <p:nvGrpSpPr>
          <p:cNvPr id="32" name="Group 31">
            <a:extLst>
              <a:ext uri="{FF2B5EF4-FFF2-40B4-BE49-F238E27FC236}">
                <a16:creationId xmlns:a16="http://schemas.microsoft.com/office/drawing/2014/main" id="{9C7E8F51-9381-EFC1-90F4-5B581FD20D5A}"/>
              </a:ext>
            </a:extLst>
          </p:cNvPr>
          <p:cNvGrpSpPr/>
          <p:nvPr/>
        </p:nvGrpSpPr>
        <p:grpSpPr>
          <a:xfrm>
            <a:off x="268787" y="4564969"/>
            <a:ext cx="8606425" cy="926903"/>
            <a:chOff x="1834605" y="3173307"/>
            <a:chExt cx="5405987" cy="926903"/>
          </a:xfrm>
        </p:grpSpPr>
        <p:sp>
          <p:nvSpPr>
            <p:cNvPr id="33" name="TextBox 32">
              <a:extLst>
                <a:ext uri="{FF2B5EF4-FFF2-40B4-BE49-F238E27FC236}">
                  <a16:creationId xmlns:a16="http://schemas.microsoft.com/office/drawing/2014/main" id="{C6D72257-52FD-B627-E655-4843B09F8C7C}"/>
                </a:ext>
              </a:extLst>
            </p:cNvPr>
            <p:cNvSpPr txBox="1"/>
            <p:nvPr/>
          </p:nvSpPr>
          <p:spPr>
            <a:xfrm>
              <a:off x="1834605" y="3173307"/>
              <a:ext cx="3158338" cy="492443"/>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Amirali Boroumand</a:t>
              </a:r>
              <a:endParaRPr kumimoji="0" lang="en-US" sz="2600" b="0" i="0" u="none" strike="noStrike" kern="1200" cap="none" spc="0" normalizeH="0" baseline="0" noProof="0" dirty="0">
                <a:ln>
                  <a:noFill/>
                </a:ln>
                <a:solidFill>
                  <a:prstClr val="black"/>
                </a:solidFill>
                <a:effectLst/>
                <a:uLnTx/>
                <a:uFillTx/>
                <a:latin typeface="Gill Sans MT"/>
                <a:ea typeface="+mn-ea"/>
                <a:cs typeface="+mn-cs"/>
              </a:endParaRPr>
            </a:p>
          </p:txBody>
        </p:sp>
        <p:sp>
          <p:nvSpPr>
            <p:cNvPr id="34" name="TextBox 33">
              <a:extLst>
                <a:ext uri="{FF2B5EF4-FFF2-40B4-BE49-F238E27FC236}">
                  <a16:creationId xmlns:a16="http://schemas.microsoft.com/office/drawing/2014/main" id="{E53358B2-BD72-948B-1F23-7D63554DAC3C}"/>
                </a:ext>
              </a:extLst>
            </p:cNvPr>
            <p:cNvSpPr txBox="1"/>
            <p:nvPr/>
          </p:nvSpPr>
          <p:spPr>
            <a:xfrm>
              <a:off x="4369376" y="3173308"/>
              <a:ext cx="2871216" cy="492443"/>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Saugata Ghose</a:t>
              </a:r>
              <a:endParaRPr kumimoji="0" lang="en-US" sz="2600" b="0" i="0" u="none" strike="noStrike" kern="1200" cap="none" spc="0" normalizeH="0" baseline="0" noProof="0" dirty="0">
                <a:ln>
                  <a:noFill/>
                </a:ln>
                <a:solidFill>
                  <a:prstClr val="black"/>
                </a:solidFill>
                <a:effectLst/>
                <a:uLnTx/>
                <a:uFillTx/>
                <a:latin typeface="Gill Sans MT"/>
                <a:ea typeface="+mn-ea"/>
                <a:cs typeface="+mn-cs"/>
              </a:endParaRPr>
            </a:p>
          </p:txBody>
        </p:sp>
        <p:sp>
          <p:nvSpPr>
            <p:cNvPr id="35" name="TextBox 34">
              <a:extLst>
                <a:ext uri="{FF2B5EF4-FFF2-40B4-BE49-F238E27FC236}">
                  <a16:creationId xmlns:a16="http://schemas.microsoft.com/office/drawing/2014/main" id="{EB2E1145-5F1F-B877-2DDC-141965B6201A}"/>
                </a:ext>
              </a:extLst>
            </p:cNvPr>
            <p:cNvSpPr txBox="1"/>
            <p:nvPr/>
          </p:nvSpPr>
          <p:spPr>
            <a:xfrm>
              <a:off x="2063208" y="3607767"/>
              <a:ext cx="2686957" cy="492443"/>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srgbClr val="C00000"/>
                  </a:solidFill>
                  <a:effectLst/>
                  <a:uLnTx/>
                  <a:uFillTx/>
                  <a:latin typeface="Gill Sans MT" panose="020B0502020104020203" pitchFamily="34" charset="77"/>
                  <a:ea typeface="+mn-ea"/>
                  <a:cs typeface="+mn-cs"/>
                </a:rPr>
                <a:t>Geraldo F. Oliveira</a:t>
              </a:r>
              <a:r>
                <a:rPr kumimoji="0" lang="en-US" sz="26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 </a:t>
              </a:r>
              <a:endParaRPr kumimoji="0" lang="en-US" sz="2600" b="0" i="0" u="none" strike="noStrike" kern="1200" cap="none" spc="0" normalizeH="0" baseline="0" noProof="0" dirty="0">
                <a:ln>
                  <a:noFill/>
                </a:ln>
                <a:solidFill>
                  <a:prstClr val="black"/>
                </a:solidFill>
                <a:effectLst/>
                <a:uLnTx/>
                <a:uFillTx/>
                <a:latin typeface="Gill Sans MT"/>
                <a:ea typeface="+mn-ea"/>
                <a:cs typeface="+mn-cs"/>
              </a:endParaRPr>
            </a:p>
          </p:txBody>
        </p:sp>
        <p:sp>
          <p:nvSpPr>
            <p:cNvPr id="36" name="TextBox 35">
              <a:extLst>
                <a:ext uri="{FF2B5EF4-FFF2-40B4-BE49-F238E27FC236}">
                  <a16:creationId xmlns:a16="http://schemas.microsoft.com/office/drawing/2014/main" id="{86238A45-55C0-9486-C026-00B1E083E343}"/>
                </a:ext>
              </a:extLst>
            </p:cNvPr>
            <p:cNvSpPr txBox="1"/>
            <p:nvPr/>
          </p:nvSpPr>
          <p:spPr>
            <a:xfrm>
              <a:off x="4696541" y="3607766"/>
              <a:ext cx="2217621" cy="492443"/>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6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Onur Mutlu</a:t>
              </a:r>
              <a:r>
                <a:rPr kumimoji="0" lang="en-US" sz="2600" b="1" i="0" u="none" strike="noStrike" kern="1200" cap="none" spc="0" normalizeH="0" baseline="0" noProof="0" dirty="0">
                  <a:ln>
                    <a:noFill/>
                  </a:ln>
                  <a:solidFill>
                    <a:srgbClr val="800000"/>
                  </a:solidFill>
                  <a:effectLst/>
                  <a:uLnTx/>
                  <a:uFillTx/>
                  <a:latin typeface="Gill Sans MT" panose="020B0502020104020203" pitchFamily="34" charset="77"/>
                  <a:ea typeface="+mn-ea"/>
                  <a:cs typeface="+mn-cs"/>
                </a:rPr>
                <a:t>                                </a:t>
              </a:r>
              <a:endParaRPr kumimoji="0" lang="en-US" sz="26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endParaRPr>
            </a:p>
          </p:txBody>
        </p:sp>
      </p:grpSp>
      <p:pic>
        <p:nvPicPr>
          <p:cNvPr id="16" name="Picture 15">
            <a:extLst>
              <a:ext uri="{FF2B5EF4-FFF2-40B4-BE49-F238E27FC236}">
                <a16:creationId xmlns:a16="http://schemas.microsoft.com/office/drawing/2014/main" id="{47B17095-3422-4B65-C3F9-77F0B0F8B4B1}"/>
              </a:ext>
            </a:extLst>
          </p:cNvPr>
          <p:cNvPicPr>
            <a:picLocks noChangeAspect="1"/>
          </p:cNvPicPr>
          <p:nvPr/>
        </p:nvPicPr>
        <p:blipFill>
          <a:blip r:embed="rId8"/>
          <a:stretch>
            <a:fillRect/>
          </a:stretch>
        </p:blipFill>
        <p:spPr>
          <a:xfrm>
            <a:off x="7780431" y="2364531"/>
            <a:ext cx="1150198" cy="1437748"/>
          </a:xfrm>
          <a:prstGeom prst="rect">
            <a:avLst/>
          </a:prstGeom>
        </p:spPr>
      </p:pic>
    </p:spTree>
    <p:extLst>
      <p:ext uri="{BB962C8B-B14F-4D97-AF65-F5344CB8AC3E}">
        <p14:creationId xmlns:p14="http://schemas.microsoft.com/office/powerpoint/2010/main" val="220664789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0" y="0"/>
            <a:ext cx="9144000" cy="3670751"/>
          </a:xfrm>
          <a:solidFill>
            <a:schemeClr val="tx2">
              <a:lumMod val="75000"/>
            </a:schemeClr>
          </a:solidFill>
        </p:spPr>
        <p:txBody>
          <a:bodyPr/>
          <a:lstStyle/>
          <a:p>
            <a:r>
              <a:rPr lang="en-US" sz="2800" b="1" dirty="0">
                <a:solidFill>
                  <a:schemeClr val="bg1">
                    <a:lumMod val="95000"/>
                  </a:schemeClr>
                </a:solidFill>
                <a:latin typeface="Gill Sans MT" panose="020B0502020104020203" pitchFamily="34" charset="77"/>
              </a:rPr>
              <a:t>Heterogeneous Data-Centric Architectures for Modern Data-Intensive Applications: </a:t>
            </a:r>
            <a:br>
              <a:rPr lang="en-US" sz="2800" b="1" dirty="0">
                <a:solidFill>
                  <a:schemeClr val="bg1">
                    <a:lumMod val="95000"/>
                  </a:schemeClr>
                </a:solidFill>
                <a:latin typeface="Gill Sans MT" panose="020B0502020104020203" pitchFamily="34" charset="77"/>
              </a:rPr>
            </a:br>
            <a:r>
              <a:rPr lang="en-US" sz="2800" b="1" dirty="0">
                <a:solidFill>
                  <a:schemeClr val="bg1">
                    <a:lumMod val="95000"/>
                  </a:schemeClr>
                </a:solidFill>
                <a:latin typeface="Gill Sans MT" panose="020B0502020104020203" pitchFamily="34" charset="77"/>
              </a:rPr>
              <a:t>Case Studies in Machine Learning and Databases</a:t>
            </a:r>
            <a:br>
              <a:rPr lang="en-US" sz="3000" b="1" dirty="0">
                <a:solidFill>
                  <a:schemeClr val="bg1">
                    <a:lumMod val="95000"/>
                  </a:schemeClr>
                </a:solidFill>
                <a:latin typeface="Gill Sans MT" panose="020B0502020104020203" pitchFamily="34" charset="77"/>
              </a:rPr>
            </a:br>
            <a:br>
              <a:rPr lang="en-US" sz="1000" b="1" dirty="0">
                <a:solidFill>
                  <a:schemeClr val="bg1">
                    <a:lumMod val="95000"/>
                  </a:schemeClr>
                </a:solidFill>
                <a:latin typeface="Gill Sans MT" panose="020B0502020104020203" pitchFamily="34" charset="77"/>
              </a:rPr>
            </a:br>
            <a:br>
              <a:rPr lang="en-US" sz="1000" b="1" dirty="0">
                <a:solidFill>
                  <a:schemeClr val="bg1">
                    <a:lumMod val="95000"/>
                  </a:schemeClr>
                </a:solidFill>
                <a:latin typeface="Gill Sans MT" panose="020B0502020104020203" pitchFamily="34" charset="77"/>
              </a:rPr>
            </a:br>
            <a:r>
              <a:rPr lang="en-US" sz="2400" dirty="0">
                <a:solidFill>
                  <a:schemeClr val="bg1">
                    <a:lumMod val="85000"/>
                  </a:schemeClr>
                </a:solidFill>
              </a:rPr>
              <a:t>P&amp;S Processing-in-Memory</a:t>
            </a:r>
            <a:br>
              <a:rPr lang="en-US" sz="2400" dirty="0">
                <a:solidFill>
                  <a:schemeClr val="bg1">
                    <a:lumMod val="85000"/>
                  </a:schemeClr>
                </a:solidFill>
              </a:rPr>
            </a:br>
            <a:r>
              <a:rPr lang="en-US" sz="2400" dirty="0">
                <a:solidFill>
                  <a:schemeClr val="bg1">
                    <a:lumMod val="85000"/>
                  </a:schemeClr>
                </a:solidFill>
              </a:rPr>
              <a:t>Fall 2022 </a:t>
            </a:r>
            <a:br>
              <a:rPr lang="en-US" sz="2400" dirty="0">
                <a:solidFill>
                  <a:schemeClr val="bg1">
                    <a:lumMod val="85000"/>
                  </a:schemeClr>
                </a:solidFill>
              </a:rPr>
            </a:br>
            <a:r>
              <a:rPr lang="en-US" sz="2400" dirty="0">
                <a:solidFill>
                  <a:schemeClr val="bg1">
                    <a:lumMod val="85000"/>
                  </a:schemeClr>
                </a:solidFill>
              </a:rPr>
              <a:t>17 January 2023</a:t>
            </a:r>
            <a:endParaRPr lang="en-US" sz="3000" b="1" dirty="0">
              <a:solidFill>
                <a:schemeClr val="bg1">
                  <a:lumMod val="85000"/>
                </a:schemeClr>
              </a:solidFill>
              <a:latin typeface="Gill Sans MT" panose="020B0502020104020203" pitchFamily="34" charset="77"/>
            </a:endParaRPr>
          </a:p>
        </p:txBody>
      </p:sp>
      <p:sp>
        <p:nvSpPr>
          <p:cNvPr id="6" name="Subtitle 5"/>
          <p:cNvSpPr>
            <a:spLocks noGrp="1"/>
          </p:cNvSpPr>
          <p:nvPr>
            <p:ph type="subTitle" idx="1"/>
          </p:nvPr>
        </p:nvSpPr>
        <p:spPr>
          <a:xfrm>
            <a:off x="1371600" y="3156704"/>
            <a:ext cx="6400800" cy="685800"/>
          </a:xfrm>
        </p:spPr>
        <p:txBody>
          <a:bodyPr>
            <a:noAutofit/>
          </a:bodyPr>
          <a:lstStyle/>
          <a:p>
            <a:br>
              <a:rPr lang="en-US" sz="3600" dirty="0">
                <a:solidFill>
                  <a:schemeClr val="tx1">
                    <a:lumMod val="75000"/>
                    <a:lumOff val="25000"/>
                  </a:schemeClr>
                </a:solidFill>
              </a:rPr>
            </a:br>
            <a:br>
              <a:rPr lang="en-US" sz="3600" dirty="0">
                <a:solidFill>
                  <a:schemeClr val="tx1">
                    <a:lumMod val="75000"/>
                    <a:lumOff val="25000"/>
                  </a:schemeClr>
                </a:solidFill>
              </a:rPr>
            </a:br>
            <a:endParaRPr lang="en-US" sz="3600" dirty="0">
              <a:solidFill>
                <a:schemeClr val="tx1">
                  <a:lumMod val="75000"/>
                  <a:lumOff val="25000"/>
                </a:schemeClr>
              </a:solidFill>
            </a:endParaRPr>
          </a:p>
        </p:txBody>
      </p:sp>
      <p:sp>
        <p:nvSpPr>
          <p:cNvPr id="2" name="Rectangle 1"/>
          <p:cNvSpPr/>
          <p:nvPr/>
        </p:nvSpPr>
        <p:spPr>
          <a:xfrm>
            <a:off x="0" y="4515940"/>
            <a:ext cx="9144000" cy="584775"/>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Gill Sans MT" panose="020B0502020104020203" pitchFamily="34" charset="77"/>
                <a:ea typeface="+mn-ea"/>
                <a:cs typeface="+mn-cs"/>
              </a:rPr>
              <a:t>Geraldo F. Oliveira</a:t>
            </a:r>
          </a:p>
        </p:txBody>
      </p:sp>
      <p:sp>
        <p:nvSpPr>
          <p:cNvPr id="4" name="TextBox 3"/>
          <p:cNvSpPr txBox="1"/>
          <p:nvPr/>
        </p:nvSpPr>
        <p:spPr>
          <a:xfrm>
            <a:off x="-1882588" y="3316941"/>
            <a:ext cx="184666" cy="523220"/>
          </a:xfrm>
          <a:prstGeom prst="rect">
            <a:avLst/>
          </a:prstGeom>
          <a:noFill/>
        </p:spPr>
        <p:txBody>
          <a:bodyPr wrap="non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prstClr val="black">
                  <a:lumMod val="75000"/>
                  <a:lumOff val="25000"/>
                </a:prstClr>
              </a:solidFill>
              <a:effectLst/>
              <a:uLnTx/>
              <a:uFillTx/>
              <a:latin typeface="Gill Sans MT"/>
              <a:ea typeface="+mn-ea"/>
              <a:cs typeface="+mn-cs"/>
            </a:endParaRPr>
          </a:p>
        </p:txBody>
      </p:sp>
      <p:pic>
        <p:nvPicPr>
          <p:cNvPr id="8" name="Graphic 7">
            <a:extLst>
              <a:ext uri="{FF2B5EF4-FFF2-40B4-BE49-F238E27FC236}">
                <a16:creationId xmlns:a16="http://schemas.microsoft.com/office/drawing/2014/main" id="{43B2F70C-CDC6-A642-9D6B-32E6A8EA358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2500" y="6173160"/>
            <a:ext cx="2286000" cy="439783"/>
          </a:xfrm>
          <a:prstGeom prst="rect">
            <a:avLst/>
          </a:prstGeom>
        </p:spPr>
      </p:pic>
      <p:pic>
        <p:nvPicPr>
          <p:cNvPr id="14" name="Picture 2" descr="http://www.euroc-project.eu/fileadmin/imgEuroc/eurocConsortiumLogos/ethLogo.png">
            <a:extLst>
              <a:ext uri="{FF2B5EF4-FFF2-40B4-BE49-F238E27FC236}">
                <a16:creationId xmlns:a16="http://schemas.microsoft.com/office/drawing/2014/main" id="{8E6DF52C-6D6F-1D47-92E5-A4DDA60A3E2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84924" y="6173160"/>
            <a:ext cx="1998476" cy="410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5135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990600"/>
            <a:ext cx="8991600" cy="5715000"/>
          </a:xfrm>
        </p:spPr>
        <p:txBody>
          <a:bodyPr>
            <a:normAutofit/>
          </a:bodyPr>
          <a:lstStyle/>
          <a:p>
            <a:pPr algn="ctr"/>
            <a:endParaRPr lang="en-US" sz="2800" dirty="0">
              <a:solidFill>
                <a:schemeClr val="tx2"/>
              </a:solidFill>
            </a:endParaRPr>
          </a:p>
          <a:p>
            <a:pPr algn="ctr"/>
            <a:endParaRPr lang="en-US" sz="2800" dirty="0">
              <a:solidFill>
                <a:schemeClr val="tx2"/>
              </a:solidFill>
            </a:endParaRPr>
          </a:p>
          <a:p>
            <a:pPr algn="ctr"/>
            <a:endParaRPr lang="en-US" sz="2800" dirty="0">
              <a:solidFill>
                <a:schemeClr val="tx2"/>
              </a:solidFill>
            </a:endParaRPr>
          </a:p>
        </p:txBody>
      </p:sp>
      <p:pic>
        <p:nvPicPr>
          <p:cNvPr id="6" name="Picture 5" descr="safari.png"/>
          <p:cNvPicPr>
            <a:picLocks noChangeAspect="1"/>
          </p:cNvPicPr>
          <p:nvPr/>
        </p:nvPicPr>
        <p:blipFill>
          <a:blip r:embed="rId3" cstate="print"/>
          <a:stretch>
            <a:fillRect/>
          </a:stretch>
        </p:blipFill>
        <p:spPr>
          <a:xfrm>
            <a:off x="76200" y="6580445"/>
            <a:ext cx="959296" cy="277563"/>
          </a:xfrm>
          <a:prstGeom prst="rect">
            <a:avLst/>
          </a:prstGeom>
        </p:spPr>
      </p:pic>
      <p:sp>
        <p:nvSpPr>
          <p:cNvPr id="7" name="Rectangle 6"/>
          <p:cNvSpPr>
            <a:spLocks noChangeAspect="1"/>
          </p:cNvSpPr>
          <p:nvPr/>
        </p:nvSpPr>
        <p:spPr>
          <a:xfrm>
            <a:off x="0" y="980977"/>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Introduction</a:t>
            </a:r>
          </a:p>
        </p:txBody>
      </p:sp>
      <p:sp>
        <p:nvSpPr>
          <p:cNvPr id="8" name="TextBox 7"/>
          <p:cNvSpPr txBox="1"/>
          <p:nvPr/>
        </p:nvSpPr>
        <p:spPr>
          <a:xfrm>
            <a:off x="151622" y="855558"/>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1</a:t>
            </a:r>
          </a:p>
        </p:txBody>
      </p:sp>
      <p:sp>
        <p:nvSpPr>
          <p:cNvPr id="10" name="Rectangle 9"/>
          <p:cNvSpPr/>
          <p:nvPr/>
        </p:nvSpPr>
        <p:spPr>
          <a:xfrm>
            <a:off x="0" y="1899790"/>
            <a:ext cx="9144000" cy="584775"/>
          </a:xfrm>
          <a:prstGeom prst="rect">
            <a:avLst/>
          </a:prstGeom>
          <a:solidFill>
            <a:srgbClr val="E4E4E4"/>
          </a:solidFill>
        </p:spPr>
        <p:txBody>
          <a:bodyPr wrap="square">
            <a:spAutoFit/>
          </a:bodyPr>
          <a:lstStyle/>
          <a:p>
            <a:pPr marL="515938" lvl="0" algn="ctr"/>
            <a:r>
              <a:rPr lang="en-US" sz="3200" b="1" dirty="0">
                <a:solidFill>
                  <a:srgbClr val="1F497D"/>
                </a:solidFill>
                <a:latin typeface="Gill Sans MT" panose="020B0502020104020203" pitchFamily="34" charset="77"/>
              </a:rPr>
              <a:t>Edge TPU and Model Characterization</a:t>
            </a:r>
          </a:p>
        </p:txBody>
      </p:sp>
      <p:sp>
        <p:nvSpPr>
          <p:cNvPr id="11" name="TextBox 10"/>
          <p:cNvSpPr txBox="1"/>
          <p:nvPr/>
        </p:nvSpPr>
        <p:spPr>
          <a:xfrm>
            <a:off x="151622" y="1779811"/>
            <a:ext cx="474011" cy="830997"/>
          </a:xfrm>
          <a:prstGeom prst="rect">
            <a:avLst/>
          </a:prstGeom>
          <a:noFill/>
        </p:spPr>
        <p:txBody>
          <a:bodyPr wrap="square" rtlCol="0">
            <a:spAutoFit/>
          </a:bodyPr>
          <a:lstStyle/>
          <a:p>
            <a:r>
              <a:rPr lang="en-US" sz="4800" dirty="0">
                <a:solidFill>
                  <a:srgbClr val="1F497D"/>
                </a:solidFill>
                <a:latin typeface="Arial Black" panose="020B0A04020102020204" pitchFamily="34" charset="0"/>
              </a:rPr>
              <a:t>2</a:t>
            </a:r>
          </a:p>
        </p:txBody>
      </p:sp>
      <p:sp>
        <p:nvSpPr>
          <p:cNvPr id="12" name="Rectangle 11"/>
          <p:cNvSpPr/>
          <p:nvPr/>
        </p:nvSpPr>
        <p:spPr>
          <a:xfrm>
            <a:off x="0" y="2818603"/>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Mensa Framework</a:t>
            </a:r>
          </a:p>
        </p:txBody>
      </p:sp>
      <p:sp>
        <p:nvSpPr>
          <p:cNvPr id="13" name="TextBox 12"/>
          <p:cNvSpPr txBox="1"/>
          <p:nvPr/>
        </p:nvSpPr>
        <p:spPr>
          <a:xfrm>
            <a:off x="228600" y="3657600"/>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3</a:t>
            </a:r>
          </a:p>
        </p:txBody>
      </p:sp>
      <p:sp>
        <p:nvSpPr>
          <p:cNvPr id="14" name="Rectangle 13"/>
          <p:cNvSpPr/>
          <p:nvPr/>
        </p:nvSpPr>
        <p:spPr>
          <a:xfrm>
            <a:off x="0" y="3736930"/>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Mensa-G: Mensa for Google Edge Models</a:t>
            </a:r>
          </a:p>
        </p:txBody>
      </p:sp>
      <p:sp>
        <p:nvSpPr>
          <p:cNvPr id="16" name="Rectangle 15">
            <a:extLst>
              <a:ext uri="{FF2B5EF4-FFF2-40B4-BE49-F238E27FC236}">
                <a16:creationId xmlns:a16="http://schemas.microsoft.com/office/drawing/2014/main" id="{C3FA775C-6719-204B-9886-DFB8FAEB5BAD}"/>
              </a:ext>
            </a:extLst>
          </p:cNvPr>
          <p:cNvSpPr/>
          <p:nvPr/>
        </p:nvSpPr>
        <p:spPr>
          <a:xfrm>
            <a:off x="0" y="4660612"/>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Evaluation</a:t>
            </a:r>
          </a:p>
        </p:txBody>
      </p:sp>
      <p:sp>
        <p:nvSpPr>
          <p:cNvPr id="17" name="Rectangle 16">
            <a:extLst>
              <a:ext uri="{FF2B5EF4-FFF2-40B4-BE49-F238E27FC236}">
                <a16:creationId xmlns:a16="http://schemas.microsoft.com/office/drawing/2014/main" id="{934CA8AC-7228-E84A-AF16-6636AADC3011}"/>
              </a:ext>
            </a:extLst>
          </p:cNvPr>
          <p:cNvSpPr/>
          <p:nvPr/>
        </p:nvSpPr>
        <p:spPr>
          <a:xfrm>
            <a:off x="0" y="5569201"/>
            <a:ext cx="9144000" cy="584775"/>
          </a:xfrm>
          <a:prstGeom prst="rect">
            <a:avLst/>
          </a:prstGeom>
          <a:solidFill>
            <a:srgbClr val="E4E4E4"/>
          </a:solidFill>
        </p:spPr>
        <p:txBody>
          <a:bodyPr wrap="square">
            <a:spAutoFit/>
          </a:bodyPr>
          <a:lstStyle/>
          <a:p>
            <a:pPr marL="515938" lvl="0" algn="ctr"/>
            <a:r>
              <a:rPr lang="en-US" sz="3200" b="1" dirty="0">
                <a:solidFill>
                  <a:srgbClr val="A6A6A6"/>
                </a:solidFill>
                <a:latin typeface="Gill Sans MT" panose="020B0502020104020203" pitchFamily="34" charset="77"/>
              </a:rPr>
              <a:t>Conclusion</a:t>
            </a:r>
          </a:p>
        </p:txBody>
      </p:sp>
      <p:sp>
        <p:nvSpPr>
          <p:cNvPr id="18" name="TextBox 17">
            <a:extLst>
              <a:ext uri="{FF2B5EF4-FFF2-40B4-BE49-F238E27FC236}">
                <a16:creationId xmlns:a16="http://schemas.microsoft.com/office/drawing/2014/main" id="{6AF32CB5-45DE-8442-9898-7D15D2638C7F}"/>
              </a:ext>
            </a:extLst>
          </p:cNvPr>
          <p:cNvSpPr txBox="1"/>
          <p:nvPr/>
        </p:nvSpPr>
        <p:spPr>
          <a:xfrm>
            <a:off x="151622" y="2698138"/>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3</a:t>
            </a:r>
          </a:p>
        </p:txBody>
      </p:sp>
      <p:sp>
        <p:nvSpPr>
          <p:cNvPr id="19" name="TextBox 18">
            <a:extLst>
              <a:ext uri="{FF2B5EF4-FFF2-40B4-BE49-F238E27FC236}">
                <a16:creationId xmlns:a16="http://schemas.microsoft.com/office/drawing/2014/main" id="{12F7B271-E936-1E40-A625-476BEE14BF81}"/>
              </a:ext>
            </a:extLst>
          </p:cNvPr>
          <p:cNvSpPr txBox="1"/>
          <p:nvPr/>
        </p:nvSpPr>
        <p:spPr>
          <a:xfrm>
            <a:off x="144208" y="3619173"/>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4</a:t>
            </a:r>
          </a:p>
        </p:txBody>
      </p:sp>
      <p:sp>
        <p:nvSpPr>
          <p:cNvPr id="20" name="TextBox 19">
            <a:extLst>
              <a:ext uri="{FF2B5EF4-FFF2-40B4-BE49-F238E27FC236}">
                <a16:creationId xmlns:a16="http://schemas.microsoft.com/office/drawing/2014/main" id="{E71F5782-86CD-324F-9ECC-F01FFA209966}"/>
              </a:ext>
            </a:extLst>
          </p:cNvPr>
          <p:cNvSpPr txBox="1"/>
          <p:nvPr/>
        </p:nvSpPr>
        <p:spPr>
          <a:xfrm>
            <a:off x="144209" y="4537500"/>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5</a:t>
            </a:r>
          </a:p>
        </p:txBody>
      </p:sp>
      <p:sp>
        <p:nvSpPr>
          <p:cNvPr id="21" name="TextBox 20">
            <a:extLst>
              <a:ext uri="{FF2B5EF4-FFF2-40B4-BE49-F238E27FC236}">
                <a16:creationId xmlns:a16="http://schemas.microsoft.com/office/drawing/2014/main" id="{AF603D70-C45D-8C4D-8CD4-A0DE7AA9492B}"/>
              </a:ext>
            </a:extLst>
          </p:cNvPr>
          <p:cNvSpPr txBox="1"/>
          <p:nvPr/>
        </p:nvSpPr>
        <p:spPr>
          <a:xfrm>
            <a:off x="151622" y="5446089"/>
            <a:ext cx="474011" cy="830997"/>
          </a:xfrm>
          <a:prstGeom prst="rect">
            <a:avLst/>
          </a:prstGeom>
          <a:noFill/>
        </p:spPr>
        <p:txBody>
          <a:bodyPr wrap="square" rtlCol="0">
            <a:spAutoFit/>
          </a:bodyPr>
          <a:lstStyle/>
          <a:p>
            <a:r>
              <a:rPr lang="en-US" sz="4800" dirty="0">
                <a:solidFill>
                  <a:srgbClr val="A6A6A6"/>
                </a:solidFill>
                <a:latin typeface="Arial Black" panose="020B0A04020102020204" pitchFamily="34" charset="0"/>
              </a:rPr>
              <a:t>6</a:t>
            </a:r>
          </a:p>
        </p:txBody>
      </p:sp>
      <p:sp>
        <p:nvSpPr>
          <p:cNvPr id="23" name="Title 1">
            <a:extLst>
              <a:ext uri="{FF2B5EF4-FFF2-40B4-BE49-F238E27FC236}">
                <a16:creationId xmlns:a16="http://schemas.microsoft.com/office/drawing/2014/main" id="{5ECDE775-E5CF-BF4F-B852-095404A596DD}"/>
              </a:ext>
            </a:extLst>
          </p:cNvPr>
          <p:cNvSpPr>
            <a:spLocks noGrp="1"/>
          </p:cNvSpPr>
          <p:nvPr>
            <p:ph type="title"/>
          </p:nvPr>
        </p:nvSpPr>
        <p:spPr>
          <a:xfrm>
            <a:off x="0" y="0"/>
            <a:ext cx="9144000" cy="914400"/>
          </a:xfrm>
        </p:spPr>
        <p:txBody>
          <a:bodyPr/>
          <a:lstStyle/>
          <a:p>
            <a:r>
              <a:rPr lang="en-US" dirty="0">
                <a:solidFill>
                  <a:schemeClr val="tx1">
                    <a:lumMod val="65000"/>
                    <a:lumOff val="35000"/>
                  </a:schemeClr>
                </a:solidFill>
                <a:latin typeface="Gill Sans MT"/>
                <a:cs typeface="Gill Sans MT"/>
              </a:rPr>
              <a:t>Outline</a:t>
            </a:r>
          </a:p>
        </p:txBody>
      </p:sp>
      <p:sp>
        <p:nvSpPr>
          <p:cNvPr id="22" name="Slide Number Placeholder 4">
            <a:extLst>
              <a:ext uri="{FF2B5EF4-FFF2-40B4-BE49-F238E27FC236}">
                <a16:creationId xmlns:a16="http://schemas.microsoft.com/office/drawing/2014/main" id="{CDB056E9-904A-D24B-AF50-71DD0062752B}"/>
              </a:ext>
            </a:extLst>
          </p:cNvPr>
          <p:cNvSpPr>
            <a:spLocks noGrp="1"/>
          </p:cNvSpPr>
          <p:nvPr>
            <p:ph type="sldNum" sz="quarter" idx="12"/>
          </p:nvPr>
        </p:nvSpPr>
        <p:spPr>
          <a:xfrm>
            <a:off x="7315200" y="6492883"/>
            <a:ext cx="1828800" cy="365125"/>
          </a:xfrm>
          <a:noFill/>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2D8F13-174C-467F-9D40-7DDEF70CAB8C}" type="slidenum">
              <a:rPr kumimoji="0" lang="en-US" sz="2400" b="1" i="0" u="none" strike="noStrike" kern="1200" cap="none" spc="0" normalizeH="0" baseline="0" noProof="0" smtClean="0">
                <a:ln>
                  <a:noFill/>
                </a:ln>
                <a:solidFill>
                  <a:srgbClr val="0070C0"/>
                </a:solidFill>
                <a:effectLst/>
                <a:uLnTx/>
                <a:uFillTx/>
                <a:latin typeface="Gill Sans M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2400" b="1" i="0" u="none" strike="noStrike" kern="1200" cap="none" spc="0" normalizeH="0" baseline="0" noProof="0">
              <a:ln>
                <a:noFill/>
              </a:ln>
              <a:solidFill>
                <a:srgbClr val="0070C0"/>
              </a:solidFill>
              <a:effectLst/>
              <a:uLnTx/>
              <a:uFillTx/>
              <a:latin typeface="Gill Sans MT"/>
              <a:ea typeface="+mn-ea"/>
              <a:cs typeface="+mn-cs"/>
            </a:endParaRPr>
          </a:p>
        </p:txBody>
      </p:sp>
      <p:graphicFrame>
        <p:nvGraphicFramePr>
          <p:cNvPr id="24" name="Table 4">
            <a:extLst>
              <a:ext uri="{FF2B5EF4-FFF2-40B4-BE49-F238E27FC236}">
                <a16:creationId xmlns:a16="http://schemas.microsoft.com/office/drawing/2014/main" id="{5F32B36F-72E6-FD47-B9C9-39A339EFF271}"/>
              </a:ext>
            </a:extLst>
          </p:cNvPr>
          <p:cNvGraphicFramePr>
            <a:graphicFrameLocks/>
          </p:cNvGraphicFramePr>
          <p:nvPr>
            <p:extLst>
              <p:ext uri="{D42A27DB-BD31-4B8C-83A1-F6EECF244321}">
                <p14:modId xmlns:p14="http://schemas.microsoft.com/office/powerpoint/2010/main" val="336613980"/>
              </p:ext>
            </p:extLst>
          </p:nvPr>
        </p:nvGraphicFramePr>
        <p:xfrm>
          <a:off x="897909" y="6600043"/>
          <a:ext cx="8066314" cy="243840"/>
        </p:xfrm>
        <a:graphic>
          <a:graphicData uri="http://schemas.openxmlformats.org/drawingml/2006/table">
            <a:tbl>
              <a:tblPr firstRow="1" bandRow="1"/>
              <a:tblGrid>
                <a:gridCol w="1085822">
                  <a:extLst>
                    <a:ext uri="{9D8B030D-6E8A-4147-A177-3AD203B41FA5}">
                      <a16:colId xmlns:a16="http://schemas.microsoft.com/office/drawing/2014/main" val="88079343"/>
                    </a:ext>
                  </a:extLst>
                </a:gridCol>
                <a:gridCol w="2244848">
                  <a:extLst>
                    <a:ext uri="{9D8B030D-6E8A-4147-A177-3AD203B41FA5}">
                      <a16:colId xmlns:a16="http://schemas.microsoft.com/office/drawing/2014/main" val="2560155304"/>
                    </a:ext>
                  </a:extLst>
                </a:gridCol>
                <a:gridCol w="1390829">
                  <a:extLst>
                    <a:ext uri="{9D8B030D-6E8A-4147-A177-3AD203B41FA5}">
                      <a16:colId xmlns:a16="http://schemas.microsoft.com/office/drawing/2014/main" val="1103531462"/>
                    </a:ext>
                  </a:extLst>
                </a:gridCol>
                <a:gridCol w="1221322">
                  <a:extLst>
                    <a:ext uri="{9D8B030D-6E8A-4147-A177-3AD203B41FA5}">
                      <a16:colId xmlns:a16="http://schemas.microsoft.com/office/drawing/2014/main" val="1807521367"/>
                    </a:ext>
                  </a:extLst>
                </a:gridCol>
                <a:gridCol w="611317">
                  <a:extLst>
                    <a:ext uri="{9D8B030D-6E8A-4147-A177-3AD203B41FA5}">
                      <a16:colId xmlns:a16="http://schemas.microsoft.com/office/drawing/2014/main" val="520531373"/>
                    </a:ext>
                  </a:extLst>
                </a:gridCol>
                <a:gridCol w="1512176">
                  <a:extLst>
                    <a:ext uri="{9D8B030D-6E8A-4147-A177-3AD203B41FA5}">
                      <a16:colId xmlns:a16="http://schemas.microsoft.com/office/drawing/2014/main" val="1922966238"/>
                    </a:ext>
                  </a:extLst>
                </a:gridCol>
              </a:tblGrid>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Introduction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002060"/>
                          </a:solidFill>
                          <a:latin typeface="+mj-lt"/>
                          <a:cs typeface="Futura Medium" panose="020B0602020204020303" pitchFamily="34" charset="-79"/>
                        </a:rPr>
                        <a:t>TPU and Model Characterization</a:t>
                      </a:r>
                      <a:r>
                        <a:rPr lang="en-US" sz="800" b="1"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 Framework</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Mensa-G</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Evaluation</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b="1" dirty="0">
                          <a:solidFill>
                            <a:srgbClr val="A6A6A6"/>
                          </a:solidFill>
                          <a:latin typeface="+mj-lt"/>
                          <a:cs typeface="Futura Medium" panose="020B0602020204020303" pitchFamily="34" charset="-79"/>
                        </a:rPr>
                        <a:t>Conclusion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916206850"/>
                  </a:ext>
                </a:extLst>
              </a:tr>
              <a:tr h="914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kern="1200" dirty="0">
                          <a:solidFill>
                            <a:srgbClr val="A6A6A6"/>
                          </a:solidFill>
                          <a:latin typeface="Calibri" panose="020F0502020204030204"/>
                          <a:ea typeface="+mn-ea"/>
                          <a:cs typeface="Futura Medium" panose="020B0602020204020303" pitchFamily="34" charset="-79"/>
                        </a:rPr>
                        <a:t>● ● ● ● ● </a:t>
                      </a:r>
                      <a:endParaRPr lang="en-US" sz="800" dirty="0">
                        <a:solidFill>
                          <a:srgbClr val="A6A6A6"/>
                        </a:solidFill>
                        <a:latin typeface="+mj-lt"/>
                        <a:cs typeface="Futura Medium" panose="020B0602020204020303" pitchFamily="34" charset="-79"/>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 ●</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r>
                        <a:rPr lang="en-US" sz="800" dirty="0">
                          <a:solidFill>
                            <a:srgbClr val="A6A6A6"/>
                          </a:solidFill>
                          <a:latin typeface="+mj-lt"/>
                          <a:cs typeface="Futura Medium" panose="020B0602020204020303" pitchFamily="34" charset="-79"/>
                        </a:rPr>
                        <a:t>●</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98528091"/>
                  </a:ext>
                </a:extLst>
              </a:tr>
            </a:tbl>
          </a:graphicData>
        </a:graphic>
      </p:graphicFrame>
    </p:spTree>
    <p:extLst>
      <p:ext uri="{BB962C8B-B14F-4D97-AF65-F5344CB8AC3E}">
        <p14:creationId xmlns:p14="http://schemas.microsoft.com/office/powerpoint/2010/main" val="199848043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afari_template" id="{E9C220A7-65F2-9849-B1B2-B594968126D3}" vid="{BA901F9E-70CB-FC42-B90E-B552F30BC5EE}"/>
    </a:ext>
  </a:extLst>
</a:theme>
</file>

<file path=ppt/theme/theme2.xml><?xml version="1.0" encoding="utf-8"?>
<a:theme xmlns:a="http://schemas.openxmlformats.org/drawingml/2006/main" name="sesha-theme">
  <a:themeElements>
    <a:clrScheme name="Custom 1">
      <a:dk1>
        <a:sysClr val="windowText" lastClr="000000"/>
      </a:dk1>
      <a:lt1>
        <a:sysClr val="window" lastClr="FFFFFF"/>
      </a:lt1>
      <a:dk2>
        <a:srgbClr val="1F497D"/>
      </a:dk2>
      <a:lt2>
        <a:srgbClr val="EEECE1"/>
      </a:lt2>
      <a:accent1>
        <a:srgbClr val="FDC600"/>
      </a:accent1>
      <a:accent2>
        <a:srgbClr val="C00000"/>
      </a:accent2>
      <a:accent3>
        <a:srgbClr val="0061FF"/>
      </a:accent3>
      <a:accent4>
        <a:srgbClr val="3C3C3C"/>
      </a:accent4>
      <a:accent5>
        <a:srgbClr val="00B3B3"/>
      </a:accent5>
      <a:accent6>
        <a:srgbClr val="777777"/>
      </a:accent6>
      <a:hlink>
        <a:srgbClr val="0000FF"/>
      </a:hlink>
      <a:folHlink>
        <a:srgbClr val="800080"/>
      </a:folHlink>
    </a:clrScheme>
    <a:fontScheme name="Urban Pop">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sz="3200" b="1" dirty="0" smtClean="0">
            <a:effectLst>
              <a:outerShdw blurRad="38100" dist="38100" dir="2700000" algn="tl">
                <a:srgbClr val="000000">
                  <a:alpha val="43137"/>
                </a:srgbClr>
              </a:outerShdw>
            </a:effectLst>
          </a:defRPr>
        </a:defPPr>
      </a:lstStyle>
      <a:style>
        <a:lnRef idx="2">
          <a:schemeClr val="accent1">
            <a:shade val="50000"/>
          </a:schemeClr>
        </a:lnRef>
        <a:fillRef idx="1">
          <a:schemeClr val="accent1"/>
        </a:fillRef>
        <a:effectRef idx="0">
          <a:schemeClr val="accent1"/>
        </a:effectRef>
        <a:fontRef idx="minor">
          <a:schemeClr val="lt1"/>
        </a:fontRef>
      </a:style>
    </a:spDef>
    <a:lnDef>
      <a:spPr>
        <a:ln w="25400">
          <a:solidFill>
            <a:schemeClr val="tx1">
              <a:lumMod val="75000"/>
              <a:lumOff val="25000"/>
            </a:schemeClr>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ctr">
          <a:defRPr sz="2800" b="1" dirty="0" smtClean="0">
            <a:solidFill>
              <a:schemeClr val="tx1">
                <a:lumMod val="75000"/>
                <a:lumOff val="25000"/>
              </a:schemeClr>
            </a:solidFill>
          </a:defRPr>
        </a:defPPr>
      </a:lstStyle>
    </a:txDef>
  </a:objectDefaults>
  <a:extraClrSchemeLst/>
</a:theme>
</file>

<file path=ppt/theme/theme3.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afari_template" id="{E9C220A7-65F2-9849-B1B2-B594968126D3}" vid="{BA901F9E-70CB-FC42-B90E-B552F30BC5EE}"/>
    </a:ext>
  </a:extLst>
</a:theme>
</file>

<file path=ppt/theme/theme4.xml><?xml version="1.0" encoding="utf-8"?>
<a:theme xmlns:a="http://schemas.openxmlformats.org/drawingml/2006/main" name="1_sesha-theme">
  <a:themeElements>
    <a:clrScheme name="Custom 1">
      <a:dk1>
        <a:sysClr val="windowText" lastClr="000000"/>
      </a:dk1>
      <a:lt1>
        <a:sysClr val="window" lastClr="FFFFFF"/>
      </a:lt1>
      <a:dk2>
        <a:srgbClr val="1F497D"/>
      </a:dk2>
      <a:lt2>
        <a:srgbClr val="EEECE1"/>
      </a:lt2>
      <a:accent1>
        <a:srgbClr val="FDC600"/>
      </a:accent1>
      <a:accent2>
        <a:srgbClr val="C00000"/>
      </a:accent2>
      <a:accent3>
        <a:srgbClr val="0061FF"/>
      </a:accent3>
      <a:accent4>
        <a:srgbClr val="3C3C3C"/>
      </a:accent4>
      <a:accent5>
        <a:srgbClr val="00B3B3"/>
      </a:accent5>
      <a:accent6>
        <a:srgbClr val="777777"/>
      </a:accent6>
      <a:hlink>
        <a:srgbClr val="0000FF"/>
      </a:hlink>
      <a:folHlink>
        <a:srgbClr val="800080"/>
      </a:folHlink>
    </a:clrScheme>
    <a:fontScheme name="Urban Pop">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sz="3200" b="1" dirty="0" smtClean="0">
            <a:effectLst>
              <a:outerShdw blurRad="38100" dist="38100" dir="2700000" algn="tl">
                <a:srgbClr val="000000">
                  <a:alpha val="43137"/>
                </a:srgbClr>
              </a:outerShdw>
            </a:effectLst>
          </a:defRPr>
        </a:defPPr>
      </a:lstStyle>
      <a:style>
        <a:lnRef idx="2">
          <a:schemeClr val="accent1">
            <a:shade val="50000"/>
          </a:schemeClr>
        </a:lnRef>
        <a:fillRef idx="1">
          <a:schemeClr val="accent1"/>
        </a:fillRef>
        <a:effectRef idx="0">
          <a:schemeClr val="accent1"/>
        </a:effectRef>
        <a:fontRef idx="minor">
          <a:schemeClr val="lt1"/>
        </a:fontRef>
      </a:style>
    </a:spDef>
    <a:lnDef>
      <a:spPr>
        <a:ln w="25400">
          <a:solidFill>
            <a:schemeClr val="tx1">
              <a:lumMod val="75000"/>
              <a:lumOff val="25000"/>
            </a:schemeClr>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ctr">
          <a:defRPr sz="2800" b="1" dirty="0" smtClean="0">
            <a:solidFill>
              <a:schemeClr val="tx1">
                <a:lumMod val="75000"/>
                <a:lumOff val="25000"/>
              </a:schemeClr>
            </a:solidFill>
          </a:defRPr>
        </a:defPPr>
      </a:lstStyle>
    </a:txDef>
  </a:objectDefaults>
  <a:extraClrSchemeLst/>
</a:theme>
</file>

<file path=ppt/theme/theme5.xml><?xml version="1.0" encoding="utf-8"?>
<a:theme xmlns:a="http://schemas.openxmlformats.org/drawingml/2006/main" name="2_sesha-theme">
  <a:themeElements>
    <a:clrScheme name="Custom 1">
      <a:dk1>
        <a:sysClr val="windowText" lastClr="000000"/>
      </a:dk1>
      <a:lt1>
        <a:sysClr val="window" lastClr="FFFFFF"/>
      </a:lt1>
      <a:dk2>
        <a:srgbClr val="1F497D"/>
      </a:dk2>
      <a:lt2>
        <a:srgbClr val="EEECE1"/>
      </a:lt2>
      <a:accent1>
        <a:srgbClr val="FDC600"/>
      </a:accent1>
      <a:accent2>
        <a:srgbClr val="C00000"/>
      </a:accent2>
      <a:accent3>
        <a:srgbClr val="0061FF"/>
      </a:accent3>
      <a:accent4>
        <a:srgbClr val="3C3C3C"/>
      </a:accent4>
      <a:accent5>
        <a:srgbClr val="00B3B3"/>
      </a:accent5>
      <a:accent6>
        <a:srgbClr val="777777"/>
      </a:accent6>
      <a:hlink>
        <a:srgbClr val="0000FF"/>
      </a:hlink>
      <a:folHlink>
        <a:srgbClr val="800080"/>
      </a:folHlink>
    </a:clrScheme>
    <a:fontScheme name="Urban Pop">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sz="3200" b="1" dirty="0" smtClean="0">
            <a:effectLst>
              <a:outerShdw blurRad="38100" dist="38100" dir="2700000" algn="tl">
                <a:srgbClr val="000000">
                  <a:alpha val="43137"/>
                </a:srgbClr>
              </a:outerShdw>
            </a:effectLst>
          </a:defRPr>
        </a:defPPr>
      </a:lstStyle>
      <a:style>
        <a:lnRef idx="2">
          <a:schemeClr val="accent1">
            <a:shade val="50000"/>
          </a:schemeClr>
        </a:lnRef>
        <a:fillRef idx="1">
          <a:schemeClr val="accent1"/>
        </a:fillRef>
        <a:effectRef idx="0">
          <a:schemeClr val="accent1"/>
        </a:effectRef>
        <a:fontRef idx="minor">
          <a:schemeClr val="lt1"/>
        </a:fontRef>
      </a:style>
    </a:spDef>
    <a:lnDef>
      <a:spPr>
        <a:ln w="25400">
          <a:solidFill>
            <a:schemeClr val="tx1">
              <a:lumMod val="75000"/>
              <a:lumOff val="25000"/>
            </a:schemeClr>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ctr">
          <a:defRPr sz="2800" b="1" dirty="0" smtClean="0">
            <a:solidFill>
              <a:schemeClr val="tx1">
                <a:lumMod val="75000"/>
                <a:lumOff val="25000"/>
              </a:schemeClr>
            </a:soli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Custom 1">
    <a:dk1>
      <a:sysClr val="windowText" lastClr="000000"/>
    </a:dk1>
    <a:lt1>
      <a:sysClr val="window" lastClr="FFFFFF"/>
    </a:lt1>
    <a:dk2>
      <a:srgbClr val="1F497D"/>
    </a:dk2>
    <a:lt2>
      <a:srgbClr val="EEECE1"/>
    </a:lt2>
    <a:accent1>
      <a:srgbClr val="FDC600"/>
    </a:accent1>
    <a:accent2>
      <a:srgbClr val="C00000"/>
    </a:accent2>
    <a:accent3>
      <a:srgbClr val="0061FF"/>
    </a:accent3>
    <a:accent4>
      <a:srgbClr val="3C3C3C"/>
    </a:accent4>
    <a:accent5>
      <a:srgbClr val="00B3B3"/>
    </a:accent5>
    <a:accent6>
      <a:srgbClr val="777777"/>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Sheets">
    <a:dk1>
      <a:srgbClr val="000000"/>
    </a:dk1>
    <a:lt1>
      <a:srgbClr val="FFFFFF"/>
    </a:lt1>
    <a:dk2>
      <a:srgbClr val="000000"/>
    </a:dk2>
    <a:lt2>
      <a:srgbClr val="FFFFFF"/>
    </a:lt2>
    <a:accent1>
      <a:srgbClr val="4285F4"/>
    </a:accent1>
    <a:accent2>
      <a:srgbClr val="EA4335"/>
    </a:accent2>
    <a:accent3>
      <a:srgbClr val="FBBC04"/>
    </a:accent3>
    <a:accent4>
      <a:srgbClr val="34A853"/>
    </a:accent4>
    <a:accent5>
      <a:srgbClr val="FF6D01"/>
    </a:accent5>
    <a:accent6>
      <a:srgbClr val="46BDC6"/>
    </a:accent6>
    <a:hlink>
      <a:srgbClr val="1155CC"/>
    </a:hlink>
    <a:folHlink>
      <a:srgbClr val="1155CC"/>
    </a:folHlink>
  </a:clrScheme>
  <a:fontScheme name="Sheets">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12260</TotalTime>
  <Words>16912</Words>
  <Application>Microsoft Macintosh PowerPoint</Application>
  <PresentationFormat>On-screen Show (4:3)</PresentationFormat>
  <Paragraphs>3701</Paragraphs>
  <Slides>89</Slides>
  <Notes>87</Notes>
  <HiddenSlides>0</HiddenSlides>
  <MMClips>0</MMClips>
  <ScaleCrop>false</ScaleCrop>
  <HeadingPairs>
    <vt:vector size="6" baseType="variant">
      <vt:variant>
        <vt:lpstr>Fonts Used</vt:lpstr>
      </vt:variant>
      <vt:variant>
        <vt:i4>11</vt:i4>
      </vt:variant>
      <vt:variant>
        <vt:lpstr>Theme</vt:lpstr>
      </vt:variant>
      <vt:variant>
        <vt:i4>5</vt:i4>
      </vt:variant>
      <vt:variant>
        <vt:lpstr>Slide Titles</vt:lpstr>
      </vt:variant>
      <vt:variant>
        <vt:i4>89</vt:i4>
      </vt:variant>
    </vt:vector>
  </HeadingPairs>
  <TitlesOfParts>
    <vt:vector size="105" baseType="lpstr">
      <vt:lpstr>Twentieth Century</vt:lpstr>
      <vt:lpstr>Arial</vt:lpstr>
      <vt:lpstr>Arial Black</vt:lpstr>
      <vt:lpstr>Calibri</vt:lpstr>
      <vt:lpstr>Calibri Light</vt:lpstr>
      <vt:lpstr>Cambria</vt:lpstr>
      <vt:lpstr>Gill Sans MT</vt:lpstr>
      <vt:lpstr>Lucida Sans</vt:lpstr>
      <vt:lpstr>Segoe UI</vt:lpstr>
      <vt:lpstr>Segoe UI Symbol</vt:lpstr>
      <vt:lpstr>Tahoma</vt:lpstr>
      <vt:lpstr>Office Theme</vt:lpstr>
      <vt:lpstr>sesha-theme</vt:lpstr>
      <vt:lpstr>1_Office Theme</vt:lpstr>
      <vt:lpstr>1_sesha-theme</vt:lpstr>
      <vt:lpstr>2_sesha-theme</vt:lpstr>
      <vt:lpstr>Heterogeneous Data-Centric Architectures for Modern Data-Intensive Applications:  Case Studies in Machine Learning and Databases   P&amp;S Processing-in-Memory Fall 2022  17 January 2023</vt:lpstr>
      <vt:lpstr>Google Neural Network Models for Edge Devices:  Analyzing and Mitigating  Machine Learning Inference Bottlenecks   P&amp;S Processing-in-Memory Fall 2022  17 January 2023</vt:lpstr>
      <vt:lpstr>Executive Summary</vt:lpstr>
      <vt:lpstr>Outline</vt:lpstr>
      <vt:lpstr>Outline</vt:lpstr>
      <vt:lpstr>Why ML on Edge Devices?</vt:lpstr>
      <vt:lpstr>Why Specialized ML Accelerator?</vt:lpstr>
      <vt:lpstr>Myriad of Edge Neural Network Models</vt:lpstr>
      <vt:lpstr>Outline</vt:lpstr>
      <vt:lpstr>Edge TPU: Baseline Accelerator</vt:lpstr>
      <vt:lpstr>Google Edge NN Models</vt:lpstr>
      <vt:lpstr>Major Edge TPU Challenges</vt:lpstr>
      <vt:lpstr>(1) High Resource Underutilization</vt:lpstr>
      <vt:lpstr>(2) Low Energy Efficiency</vt:lpstr>
      <vt:lpstr>(3) Inefficient Memory Access Handling </vt:lpstr>
      <vt:lpstr>Major Edge TPU Challenges</vt:lpstr>
      <vt:lpstr>PowerPoint Presentation</vt:lpstr>
      <vt:lpstr>Diversity Across the Models</vt:lpstr>
      <vt:lpstr>Diversity Within the Models</vt:lpstr>
      <vt:lpstr>Root Cause of Accelerator Challenges</vt:lpstr>
      <vt:lpstr>Outline</vt:lpstr>
      <vt:lpstr>Mensa Framework</vt:lpstr>
      <vt:lpstr>Mensa High-Level Overview</vt:lpstr>
      <vt:lpstr>Mensa Runtime Scheduler</vt:lpstr>
      <vt:lpstr>Mensa Runtime Scheduler</vt:lpstr>
      <vt:lpstr>Outline</vt:lpstr>
      <vt:lpstr>Identifying Layer Families</vt:lpstr>
      <vt:lpstr>Mensa-G: Mensa for Google Edge Models</vt:lpstr>
      <vt:lpstr>Mensa-G: Mensa for Google Edge Models</vt:lpstr>
      <vt:lpstr>Mensa-G: Mensa for Google Edge Models</vt:lpstr>
      <vt:lpstr>Mensa-G: Mensa for Google Edge Models</vt:lpstr>
      <vt:lpstr>Mensa-G: Mensa for Google Edge Models</vt:lpstr>
      <vt:lpstr>Outline</vt:lpstr>
      <vt:lpstr>Energy Analysis</vt:lpstr>
      <vt:lpstr>Energy Analysis</vt:lpstr>
      <vt:lpstr>Throughput Analysis</vt:lpstr>
      <vt:lpstr>More in the Paper </vt:lpstr>
      <vt:lpstr>More in the Paper </vt:lpstr>
      <vt:lpstr>Outline</vt:lpstr>
      <vt:lpstr>Conclusion</vt:lpstr>
      <vt:lpstr>Google Neural Network Models for Edge Devices:  Analyzing and Mitigating  Machine Learning Inference Bottlenecks   P&amp;S Processing-in-Memory Fall 2022  17 January 2023</vt:lpstr>
      <vt:lpstr>PowerPoint Presentation</vt:lpstr>
      <vt:lpstr>Executive Summary</vt:lpstr>
      <vt:lpstr>Outline</vt:lpstr>
      <vt:lpstr>Outline</vt:lpstr>
      <vt:lpstr>Real-Time Analysis</vt:lpstr>
      <vt:lpstr>HTAP: Supporting Real-Time Analysis</vt:lpstr>
      <vt:lpstr>Ideal HTAP System Properties</vt:lpstr>
      <vt:lpstr>Outline</vt:lpstr>
      <vt:lpstr>State-of-the-Art HTAP Systems</vt:lpstr>
      <vt:lpstr>State-of-the-Art HTAP Systems</vt:lpstr>
      <vt:lpstr>Single-Instance: Data Consistency</vt:lpstr>
      <vt:lpstr>Drawbacks of Snapshotting and MVCC</vt:lpstr>
      <vt:lpstr>State-of-the-Art HTAP Systems</vt:lpstr>
      <vt:lpstr>Maintaining Data Freshness </vt:lpstr>
      <vt:lpstr>Cost of Update Propagation</vt:lpstr>
      <vt:lpstr>Problem and Goal</vt:lpstr>
      <vt:lpstr>Outline</vt:lpstr>
      <vt:lpstr>Polynesia</vt:lpstr>
      <vt:lpstr>Polynesia: High-Level Overview</vt:lpstr>
      <vt:lpstr>Outline</vt:lpstr>
      <vt:lpstr>Maintaining Data Freshness </vt:lpstr>
      <vt:lpstr>Update Gathering &amp; Shipping:  Algorithm</vt:lpstr>
      <vt:lpstr>Update Gathering &amp; Shipping:  Hardware</vt:lpstr>
      <vt:lpstr>Update Propagation: Update Application</vt:lpstr>
      <vt:lpstr>Update Application:  Algorithm </vt:lpstr>
      <vt:lpstr>Update Application: Hardware</vt:lpstr>
      <vt:lpstr>Outline</vt:lpstr>
      <vt:lpstr>Consistency Mechanism:  Algorithm</vt:lpstr>
      <vt:lpstr>Consistency Mechanism: Hardware</vt:lpstr>
      <vt:lpstr>Outline</vt:lpstr>
      <vt:lpstr>Analytical Engine: Query Execution</vt:lpstr>
      <vt:lpstr>Analytical Engine: Data Placement</vt:lpstr>
      <vt:lpstr>Analytical Engine: Query Execution</vt:lpstr>
      <vt:lpstr>Analytical Engine: Query Execution</vt:lpstr>
      <vt:lpstr>Outline</vt:lpstr>
      <vt:lpstr>Methodology</vt:lpstr>
      <vt:lpstr>End-to-End System Analysis (1/5)</vt:lpstr>
      <vt:lpstr>End-to-End System Analysis (2/5)</vt:lpstr>
      <vt:lpstr>End-to-End System Analysis (3/5)</vt:lpstr>
      <vt:lpstr>End-to-End System Analysis (4/5)</vt:lpstr>
      <vt:lpstr>End-to-End System Analysis (5/5)</vt:lpstr>
      <vt:lpstr>Energy Analysis </vt:lpstr>
      <vt:lpstr>More in the Paper </vt:lpstr>
      <vt:lpstr>More in the Paper </vt:lpstr>
      <vt:lpstr>Outline</vt:lpstr>
      <vt:lpstr>Conclusion</vt:lpstr>
      <vt:lpstr>PowerPoint Presentation</vt:lpstr>
      <vt:lpstr>Heterogeneous Data-Centric Architectures for Modern Data-Intensive Applications:  Case Studies in Machine Learning and Databases   P&amp;S Processing-in-Memory Fall 2022  17 January 2023</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Google Neural Network Models for Edge Devices:  Analyzing and Mitigating Machine Learning Inference Bottlenecks</dc:title>
  <dc:creator>Microsoft Office User</dc:creator>
  <cp:lastModifiedBy>Gomez Luna  Juan</cp:lastModifiedBy>
  <cp:revision>152</cp:revision>
  <dcterms:created xsi:type="dcterms:W3CDTF">2021-09-10T11:33:41Z</dcterms:created>
  <dcterms:modified xsi:type="dcterms:W3CDTF">2023-01-13T09:05:01Z</dcterms:modified>
</cp:coreProperties>
</file>